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AF2BFF-60EC-491A-9793-43F536B87E96}">
  <a:tblStyle styleId="{BBAF2BFF-60EC-491A-9793-43F536B87E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33e4ac3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33e4ac3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0d4377e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0d4377e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0d4377e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0d4377e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0d4377e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0d4377e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0d4377e5c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0d4377e5c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0d4377e5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0d4377e5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1ac025c9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1ac025c9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b00c5eb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b00c5eb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b00c5eb6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b00c5eb6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0d4377e5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0d4377e5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3397d6a3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3397d6a3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0d4377e5c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0d4377e5c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0d4377e5c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0d4377e5c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0d4377e5c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0d4377e5c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116a9885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116a9885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19d5d60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19d5d60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Zynq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Zybo z20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Pynq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0d4377e5c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0d4377e5c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0d4377e5c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0d4377e5c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0d4377e5c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0d4377e5c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0d4377e5c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0d4377e5c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33e4ac33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33e4ac33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33e4ac33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33e4ac33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3397d6a3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3397d6a3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aee478ff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aee478ff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3397d6a3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3397d6a3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3397d6a3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3397d6a3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0d4377e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0d4377e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ar.nsf.gov/servlets/purl/10087145" TargetMode="External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rive.google.com/file/d/1Rw7OIPdEyWiJiRYw6dYFPXCrRLuCUkNk/view?usp=sharing" TargetMode="External"/><Relationship Id="rId4" Type="http://schemas.openxmlformats.org/officeDocument/2006/relationships/hyperlink" Target="https://par.nsf.gov/servlets/purl/10087145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Precision Agriculture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Week 6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Trimming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Project Future Plan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 order to make an </a:t>
            </a:r>
            <a:r>
              <a:rPr b="1" lang="en" sz="1100"/>
              <a:t>educated </a:t>
            </a:r>
            <a:r>
              <a:rPr b="1" lang="en" sz="1100"/>
              <a:t>decision</a:t>
            </a:r>
            <a:r>
              <a:rPr lang="en" sz="1100"/>
              <a:t> on a </a:t>
            </a:r>
            <a:r>
              <a:rPr lang="en" sz="1100"/>
              <a:t>feasible</a:t>
            </a:r>
            <a:r>
              <a:rPr lang="en" sz="1100"/>
              <a:t> plan </a:t>
            </a:r>
            <a:r>
              <a:rPr b="1" lang="en" sz="1100"/>
              <a:t>going forward</a:t>
            </a:r>
            <a:r>
              <a:rPr lang="en" sz="1100"/>
              <a:t>; we </a:t>
            </a:r>
            <a:r>
              <a:rPr b="1" lang="en" sz="1100"/>
              <a:t>reviewed</a:t>
            </a:r>
            <a:r>
              <a:rPr lang="en" sz="1100"/>
              <a:t> papers regarding the topics of implementing </a:t>
            </a:r>
            <a:r>
              <a:rPr b="1" lang="en" sz="1100"/>
              <a:t>CNNs on FPGAs</a:t>
            </a:r>
            <a:r>
              <a:rPr lang="en" sz="1100"/>
              <a:t> using the 4 following </a:t>
            </a:r>
            <a:r>
              <a:rPr lang="en" sz="1100"/>
              <a:t>techniques: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OpenCL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Raw SoC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Nios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RTL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On top of that, we aim to achieve a full </a:t>
            </a:r>
            <a:r>
              <a:rPr b="1" lang="en" sz="1100"/>
              <a:t>functional simulation</a:t>
            </a:r>
            <a:r>
              <a:rPr lang="en" sz="1100"/>
              <a:t> implementation of MobileNet V1 using </a:t>
            </a:r>
            <a:r>
              <a:rPr b="1" lang="en" sz="1100"/>
              <a:t>Python’s</a:t>
            </a:r>
            <a:r>
              <a:rPr lang="en" sz="1100"/>
              <a:t> basic libraries in order to concretely understand the low level workings of our model.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Lastly, with these two data points; we can make the precise </a:t>
            </a:r>
            <a:r>
              <a:rPr b="1" lang="en" sz="1100"/>
              <a:t>decision </a:t>
            </a:r>
            <a:r>
              <a:rPr lang="en" sz="1100"/>
              <a:t>based on the </a:t>
            </a:r>
            <a:r>
              <a:rPr b="1" lang="en" sz="1100"/>
              <a:t>feasibility </a:t>
            </a:r>
            <a:r>
              <a:rPr lang="en" sz="1100"/>
              <a:t>of reviewed </a:t>
            </a:r>
            <a:r>
              <a:rPr b="1" lang="en" sz="1100"/>
              <a:t>results </a:t>
            </a:r>
            <a:r>
              <a:rPr lang="en" sz="1100"/>
              <a:t>and </a:t>
            </a:r>
            <a:r>
              <a:rPr b="1" lang="en" sz="1100"/>
              <a:t>confidence </a:t>
            </a:r>
            <a:r>
              <a:rPr lang="en" sz="1100"/>
              <a:t>from the functional simulation, on which of the 4 techniques to </a:t>
            </a:r>
            <a:r>
              <a:rPr b="1" lang="en" sz="1100"/>
              <a:t>follow through</a:t>
            </a:r>
            <a:r>
              <a:rPr lang="en" sz="1100"/>
              <a:t> with.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Review </a:t>
            </a:r>
            <a:r>
              <a:rPr b="1" lang="en" sz="1100"/>
              <a:t>OpenCL </a:t>
            </a:r>
            <a:r>
              <a:rPr lang="en" sz="1100"/>
              <a:t>vs </a:t>
            </a:r>
            <a:r>
              <a:rPr b="1" lang="en" sz="1100"/>
              <a:t>Raw </a:t>
            </a:r>
            <a:r>
              <a:rPr lang="en" sz="1100"/>
              <a:t>vs </a:t>
            </a:r>
            <a:r>
              <a:rPr b="1" lang="en" sz="1100"/>
              <a:t>Nios </a:t>
            </a:r>
            <a:r>
              <a:rPr lang="en" sz="1100"/>
              <a:t>vs </a:t>
            </a:r>
            <a:r>
              <a:rPr b="1" lang="en" sz="1100"/>
              <a:t>RTL</a:t>
            </a:r>
            <a:r>
              <a:rPr b="1" lang="en" sz="1100"/>
              <a:t> </a:t>
            </a:r>
            <a:r>
              <a:rPr lang="en" sz="1100"/>
              <a:t>(preferably papers using </a:t>
            </a:r>
            <a:r>
              <a:rPr b="1" lang="en" sz="1100"/>
              <a:t>DE10/DE0</a:t>
            </a:r>
            <a:r>
              <a:rPr lang="en" sz="1100"/>
              <a:t> when applicable)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Achieve functional simulation by </a:t>
            </a:r>
            <a:r>
              <a:rPr b="1" lang="en" sz="1100"/>
              <a:t>Python </a:t>
            </a:r>
            <a:r>
              <a:rPr lang="en" sz="1100"/>
              <a:t>implementation.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Evaluate results of review and make </a:t>
            </a:r>
            <a:r>
              <a:rPr b="1" lang="en" sz="1100"/>
              <a:t>educated decision</a:t>
            </a:r>
            <a:r>
              <a:rPr lang="en" sz="1100"/>
              <a:t> going forward based on functional simulation </a:t>
            </a:r>
            <a:r>
              <a:rPr b="1" lang="en" sz="1100"/>
              <a:t>confidence </a:t>
            </a:r>
            <a:r>
              <a:rPr lang="en" sz="1100"/>
              <a:t>and review </a:t>
            </a:r>
            <a:r>
              <a:rPr b="1" lang="en" sz="1100"/>
              <a:t>results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Low level review</a:t>
            </a:r>
            <a:r>
              <a:rPr lang="en" sz="1100"/>
              <a:t> of chosen path.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OpenCL &amp; Raw (SoC-FPGA)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17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OpenCL and Raw implementation require their host-accelerator architecture to be deployed on </a:t>
            </a:r>
            <a:r>
              <a:rPr b="1" lang="en" sz="1100"/>
              <a:t>different devices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Main program execution occurs on the SoC(host program</a:t>
            </a:r>
            <a:r>
              <a:rPr b="1" lang="en" sz="1100"/>
              <a:t>)</a:t>
            </a:r>
            <a:r>
              <a:rPr lang="en" sz="1100"/>
              <a:t> where only highly </a:t>
            </a:r>
            <a:r>
              <a:rPr b="1" lang="en" sz="1100"/>
              <a:t>parallel </a:t>
            </a:r>
            <a:r>
              <a:rPr lang="en" sz="1100"/>
              <a:t>functions are </a:t>
            </a:r>
            <a:r>
              <a:rPr b="1" lang="en" sz="1100"/>
              <a:t>offloaded </a:t>
            </a:r>
            <a:r>
              <a:rPr lang="en" sz="1100"/>
              <a:t>to the FPGA(accelerated function).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The use of an </a:t>
            </a:r>
            <a:r>
              <a:rPr b="1" lang="en" sz="1100"/>
              <a:t>interface</a:t>
            </a:r>
            <a:r>
              <a:rPr lang="en" sz="1100"/>
              <a:t> between SoC and FPGA is required (Bitstream/Memory mapping).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This will introduce </a:t>
            </a:r>
            <a:r>
              <a:rPr b="1" lang="en" sz="1100"/>
              <a:t>high I/O latency</a:t>
            </a:r>
            <a:r>
              <a:rPr lang="en" sz="1100"/>
              <a:t>. [Ammar]</a:t>
            </a:r>
            <a:endParaRPr sz="1100"/>
          </a:p>
        </p:txBody>
      </p:sp>
      <p:sp>
        <p:nvSpPr>
          <p:cNvPr id="140" name="Google Shape;140;p27"/>
          <p:cNvSpPr/>
          <p:nvPr/>
        </p:nvSpPr>
        <p:spPr>
          <a:xfrm>
            <a:off x="738975" y="3343750"/>
            <a:ext cx="1492500" cy="792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/>
          <p:nvPr/>
        </p:nvSpPr>
        <p:spPr>
          <a:xfrm>
            <a:off x="2706325" y="3343750"/>
            <a:ext cx="1492500" cy="792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738975" y="3356700"/>
            <a:ext cx="131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OpenCL (OpenCL C)</a:t>
            </a:r>
            <a:endParaRPr sz="900"/>
          </a:p>
        </p:txBody>
      </p:sp>
      <p:sp>
        <p:nvSpPr>
          <p:cNvPr id="143" name="Google Shape;143;p27"/>
          <p:cNvSpPr txBox="1"/>
          <p:nvPr/>
        </p:nvSpPr>
        <p:spPr>
          <a:xfrm>
            <a:off x="1078725" y="3570400"/>
            <a:ext cx="81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Host</a:t>
            </a:r>
            <a:endParaRPr sz="1000"/>
          </a:p>
        </p:txBody>
      </p:sp>
      <p:sp>
        <p:nvSpPr>
          <p:cNvPr id="144" name="Google Shape;144;p27"/>
          <p:cNvSpPr txBox="1"/>
          <p:nvPr/>
        </p:nvSpPr>
        <p:spPr>
          <a:xfrm>
            <a:off x="2706325" y="3356700"/>
            <a:ext cx="149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Compute Kernels</a:t>
            </a:r>
            <a:endParaRPr sz="900"/>
          </a:p>
        </p:txBody>
      </p:sp>
      <p:sp>
        <p:nvSpPr>
          <p:cNvPr id="145" name="Google Shape;145;p27"/>
          <p:cNvSpPr txBox="1"/>
          <p:nvPr/>
        </p:nvSpPr>
        <p:spPr>
          <a:xfrm>
            <a:off x="2853475" y="3585850"/>
            <a:ext cx="119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Accelerated Function</a:t>
            </a:r>
            <a:endParaRPr sz="800"/>
          </a:p>
        </p:txBody>
      </p:sp>
      <p:sp>
        <p:nvSpPr>
          <p:cNvPr id="146" name="Google Shape;146;p27"/>
          <p:cNvSpPr/>
          <p:nvPr/>
        </p:nvSpPr>
        <p:spPr>
          <a:xfrm>
            <a:off x="4847975" y="3316575"/>
            <a:ext cx="1492500" cy="792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6641025" y="3196575"/>
            <a:ext cx="1764000" cy="1032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4847975" y="3320650"/>
            <a:ext cx="149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Raw </a:t>
            </a:r>
            <a:r>
              <a:rPr lang="en" sz="900"/>
              <a:t>(C/Python)</a:t>
            </a:r>
            <a:endParaRPr sz="900"/>
          </a:p>
        </p:txBody>
      </p:sp>
      <p:sp>
        <p:nvSpPr>
          <p:cNvPr id="149" name="Google Shape;149;p27"/>
          <p:cNvSpPr txBox="1"/>
          <p:nvPr/>
        </p:nvSpPr>
        <p:spPr>
          <a:xfrm>
            <a:off x="5187725" y="3543225"/>
            <a:ext cx="81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Host</a:t>
            </a:r>
            <a:endParaRPr sz="1000"/>
          </a:p>
        </p:txBody>
      </p:sp>
      <p:sp>
        <p:nvSpPr>
          <p:cNvPr id="150" name="Google Shape;150;p27"/>
          <p:cNvSpPr txBox="1"/>
          <p:nvPr/>
        </p:nvSpPr>
        <p:spPr>
          <a:xfrm>
            <a:off x="6641075" y="3196575"/>
            <a:ext cx="149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VHDL</a:t>
            </a:r>
            <a:endParaRPr sz="900"/>
          </a:p>
        </p:txBody>
      </p:sp>
      <p:sp>
        <p:nvSpPr>
          <p:cNvPr id="151" name="Google Shape;151;p27"/>
          <p:cNvSpPr/>
          <p:nvPr/>
        </p:nvSpPr>
        <p:spPr>
          <a:xfrm>
            <a:off x="7136775" y="3466275"/>
            <a:ext cx="772500" cy="492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7"/>
          <p:cNvCxnSpPr>
            <a:stCxn id="140" idx="3"/>
            <a:endCxn id="141" idx="1"/>
          </p:cNvCxnSpPr>
          <p:nvPr/>
        </p:nvCxnSpPr>
        <p:spPr>
          <a:xfrm>
            <a:off x="2231475" y="3739750"/>
            <a:ext cx="4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3" name="Google Shape;153;p27"/>
          <p:cNvSpPr txBox="1"/>
          <p:nvPr/>
        </p:nvSpPr>
        <p:spPr>
          <a:xfrm>
            <a:off x="6884500" y="3173775"/>
            <a:ext cx="1198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Interface</a:t>
            </a:r>
            <a:endParaRPr sz="700"/>
          </a:p>
        </p:txBody>
      </p:sp>
      <p:sp>
        <p:nvSpPr>
          <p:cNvPr id="154" name="Google Shape;154;p27"/>
          <p:cNvSpPr txBox="1"/>
          <p:nvPr/>
        </p:nvSpPr>
        <p:spPr>
          <a:xfrm>
            <a:off x="6923925" y="3566325"/>
            <a:ext cx="1198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Accel. Func</a:t>
            </a:r>
            <a:endParaRPr sz="700"/>
          </a:p>
        </p:txBody>
      </p:sp>
      <p:cxnSp>
        <p:nvCxnSpPr>
          <p:cNvPr id="155" name="Google Shape;155;p27"/>
          <p:cNvCxnSpPr>
            <a:stCxn id="146" idx="3"/>
            <a:endCxn id="147" idx="1"/>
          </p:cNvCxnSpPr>
          <p:nvPr/>
        </p:nvCxnSpPr>
        <p:spPr>
          <a:xfrm>
            <a:off x="6340475" y="37125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6" name="Google Shape;156;p27"/>
          <p:cNvSpPr txBox="1"/>
          <p:nvPr/>
        </p:nvSpPr>
        <p:spPr>
          <a:xfrm>
            <a:off x="738975" y="3079788"/>
            <a:ext cx="40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SoC</a:t>
            </a:r>
            <a:endParaRPr sz="600"/>
          </a:p>
        </p:txBody>
      </p:sp>
      <p:sp>
        <p:nvSpPr>
          <p:cNvPr id="157" name="Google Shape;157;p27"/>
          <p:cNvSpPr txBox="1"/>
          <p:nvPr/>
        </p:nvSpPr>
        <p:spPr>
          <a:xfrm>
            <a:off x="2706375" y="3041313"/>
            <a:ext cx="47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FPGA</a:t>
            </a:r>
            <a:endParaRPr sz="600"/>
          </a:p>
        </p:txBody>
      </p:sp>
      <p:sp>
        <p:nvSpPr>
          <p:cNvPr id="158" name="Google Shape;158;p27"/>
          <p:cNvSpPr txBox="1"/>
          <p:nvPr/>
        </p:nvSpPr>
        <p:spPr>
          <a:xfrm>
            <a:off x="4847975" y="3066200"/>
            <a:ext cx="40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SoC</a:t>
            </a:r>
            <a:endParaRPr sz="600"/>
          </a:p>
        </p:txBody>
      </p:sp>
      <p:sp>
        <p:nvSpPr>
          <p:cNvPr id="159" name="Google Shape;159;p27"/>
          <p:cNvSpPr txBox="1"/>
          <p:nvPr/>
        </p:nvSpPr>
        <p:spPr>
          <a:xfrm>
            <a:off x="6641075" y="2938075"/>
            <a:ext cx="47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FPGA</a:t>
            </a:r>
            <a:endParaRPr sz="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/>
          <p:nvPr/>
        </p:nvSpPr>
        <p:spPr>
          <a:xfrm>
            <a:off x="2929200" y="2440825"/>
            <a:ext cx="1492500" cy="792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4722250" y="2320825"/>
            <a:ext cx="1764000" cy="1032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2929200" y="2410200"/>
            <a:ext cx="149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AXI Mem. Map</a:t>
            </a:r>
            <a:endParaRPr sz="900"/>
          </a:p>
        </p:txBody>
      </p:sp>
      <p:sp>
        <p:nvSpPr>
          <p:cNvPr id="167" name="Google Shape;167;p28"/>
          <p:cNvSpPr txBox="1"/>
          <p:nvPr/>
        </p:nvSpPr>
        <p:spPr>
          <a:xfrm>
            <a:off x="2929200" y="2667475"/>
            <a:ext cx="14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DDR3 </a:t>
            </a:r>
            <a:r>
              <a:rPr lang="en" sz="1000"/>
              <a:t>Memory</a:t>
            </a:r>
            <a:endParaRPr sz="1000"/>
          </a:p>
        </p:txBody>
      </p:sp>
      <p:sp>
        <p:nvSpPr>
          <p:cNvPr id="168" name="Google Shape;168;p28"/>
          <p:cNvSpPr txBox="1"/>
          <p:nvPr/>
        </p:nvSpPr>
        <p:spPr>
          <a:xfrm>
            <a:off x="4722250" y="2321200"/>
            <a:ext cx="176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VHDL (C/C++ Vivado HLS)</a:t>
            </a:r>
            <a:endParaRPr sz="900"/>
          </a:p>
        </p:txBody>
      </p:sp>
      <p:sp>
        <p:nvSpPr>
          <p:cNvPr id="169" name="Google Shape;169;p28"/>
          <p:cNvSpPr/>
          <p:nvPr/>
        </p:nvSpPr>
        <p:spPr>
          <a:xfrm>
            <a:off x="5218000" y="2590525"/>
            <a:ext cx="772500" cy="492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4722250" y="3083125"/>
            <a:ext cx="1198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AXI Interface</a:t>
            </a:r>
            <a:endParaRPr sz="700"/>
          </a:p>
        </p:txBody>
      </p:sp>
      <p:sp>
        <p:nvSpPr>
          <p:cNvPr id="171" name="Google Shape;171;p28"/>
          <p:cNvSpPr txBox="1"/>
          <p:nvPr/>
        </p:nvSpPr>
        <p:spPr>
          <a:xfrm>
            <a:off x="5005150" y="2690575"/>
            <a:ext cx="1198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Accel. Func</a:t>
            </a:r>
            <a:endParaRPr sz="700"/>
          </a:p>
        </p:txBody>
      </p:sp>
      <p:cxnSp>
        <p:nvCxnSpPr>
          <p:cNvPr id="172" name="Google Shape;172;p28"/>
          <p:cNvCxnSpPr>
            <a:stCxn id="164" idx="3"/>
            <a:endCxn id="165" idx="1"/>
          </p:cNvCxnSpPr>
          <p:nvPr/>
        </p:nvCxnSpPr>
        <p:spPr>
          <a:xfrm>
            <a:off x="4421700" y="283682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3" name="Google Shape;173;p28"/>
          <p:cNvSpPr txBox="1"/>
          <p:nvPr/>
        </p:nvSpPr>
        <p:spPr>
          <a:xfrm>
            <a:off x="2929200" y="2163925"/>
            <a:ext cx="40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Board</a:t>
            </a:r>
            <a:endParaRPr sz="600"/>
          </a:p>
        </p:txBody>
      </p:sp>
      <p:sp>
        <p:nvSpPr>
          <p:cNvPr id="174" name="Google Shape;174;p28"/>
          <p:cNvSpPr txBox="1"/>
          <p:nvPr/>
        </p:nvSpPr>
        <p:spPr>
          <a:xfrm>
            <a:off x="4722250" y="2044300"/>
            <a:ext cx="47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FPGA</a:t>
            </a:r>
            <a:endParaRPr sz="600"/>
          </a:p>
        </p:txBody>
      </p:sp>
      <p:sp>
        <p:nvSpPr>
          <p:cNvPr id="175" name="Google Shape;175;p28"/>
          <p:cNvSpPr txBox="1"/>
          <p:nvPr/>
        </p:nvSpPr>
        <p:spPr>
          <a:xfrm>
            <a:off x="2929200" y="17637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Vivado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/>
          <p:nvPr/>
        </p:nvSpPr>
        <p:spPr>
          <a:xfrm>
            <a:off x="2759350" y="2781300"/>
            <a:ext cx="1492500" cy="792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>
            <a:off x="4726700" y="2781300"/>
            <a:ext cx="1492500" cy="792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2759350" y="2794250"/>
            <a:ext cx="131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OpenCL C</a:t>
            </a:r>
            <a:endParaRPr sz="900"/>
          </a:p>
        </p:txBody>
      </p:sp>
      <p:sp>
        <p:nvSpPr>
          <p:cNvPr id="183" name="Google Shape;183;p29"/>
          <p:cNvSpPr txBox="1"/>
          <p:nvPr/>
        </p:nvSpPr>
        <p:spPr>
          <a:xfrm>
            <a:off x="3099100" y="3023400"/>
            <a:ext cx="81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Host</a:t>
            </a:r>
            <a:endParaRPr sz="1000"/>
          </a:p>
        </p:txBody>
      </p:sp>
      <p:sp>
        <p:nvSpPr>
          <p:cNvPr id="184" name="Google Shape;184;p29"/>
          <p:cNvSpPr txBox="1"/>
          <p:nvPr/>
        </p:nvSpPr>
        <p:spPr>
          <a:xfrm>
            <a:off x="4726700" y="2794250"/>
            <a:ext cx="112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Compute Kernels</a:t>
            </a:r>
            <a:endParaRPr sz="800"/>
          </a:p>
        </p:txBody>
      </p:sp>
      <p:sp>
        <p:nvSpPr>
          <p:cNvPr id="185" name="Google Shape;185;p29"/>
          <p:cNvSpPr txBox="1"/>
          <p:nvPr/>
        </p:nvSpPr>
        <p:spPr>
          <a:xfrm>
            <a:off x="4873850" y="2946450"/>
            <a:ext cx="119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Accel.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Function</a:t>
            </a:r>
            <a:endParaRPr sz="1000"/>
          </a:p>
        </p:txBody>
      </p:sp>
      <p:cxnSp>
        <p:nvCxnSpPr>
          <p:cNvPr id="186" name="Google Shape;186;p29"/>
          <p:cNvCxnSpPr>
            <a:stCxn id="180" idx="3"/>
            <a:endCxn id="181" idx="1"/>
          </p:cNvCxnSpPr>
          <p:nvPr/>
        </p:nvCxnSpPr>
        <p:spPr>
          <a:xfrm>
            <a:off x="4251850" y="3177300"/>
            <a:ext cx="4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7" name="Google Shape;187;p29"/>
          <p:cNvSpPr txBox="1"/>
          <p:nvPr/>
        </p:nvSpPr>
        <p:spPr>
          <a:xfrm>
            <a:off x="2759350" y="2517338"/>
            <a:ext cx="40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SoC</a:t>
            </a:r>
            <a:endParaRPr sz="600"/>
          </a:p>
        </p:txBody>
      </p:sp>
      <p:sp>
        <p:nvSpPr>
          <p:cNvPr id="188" name="Google Shape;188;p29"/>
          <p:cNvSpPr txBox="1"/>
          <p:nvPr/>
        </p:nvSpPr>
        <p:spPr>
          <a:xfrm>
            <a:off x="4726750" y="2478863"/>
            <a:ext cx="47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FPGA</a:t>
            </a:r>
            <a:endParaRPr sz="600"/>
          </a:p>
        </p:txBody>
      </p:sp>
      <p:sp>
        <p:nvSpPr>
          <p:cNvPr id="189" name="Google Shape;189;p29"/>
          <p:cNvSpPr txBox="1"/>
          <p:nvPr/>
        </p:nvSpPr>
        <p:spPr>
          <a:xfrm>
            <a:off x="2759350" y="21715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/>
          <p:nvPr/>
        </p:nvSpPr>
        <p:spPr>
          <a:xfrm>
            <a:off x="2990375" y="2635725"/>
            <a:ext cx="1492500" cy="792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4783425" y="2515725"/>
            <a:ext cx="1764000" cy="1032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2990375" y="2639800"/>
            <a:ext cx="149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Raw (C/Python)</a:t>
            </a:r>
            <a:endParaRPr sz="900"/>
          </a:p>
        </p:txBody>
      </p:sp>
      <p:sp>
        <p:nvSpPr>
          <p:cNvPr id="197" name="Google Shape;197;p30"/>
          <p:cNvSpPr txBox="1"/>
          <p:nvPr/>
        </p:nvSpPr>
        <p:spPr>
          <a:xfrm>
            <a:off x="3330125" y="2862375"/>
            <a:ext cx="81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Host</a:t>
            </a:r>
            <a:endParaRPr sz="1000"/>
          </a:p>
        </p:txBody>
      </p:sp>
      <p:sp>
        <p:nvSpPr>
          <p:cNvPr id="198" name="Google Shape;198;p30"/>
          <p:cNvSpPr txBox="1"/>
          <p:nvPr/>
        </p:nvSpPr>
        <p:spPr>
          <a:xfrm>
            <a:off x="4783475" y="2515725"/>
            <a:ext cx="149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VHDL</a:t>
            </a:r>
            <a:endParaRPr sz="900"/>
          </a:p>
        </p:txBody>
      </p:sp>
      <p:sp>
        <p:nvSpPr>
          <p:cNvPr id="199" name="Google Shape;199;p30"/>
          <p:cNvSpPr/>
          <p:nvPr/>
        </p:nvSpPr>
        <p:spPr>
          <a:xfrm>
            <a:off x="5279175" y="2785425"/>
            <a:ext cx="772500" cy="492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5026900" y="2492925"/>
            <a:ext cx="1198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Interface</a:t>
            </a:r>
            <a:endParaRPr sz="700"/>
          </a:p>
        </p:txBody>
      </p:sp>
      <p:sp>
        <p:nvSpPr>
          <p:cNvPr id="201" name="Google Shape;201;p30"/>
          <p:cNvSpPr txBox="1"/>
          <p:nvPr/>
        </p:nvSpPr>
        <p:spPr>
          <a:xfrm>
            <a:off x="5066325" y="2885475"/>
            <a:ext cx="1198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Accel. Func</a:t>
            </a:r>
            <a:endParaRPr sz="700"/>
          </a:p>
        </p:txBody>
      </p:sp>
      <p:cxnSp>
        <p:nvCxnSpPr>
          <p:cNvPr id="202" name="Google Shape;202;p30"/>
          <p:cNvCxnSpPr>
            <a:stCxn id="194" idx="3"/>
            <a:endCxn id="195" idx="1"/>
          </p:cNvCxnSpPr>
          <p:nvPr/>
        </p:nvCxnSpPr>
        <p:spPr>
          <a:xfrm>
            <a:off x="4482875" y="303172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3" name="Google Shape;203;p30"/>
          <p:cNvSpPr txBox="1"/>
          <p:nvPr/>
        </p:nvSpPr>
        <p:spPr>
          <a:xfrm>
            <a:off x="2990375" y="2385350"/>
            <a:ext cx="40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SoC</a:t>
            </a:r>
            <a:endParaRPr sz="600"/>
          </a:p>
        </p:txBody>
      </p:sp>
      <p:sp>
        <p:nvSpPr>
          <p:cNvPr id="204" name="Google Shape;204;p30"/>
          <p:cNvSpPr txBox="1"/>
          <p:nvPr/>
        </p:nvSpPr>
        <p:spPr>
          <a:xfrm>
            <a:off x="4783475" y="2257225"/>
            <a:ext cx="47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FPGA</a:t>
            </a:r>
            <a:endParaRPr sz="600"/>
          </a:p>
        </p:txBody>
      </p:sp>
      <p:sp>
        <p:nvSpPr>
          <p:cNvPr id="205" name="Google Shape;205;p30"/>
          <p:cNvSpPr txBox="1"/>
          <p:nvPr/>
        </p:nvSpPr>
        <p:spPr>
          <a:xfrm>
            <a:off x="2990375" y="19532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Implementation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Nios (SoPC)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311700" y="1152475"/>
            <a:ext cx="8520600" cy="17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Similar to what was discussed on the previous slide; Nios </a:t>
            </a:r>
            <a:r>
              <a:rPr lang="en" sz="1100"/>
              <a:t>pertains</a:t>
            </a:r>
            <a:r>
              <a:rPr lang="en" sz="1100"/>
              <a:t> the same host-accelerator </a:t>
            </a:r>
            <a:r>
              <a:rPr lang="en" sz="1100"/>
              <a:t>architecture</a:t>
            </a:r>
            <a:r>
              <a:rPr lang="en" sz="1100"/>
              <a:t>, yet </a:t>
            </a:r>
            <a:r>
              <a:rPr b="1" lang="en" sz="1100"/>
              <a:t>all</a:t>
            </a:r>
            <a:r>
              <a:rPr lang="en" sz="1100"/>
              <a:t> the execution occurs on the FPGA fabric.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The same interface to what is used on SoC-FPGA is also used here to allow for </a:t>
            </a:r>
            <a:r>
              <a:rPr lang="en" sz="1100"/>
              <a:t>communication</a:t>
            </a:r>
            <a:r>
              <a:rPr lang="en" sz="1100"/>
              <a:t>. However, the </a:t>
            </a:r>
            <a:r>
              <a:rPr b="1" lang="en" sz="1100"/>
              <a:t>interfacing </a:t>
            </a:r>
            <a:r>
              <a:rPr lang="en" sz="1100"/>
              <a:t>is relayed on the </a:t>
            </a:r>
            <a:r>
              <a:rPr b="1" lang="en" sz="1100"/>
              <a:t>same device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This allows for </a:t>
            </a:r>
            <a:r>
              <a:rPr b="1" lang="en" sz="1100"/>
              <a:t>reduced I/O latency</a:t>
            </a:r>
            <a:r>
              <a:rPr lang="en" sz="1100"/>
              <a:t> compared to SoC-FPGA, while introducing </a:t>
            </a:r>
            <a:r>
              <a:rPr b="1" lang="en" sz="1100"/>
              <a:t>increased memory utilization</a:t>
            </a:r>
            <a:r>
              <a:rPr lang="en" sz="1100"/>
              <a:t> on internal FPGA memory.</a:t>
            </a:r>
            <a:endParaRPr sz="1100"/>
          </a:p>
        </p:txBody>
      </p:sp>
      <p:sp>
        <p:nvSpPr>
          <p:cNvPr id="212" name="Google Shape;212;p31"/>
          <p:cNvSpPr/>
          <p:nvPr/>
        </p:nvSpPr>
        <p:spPr>
          <a:xfrm>
            <a:off x="3244050" y="3189175"/>
            <a:ext cx="2655900" cy="16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 txBox="1"/>
          <p:nvPr/>
        </p:nvSpPr>
        <p:spPr>
          <a:xfrm>
            <a:off x="3244050" y="2866075"/>
            <a:ext cx="149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VHDL</a:t>
            </a:r>
            <a:endParaRPr sz="900"/>
          </a:p>
        </p:txBody>
      </p:sp>
      <p:sp>
        <p:nvSpPr>
          <p:cNvPr id="214" name="Google Shape;214;p31"/>
          <p:cNvSpPr/>
          <p:nvPr/>
        </p:nvSpPr>
        <p:spPr>
          <a:xfrm>
            <a:off x="3552450" y="3615650"/>
            <a:ext cx="2039100" cy="99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 txBox="1"/>
          <p:nvPr/>
        </p:nvSpPr>
        <p:spPr>
          <a:xfrm>
            <a:off x="3244050" y="3189175"/>
            <a:ext cx="47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FPGA</a:t>
            </a:r>
            <a:endParaRPr sz="600"/>
          </a:p>
        </p:txBody>
      </p:sp>
      <p:sp>
        <p:nvSpPr>
          <p:cNvPr id="216" name="Google Shape;216;p31"/>
          <p:cNvSpPr txBox="1"/>
          <p:nvPr/>
        </p:nvSpPr>
        <p:spPr>
          <a:xfrm>
            <a:off x="3825750" y="3240863"/>
            <a:ext cx="149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Host</a:t>
            </a:r>
            <a:endParaRPr sz="900"/>
          </a:p>
        </p:txBody>
      </p:sp>
      <p:sp>
        <p:nvSpPr>
          <p:cNvPr id="217" name="Google Shape;217;p31"/>
          <p:cNvSpPr txBox="1"/>
          <p:nvPr/>
        </p:nvSpPr>
        <p:spPr>
          <a:xfrm>
            <a:off x="3825750" y="3615675"/>
            <a:ext cx="149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Interface</a:t>
            </a:r>
            <a:endParaRPr sz="900"/>
          </a:p>
        </p:txBody>
      </p:sp>
      <p:sp>
        <p:nvSpPr>
          <p:cNvPr id="218" name="Google Shape;218;p31"/>
          <p:cNvSpPr/>
          <p:nvPr/>
        </p:nvSpPr>
        <p:spPr>
          <a:xfrm>
            <a:off x="4079100" y="3938775"/>
            <a:ext cx="985800" cy="4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3825750" y="4019625"/>
            <a:ext cx="149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Accel.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Model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 will compare model fitness obtained from using Tensorflow and Keras libraries using their loss and accuracy graphs.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The models implemented are: 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MobileNet (V1, V2, V3), with 3 input sizes for each version and different width multiplier.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AlexNet, with 3 input sizes.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?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The model were imposed to classify from 12 classes, which are: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['Apple___Apple_scab', 'Apple___Black_rot', 'Apple___Cedar_apple_rust', 'Apple___healthy', 'Corn_(maize)___Cercospora_leaf_spot Gray_leaf_spot', 'Corn_(maize)___Common_rust_', 'Corn_(maize)___Northern_Leaf_Blight', 'Corn_(maize)___healthy', 'Tomato___Early_blight', 'Tomato___Tomato_Yellow_Leaf_Curl_Virus', 'Tomato___Tomato_mosaic_virus', 'Tomato___healthy']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</a:t>
            </a:r>
            <a:endParaRPr/>
          </a:p>
        </p:txBody>
      </p:sp>
      <p:graphicFrame>
        <p:nvGraphicFramePr>
          <p:cNvPr id="225" name="Google Shape;225;p32"/>
          <p:cNvGraphicFramePr/>
          <p:nvPr/>
        </p:nvGraphicFramePr>
        <p:xfrm>
          <a:off x="311688" y="10176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{BBAF2BFF-60EC-491A-9793-43F536B87E96}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95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OpenCL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Raw SoC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Vivado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RTL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0E0E3"/>
                    </a:solidFill>
                  </a:tcPr>
                </a:tc>
              </a:tr>
              <a:tr h="95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Host lang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OpenCL C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C/Python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C/C++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VHDL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5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Accel. lang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Compute Kernel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VHDL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C/C++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VHDL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5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Host i</a:t>
                      </a:r>
                      <a:r>
                        <a:rPr lang="en"/>
                        <a:t>nterface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DK/DMA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Avalon/AXI/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DMA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Avalon/AXI/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DMA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DMA/Not required depending on model size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Utilization</a:t>
            </a:r>
            <a:endParaRPr/>
          </a:p>
        </p:txBody>
      </p:sp>
      <p:graphicFrame>
        <p:nvGraphicFramePr>
          <p:cNvPr id="231" name="Google Shape;231;p33"/>
          <p:cNvGraphicFramePr/>
          <p:nvPr/>
        </p:nvGraphicFramePr>
        <p:xfrm>
          <a:off x="311675" y="10177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{BBAF2BFF-60EC-491A-9793-43F536B87E96}</a:tableStyleId>
              </a:tblPr>
              <a:tblGrid>
                <a:gridCol w="1704125"/>
                <a:gridCol w="1704125"/>
                <a:gridCol w="1918750"/>
                <a:gridCol w="1489500"/>
              </a:tblGrid>
              <a:tr h="78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OpenCL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[6]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Vivado [7]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RTL [8]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61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Device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E101A"/>
                          </a:solidFill>
                        </a:rPr>
                        <a:t>DE5-Net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xczu9eg-ffvb1156-2-i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Virtex VC709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1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ALUT/ALMs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9CB9C"/>
                          </a:highlight>
                        </a:rPr>
                        <a:t>49</a:t>
                      </a:r>
                      <a:r>
                        <a:rPr lang="en">
                          <a:highlight>
                            <a:srgbClr val="F9CB9C"/>
                          </a:highlight>
                        </a:rPr>
                        <a:t>%</a:t>
                      </a:r>
                      <a:endParaRPr>
                        <a:highlight>
                          <a:srgbClr val="F9CB9C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</a:rPr>
                        <a:t>11%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4CCCC"/>
                          </a:highlight>
                        </a:rPr>
                        <a:t>66%</a:t>
                      </a:r>
                      <a:endParaRPr>
                        <a:highlight>
                          <a:srgbClr val="F4CCCC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  <a:tr h="61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FF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1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BRAM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4CCCC"/>
                          </a:highlight>
                        </a:rPr>
                        <a:t>74</a:t>
                      </a:r>
                      <a:r>
                        <a:rPr lang="en">
                          <a:highlight>
                            <a:srgbClr val="F4CCCC"/>
                          </a:highlight>
                        </a:rPr>
                        <a:t>%</a:t>
                      </a:r>
                      <a:endParaRPr>
                        <a:highlight>
                          <a:srgbClr val="F4CCCC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B6D7A8"/>
                          </a:highlight>
                        </a:rPr>
                        <a:t>5%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9CB9C"/>
                          </a:highlight>
                        </a:rPr>
                        <a:t>68%</a:t>
                      </a:r>
                      <a:endParaRPr>
                        <a:highlight>
                          <a:srgbClr val="F9CB9C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  <a:tr h="61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DSP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4CCCC"/>
                          </a:highlight>
                        </a:rPr>
                        <a:t>100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4CCCC"/>
                          </a:highlight>
                        </a:rPr>
                        <a:t>%</a:t>
                      </a:r>
                      <a:endParaRPr>
                        <a:highlight>
                          <a:srgbClr val="F4CCCC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</a:rPr>
                        <a:t>5%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9CB9C"/>
                          </a:highlight>
                        </a:rPr>
                        <a:t>57%</a:t>
                      </a:r>
                      <a:endParaRPr>
                        <a:highlight>
                          <a:srgbClr val="F9CB9C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graphicFrame>
        <p:nvGraphicFramePr>
          <p:cNvPr id="237" name="Google Shape;237;p34"/>
          <p:cNvGraphicFramePr/>
          <p:nvPr/>
        </p:nvGraphicFramePr>
        <p:xfrm>
          <a:off x="311688" y="1017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{BBAF2BFF-60EC-491A-9793-43F536B87E96}</a:tableStyleId>
              </a:tblPr>
              <a:tblGrid>
                <a:gridCol w="1742050"/>
                <a:gridCol w="1742050"/>
                <a:gridCol w="1931200"/>
                <a:gridCol w="1552900"/>
              </a:tblGrid>
              <a:tr h="639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4CCCC"/>
                          </a:highlight>
                        </a:rPr>
                        <a:t>OpenCL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[6]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9CB9C"/>
                          </a:highlight>
                        </a:rPr>
                        <a:t>Vivado</a:t>
                      </a:r>
                      <a:r>
                        <a:rPr lang="en"/>
                        <a:t> [7]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B6D7A8"/>
                          </a:highlight>
                        </a:rPr>
                        <a:t>RTL</a:t>
                      </a:r>
                      <a:r>
                        <a:rPr lang="en"/>
                        <a:t> [8]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0E0E3"/>
                    </a:solidFill>
                  </a:tcPr>
                </a:tc>
              </a:tr>
              <a:tr h="639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Device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E101A"/>
                          </a:solidFill>
                        </a:rPr>
                        <a:t>DE5-Net</a:t>
                      </a:r>
                      <a:endParaRPr>
                        <a:solidFill>
                          <a:srgbClr val="0E101A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xczu9eg-ffvb1156-2-i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Virtex VC709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15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E101A"/>
                          </a:solidFill>
                        </a:rPr>
                        <a:t>8 bit</a:t>
                      </a:r>
                      <a:endParaRPr>
                        <a:solidFill>
                          <a:srgbClr val="0E101A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 bit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 bit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15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Op. per Image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E101A"/>
                          </a:solidFill>
                        </a:rPr>
                        <a:t> 1.46 GOP</a:t>
                      </a:r>
                      <a:endParaRPr>
                        <a:solidFill>
                          <a:srgbClr val="0E101A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410,758 Cycles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611.52 GOP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41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Inference Time (Approx.)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45.7 ms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3.58 ms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2.41 ms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RTL</a:t>
            </a:r>
            <a:endParaRPr/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17725"/>
            <a:ext cx="8839200" cy="36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Review Conclusions</a:t>
            </a:r>
            <a:endParaRPr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It was </a:t>
            </a:r>
            <a:r>
              <a:rPr lang="en" sz="1400"/>
              <a:t>prevalent</a:t>
            </a:r>
            <a:r>
              <a:rPr lang="en" sz="1400"/>
              <a:t> that researchers used </a:t>
            </a:r>
            <a:r>
              <a:rPr b="1" lang="en" sz="1400"/>
              <a:t>Vivado HLS</a:t>
            </a:r>
            <a:r>
              <a:rPr lang="en" sz="1400"/>
              <a:t> to </a:t>
            </a:r>
            <a:r>
              <a:rPr lang="en" sz="1400"/>
              <a:t>dynamically</a:t>
            </a:r>
            <a:r>
              <a:rPr lang="en" sz="1400"/>
              <a:t> create synthsiable code by writing host C/C++ and including meta statements in the code to contrast functions that should run in </a:t>
            </a:r>
            <a:r>
              <a:rPr lang="en" sz="1400"/>
              <a:t>parallel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Papers [1], [2] and [3] use Vivado HLS </a:t>
            </a:r>
            <a:r>
              <a:rPr b="1" lang="en" sz="1400"/>
              <a:t>extensively</a:t>
            </a:r>
            <a:r>
              <a:rPr b="1" lang="en" sz="1400"/>
              <a:t> </a:t>
            </a:r>
            <a:r>
              <a:rPr lang="en" sz="1400"/>
              <a:t>to load RTL code onto FPGAs.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Papers [</a:t>
            </a:r>
            <a:r>
              <a:rPr b="1" lang="en" sz="1400" u="sng">
                <a:solidFill>
                  <a:schemeClr val="hlink"/>
                </a:solidFill>
                <a:hlinkClick r:id="rId3"/>
              </a:rPr>
              <a:t>1</a:t>
            </a:r>
            <a:r>
              <a:rPr lang="en" sz="1400"/>
              <a:t>]</a:t>
            </a:r>
            <a:r>
              <a:rPr lang="en" sz="1400"/>
              <a:t>, [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2</a:t>
            </a:r>
            <a:r>
              <a:rPr lang="en" sz="1400"/>
              <a:t>] and [3] use Vivado HLS in order to </a:t>
            </a:r>
            <a:r>
              <a:rPr b="1" lang="en" sz="1400"/>
              <a:t>contrast </a:t>
            </a:r>
            <a:r>
              <a:rPr lang="en" sz="1400"/>
              <a:t>their own RTL implementations.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If Xilinx device is available through university/fund it would prove a powerful </a:t>
            </a:r>
            <a:r>
              <a:rPr b="1" lang="en" sz="1400"/>
              <a:t>reference </a:t>
            </a:r>
            <a:r>
              <a:rPr lang="en" sz="1400"/>
              <a:t>going forward.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Lastly, it is important to consider that our available </a:t>
            </a:r>
            <a:r>
              <a:rPr b="1" lang="en" sz="1400"/>
              <a:t>models </a:t>
            </a:r>
            <a:r>
              <a:rPr lang="en" sz="1400"/>
              <a:t>are noticeably </a:t>
            </a:r>
            <a:r>
              <a:rPr b="1" lang="en" sz="1400"/>
              <a:t>smaller </a:t>
            </a:r>
            <a:r>
              <a:rPr lang="en" sz="1400"/>
              <a:t>than previous implementations. Which opens doors to </a:t>
            </a:r>
            <a:r>
              <a:rPr b="1" lang="en" sz="1400"/>
              <a:t>ROM </a:t>
            </a:r>
            <a:r>
              <a:rPr lang="en" sz="1400"/>
              <a:t>based full SoPC implementations.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</a:t>
            </a:r>
            <a:endParaRPr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Next</a:t>
            </a:r>
            <a:r>
              <a:rPr lang="en" sz="1100"/>
              <a:t> step: is doing mobilenet cnn model using python, </a:t>
            </a:r>
            <a:r>
              <a:rPr lang="en" sz="1100"/>
              <a:t>This four main components that we are going to implement it.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750" y="1576475"/>
            <a:ext cx="4646675" cy="32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yo</a:t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Level Review</a:t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74" name="Google Shape;27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 augmentation was used on training set to introduce more variance.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        shear_range=0.2,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zoom_range=0.2,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rotation_range=90,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width_shift_range=0.2,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height_shift_range=0.2,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horizontal_flip=True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Notes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Using Transfer learning the training took approx. half the training time. (Faster training)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This quicker accuracy achievement by the transfer learning model will prove very </a:t>
            </a:r>
            <a:r>
              <a:rPr lang="en" sz="1100"/>
              <a:t>useful</a:t>
            </a:r>
            <a:r>
              <a:rPr lang="en" sz="1100"/>
              <a:t> when comparing between TL vs Normal.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Early Stopping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125" y="1162850"/>
            <a:ext cx="5275750" cy="371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fitting / Underfitting – How Well Does Your Model Fit? | Meditations on  BI and Data Science"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50" y="506713"/>
            <a:ext cx="7762874" cy="4366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988" y="1428150"/>
            <a:ext cx="7708026" cy="31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 V1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When trained over never before seen images this model scored poorly, with 0.9 loss and 0.7 accuracy.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Studying the graph we can understand that the model was underfit due to the </a:t>
            </a:r>
            <a:r>
              <a:rPr lang="en" sz="1100"/>
              <a:t>relatively</a:t>
            </a:r>
            <a:r>
              <a:rPr lang="en" sz="1100"/>
              <a:t> small dataset.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If every epoch the model had a larger diversity of data points the validation loss would be much more stable.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Moreover, if the number of epochs were increased, the model would reach a much better fitting if not overfit.</a:t>
            </a:r>
            <a:endParaRPr sz="1100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175" y="1017725"/>
            <a:ext cx="4260301" cy="2638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