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10320-0A00-4AA3-A83A-63E7004D3246}">
  <a:tblStyle styleId="{6C410320-0A00-4AA3-A83A-63E7004D3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f4ea93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f4ea93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f4ea93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f4ea93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f4ea93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f4ea93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f4ea93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f4ea93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d3b57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d3b57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f4ea93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f4ea93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397d6a3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397d6a3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f4ea93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f4ea93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f4ea93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f4ea93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f4ea93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f4ea93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f4ea93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f4ea93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f4ea93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f4ea93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ef4ea93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ef4ea93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file/d/1UMk6kI7MbhJ4pTd1YJ5DJadQTanYn0Dw/view?usp=sharing" TargetMode="External"/><Relationship Id="rId10" Type="http://schemas.openxmlformats.org/officeDocument/2006/relationships/hyperlink" Target="https://www.tensorflow.org/api_docs/python/tf/nn/softmax" TargetMode="External"/><Relationship Id="rId13" Type="http://schemas.openxmlformats.org/officeDocument/2006/relationships/hyperlink" Target="https://arxiv.org/pdf/1704.04861.pdf" TargetMode="External"/><Relationship Id="rId12" Type="http://schemas.openxmlformats.org/officeDocument/2006/relationships/hyperlink" Target="https://colab.research.google.com/drive/1h-L-QbrNpHbuDcmkMvU5BQhWu4iPtwu3#scrollTo=ZOJFWl8HxqK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nsorflow.org/api_docs/python/tf/nn/conv2d" TargetMode="External"/><Relationship Id="rId4" Type="http://schemas.openxmlformats.org/officeDocument/2006/relationships/hyperlink" Target="https://www.tensorflow.org/api_docs/python/tf/nn/depthwise_conv2d" TargetMode="External"/><Relationship Id="rId9" Type="http://schemas.openxmlformats.org/officeDocument/2006/relationships/hyperlink" Target="https://www.tensorflow.org/api_docs/python/tf/reshape" TargetMode="External"/><Relationship Id="rId5" Type="http://schemas.openxmlformats.org/officeDocument/2006/relationships/hyperlink" Target="https://www.tensorflow.org/api_docs/python/tf/nn/batch_normalization" TargetMode="External"/><Relationship Id="rId6" Type="http://schemas.openxmlformats.org/officeDocument/2006/relationships/hyperlink" Target="https://www.tensorflow.org/api_docs/python/tf/nn/relu" TargetMode="External"/><Relationship Id="rId7" Type="http://schemas.openxmlformats.org/officeDocument/2006/relationships/hyperlink" Target="https://www.tensorflow.org/api_docs/python/tf/pad" TargetMode="External"/><Relationship Id="rId8" Type="http://schemas.openxmlformats.org/officeDocument/2006/relationships/hyperlink" Target="https://www.tensorflow.org/api_docs/python/tf/nn/avg_pool2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Precision Agriculture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2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GlobalAveragePooling2D</a:t>
            </a:r>
            <a:r>
              <a:rPr lang="en"/>
              <a:t> Review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Mobilenet implementation, </a:t>
            </a:r>
            <a:r>
              <a:rPr lang="en" sz="1100">
                <a:solidFill>
                  <a:schemeClr val="dk1"/>
                </a:solidFill>
              </a:rPr>
              <a:t>GAP2D </a:t>
            </a:r>
            <a:r>
              <a:rPr b="1" lang="en" sz="1100">
                <a:solidFill>
                  <a:schemeClr val="dk1"/>
                </a:solidFill>
              </a:rPr>
              <a:t>replaces </a:t>
            </a:r>
            <a:r>
              <a:rPr lang="en" sz="1100">
                <a:solidFill>
                  <a:schemeClr val="dk1"/>
                </a:solidFill>
              </a:rPr>
              <a:t>FullyConnectedLayer in classical CNNs, it is executed </a:t>
            </a:r>
            <a:r>
              <a:rPr b="1" lang="en" sz="1100">
                <a:solidFill>
                  <a:schemeClr val="dk1"/>
                </a:solidFill>
              </a:rPr>
              <a:t>once </a:t>
            </a:r>
            <a:r>
              <a:rPr lang="en" sz="1100">
                <a:solidFill>
                  <a:schemeClr val="dk1"/>
                </a:solidFill>
              </a:rPr>
              <a:t>after the convolutional stage.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methods </a:t>
            </a:r>
            <a:r>
              <a:rPr b="1" lang="en" sz="1100">
                <a:solidFill>
                  <a:schemeClr val="dk1"/>
                </a:solidFill>
              </a:rPr>
              <a:t>reviewed </a:t>
            </a:r>
            <a:r>
              <a:rPr lang="en" sz="1100">
                <a:solidFill>
                  <a:schemeClr val="dk1"/>
                </a:solidFill>
              </a:rPr>
              <a:t>into implementation of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GAP2D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GlobalAveragePooling2D </a:t>
            </a:r>
            <a:r>
              <a:rPr lang="en"/>
              <a:t>Evaluation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the </a:t>
            </a:r>
            <a:r>
              <a:rPr b="1" lang="en" sz="1100">
                <a:solidFill>
                  <a:schemeClr val="dk1"/>
                </a:solidFill>
              </a:rPr>
              <a:t>evaluations </a:t>
            </a:r>
            <a:r>
              <a:rPr lang="en" sz="1100">
                <a:solidFill>
                  <a:schemeClr val="dk1"/>
                </a:solidFill>
              </a:rPr>
              <a:t>of each of the methods reviewed.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r>
              <a:rPr lang="en"/>
              <a:t> Review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Mobilenet implementation, Reshape &amp; Dropout are executed following GAP2D, which is followed by a specific Conv2D operation that further reshapes the feature maps into the </a:t>
            </a:r>
            <a:r>
              <a:rPr lang="en" sz="1100">
                <a:solidFill>
                  <a:schemeClr val="dk1"/>
                </a:solidFill>
              </a:rPr>
              <a:t>dimensions</a:t>
            </a:r>
            <a:r>
              <a:rPr lang="en" sz="1100">
                <a:solidFill>
                  <a:schemeClr val="dk1"/>
                </a:solidFill>
              </a:rPr>
              <a:t> of the #classes (12), followed by another Reshape operation.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methods </a:t>
            </a:r>
            <a:r>
              <a:rPr b="1" lang="en" sz="1100">
                <a:solidFill>
                  <a:schemeClr val="dk1"/>
                </a:solidFill>
              </a:rPr>
              <a:t>reviewed </a:t>
            </a:r>
            <a:r>
              <a:rPr lang="en" sz="1100">
                <a:solidFill>
                  <a:schemeClr val="dk1"/>
                </a:solidFill>
              </a:rPr>
              <a:t>into implementation of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Reshape and Dropout operations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</a:t>
            </a:r>
            <a:r>
              <a:rPr lang="en"/>
              <a:t>Evaluation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the </a:t>
            </a:r>
            <a:r>
              <a:rPr b="1" lang="en" sz="1100">
                <a:solidFill>
                  <a:schemeClr val="dk1"/>
                </a:solidFill>
              </a:rPr>
              <a:t>evaluations </a:t>
            </a:r>
            <a:r>
              <a:rPr lang="en" sz="1100">
                <a:solidFill>
                  <a:schemeClr val="dk1"/>
                </a:solidFill>
              </a:rPr>
              <a:t>of each of the methods reviewed.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</a:rPr>
              <a:t>Next Steps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Implement </a:t>
            </a:r>
            <a:r>
              <a:rPr lang="en" sz="1100">
                <a:solidFill>
                  <a:schemeClr val="dk1"/>
                </a:solidFill>
              </a:rPr>
              <a:t>extracted algorithms in Python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Functionally </a:t>
            </a:r>
            <a:r>
              <a:rPr b="1" lang="en" sz="1100">
                <a:solidFill>
                  <a:schemeClr val="dk1"/>
                </a:solidFill>
              </a:rPr>
              <a:t>test </a:t>
            </a:r>
            <a:r>
              <a:rPr lang="en" sz="1100">
                <a:solidFill>
                  <a:schemeClr val="dk1"/>
                </a:solidFill>
              </a:rPr>
              <a:t>the implemented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Develop </a:t>
            </a:r>
            <a:r>
              <a:rPr lang="en" sz="1100">
                <a:solidFill>
                  <a:schemeClr val="dk1"/>
                </a:solidFill>
              </a:rPr>
              <a:t>python codes to VHDL.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Complete </a:t>
            </a:r>
            <a:r>
              <a:rPr lang="en" sz="1100">
                <a:solidFill>
                  <a:schemeClr val="dk1"/>
                </a:solidFill>
              </a:rPr>
              <a:t>plant disease detection on FPGA requirement.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Aim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 blackbox that takes </a:t>
            </a:r>
            <a:r>
              <a:rPr b="1" lang="en" sz="1100">
                <a:solidFill>
                  <a:schemeClr val="dk1"/>
                </a:solidFill>
              </a:rPr>
              <a:t>plant images</a:t>
            </a:r>
            <a:r>
              <a:rPr lang="en" sz="1100">
                <a:solidFill>
                  <a:schemeClr val="dk1"/>
                </a:solidFill>
              </a:rPr>
              <a:t> as input and outputs a </a:t>
            </a:r>
            <a:r>
              <a:rPr b="1" lang="en" sz="1100">
                <a:solidFill>
                  <a:schemeClr val="dk1"/>
                </a:solidFill>
              </a:rPr>
              <a:t>prediction </a:t>
            </a:r>
            <a:r>
              <a:rPr lang="en" sz="1100">
                <a:solidFill>
                  <a:schemeClr val="dk1"/>
                </a:solidFill>
              </a:rPr>
              <a:t>is required.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Inside the blackbox are </a:t>
            </a:r>
            <a:r>
              <a:rPr b="1" lang="en" sz="1100">
                <a:solidFill>
                  <a:schemeClr val="dk1"/>
                </a:solidFill>
              </a:rPr>
              <a:t>9 building blocks</a:t>
            </a:r>
            <a:r>
              <a:rPr lang="en" sz="1100">
                <a:solidFill>
                  <a:schemeClr val="dk1"/>
                </a:solidFill>
              </a:rPr>
              <a:t>, many implementations of the building blocks can output the </a:t>
            </a:r>
            <a:r>
              <a:rPr b="1" lang="en" sz="1100">
                <a:solidFill>
                  <a:schemeClr val="dk1"/>
                </a:solidFill>
              </a:rPr>
              <a:t>correct response.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Yet some implementations are </a:t>
            </a:r>
            <a:r>
              <a:rPr b="1" lang="en" sz="1100">
                <a:solidFill>
                  <a:schemeClr val="dk1"/>
                </a:solidFill>
              </a:rPr>
              <a:t>objectively</a:t>
            </a:r>
            <a:r>
              <a:rPr b="1" lang="en" sz="1100">
                <a:solidFill>
                  <a:schemeClr val="dk1"/>
                </a:solidFill>
              </a:rPr>
              <a:t> more performant </a:t>
            </a:r>
            <a:r>
              <a:rPr lang="en" sz="1100">
                <a:solidFill>
                  <a:schemeClr val="dk1"/>
                </a:solidFill>
              </a:rPr>
              <a:t>than others.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presentation aims to </a:t>
            </a:r>
            <a:r>
              <a:rPr b="1" lang="en" sz="1100">
                <a:solidFill>
                  <a:schemeClr val="dk1"/>
                </a:solidFill>
              </a:rPr>
              <a:t>review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b="1" lang="en" sz="1100">
                <a:solidFill>
                  <a:schemeClr val="dk1"/>
                </a:solidFill>
              </a:rPr>
              <a:t>evaluate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a few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implementations for selected building blocks.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order </a:t>
            </a:r>
            <a:r>
              <a:rPr lang="en" sz="1100">
                <a:solidFill>
                  <a:schemeClr val="dk1"/>
                </a:solidFill>
              </a:rPr>
              <a:t>to extract a </a:t>
            </a:r>
            <a:r>
              <a:rPr b="1" lang="en" sz="1100">
                <a:solidFill>
                  <a:schemeClr val="dk1"/>
                </a:solidFill>
              </a:rPr>
              <a:t>clear cut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objectively performant </a:t>
            </a:r>
            <a:r>
              <a:rPr lang="en" sz="1100">
                <a:solidFill>
                  <a:schemeClr val="dk1"/>
                </a:solidFill>
              </a:rPr>
              <a:t>implementation</a:t>
            </a:r>
            <a:r>
              <a:rPr lang="en" sz="1100">
                <a:solidFill>
                  <a:schemeClr val="dk1"/>
                </a:solidFill>
              </a:rPr>
              <a:t> for our designs on </a:t>
            </a:r>
            <a:r>
              <a:rPr b="1" lang="en" sz="1100">
                <a:solidFill>
                  <a:schemeClr val="dk1"/>
                </a:solidFill>
              </a:rPr>
              <a:t>any </a:t>
            </a:r>
            <a:r>
              <a:rPr b="1" lang="en" sz="1100">
                <a:solidFill>
                  <a:schemeClr val="dk1"/>
                </a:solidFill>
              </a:rPr>
              <a:t>platform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CNN Building Block Review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order to design an implementation that </a:t>
            </a:r>
            <a:r>
              <a:rPr lang="en" sz="1100">
                <a:solidFill>
                  <a:schemeClr val="dk1"/>
                </a:solidFill>
              </a:rPr>
              <a:t>satisfies</a:t>
            </a:r>
            <a:r>
              <a:rPr lang="en" sz="1100">
                <a:solidFill>
                  <a:schemeClr val="dk1"/>
                </a:solidFill>
              </a:rPr>
              <a:t> the </a:t>
            </a:r>
            <a:r>
              <a:rPr b="1" lang="en" sz="1100">
                <a:solidFill>
                  <a:schemeClr val="dk1"/>
                </a:solidFill>
              </a:rPr>
              <a:t>application </a:t>
            </a:r>
            <a:r>
              <a:rPr lang="en" sz="1100">
                <a:solidFill>
                  <a:schemeClr val="dk1"/>
                </a:solidFill>
              </a:rPr>
              <a:t>of </a:t>
            </a:r>
            <a:r>
              <a:rPr lang="en" sz="1100">
                <a:solidFill>
                  <a:schemeClr val="dk1"/>
                </a:solidFill>
              </a:rPr>
              <a:t>CNN based plant disease detection on </a:t>
            </a:r>
            <a:r>
              <a:rPr b="1" lang="en" sz="1100">
                <a:solidFill>
                  <a:schemeClr val="dk1"/>
                </a:solidFill>
              </a:rPr>
              <a:t>any platform</a:t>
            </a:r>
            <a:r>
              <a:rPr lang="en" sz="1100">
                <a:solidFill>
                  <a:schemeClr val="dk1"/>
                </a:solidFill>
              </a:rPr>
              <a:t>, the CNN </a:t>
            </a:r>
            <a:r>
              <a:rPr b="1" lang="en" sz="1100">
                <a:solidFill>
                  <a:schemeClr val="dk1"/>
                </a:solidFill>
              </a:rPr>
              <a:t>building block </a:t>
            </a:r>
            <a:r>
              <a:rPr b="1" lang="en" sz="1100">
                <a:solidFill>
                  <a:schemeClr val="dk1"/>
                </a:solidFill>
              </a:rPr>
              <a:t>algorithms</a:t>
            </a:r>
            <a:r>
              <a:rPr lang="en" sz="1100">
                <a:solidFill>
                  <a:schemeClr val="dk1"/>
                </a:solidFill>
              </a:rPr>
              <a:t> must be </a:t>
            </a:r>
            <a:r>
              <a:rPr b="1" lang="en" sz="1100">
                <a:solidFill>
                  <a:schemeClr val="dk1"/>
                </a:solidFill>
              </a:rPr>
              <a:t>reviewed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evaluated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all the </a:t>
            </a:r>
            <a:r>
              <a:rPr lang="en" sz="1100">
                <a:solidFill>
                  <a:schemeClr val="dk1"/>
                </a:solidFill>
              </a:rPr>
              <a:t>building</a:t>
            </a:r>
            <a:r>
              <a:rPr lang="en" sz="1100">
                <a:solidFill>
                  <a:schemeClr val="dk1"/>
                </a:solidFill>
              </a:rPr>
              <a:t> blocks in MobilenetV1 model: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Conv2D 				</a:t>
            </a: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tf.nn.conv2d  |  TensorFlow Core v2.4.1</a:t>
            </a:r>
            <a:r>
              <a:rPr lang="en" sz="1100">
                <a:solidFill>
                  <a:schemeClr val="dk1"/>
                </a:solidFill>
              </a:rPr>
              <a:t>	 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Depthwise Conv2D 			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tf.nn.depthwise_conv2d  |  TensorFlow Core v2.4.1</a:t>
            </a:r>
            <a:r>
              <a:rPr lang="en" sz="1100">
                <a:solidFill>
                  <a:schemeClr val="dk1"/>
                </a:solidFill>
              </a:rPr>
              <a:t>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BatchNorm 				</a:t>
            </a:r>
            <a:r>
              <a:rPr lang="en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tf.nn.batch_normalization  |  TensorFlow Core v2.4.1</a:t>
            </a:r>
            <a:r>
              <a:rPr lang="en" sz="1100">
                <a:solidFill>
                  <a:schemeClr val="dk1"/>
                </a:solidFill>
              </a:rPr>
              <a:t>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ReLU 					</a:t>
            </a:r>
            <a:r>
              <a:rPr lang="en" sz="11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tf.nn.relu  |  TensorFlow Core v2.4.1</a:t>
            </a:r>
            <a:r>
              <a:rPr lang="en" sz="1100">
                <a:solidFill>
                  <a:schemeClr val="dk1"/>
                </a:solidFill>
              </a:rPr>
              <a:t>		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ZeroPadding2D 			</a:t>
            </a:r>
            <a:r>
              <a:rPr lang="en" sz="11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tf.pad  |  TensorFlow Core v2.4.1</a:t>
            </a:r>
            <a:r>
              <a:rPr lang="en" sz="1100">
                <a:solidFill>
                  <a:schemeClr val="dk1"/>
                </a:solidFill>
              </a:rPr>
              <a:t> 		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GlobalAveragePooling2D		</a:t>
            </a:r>
            <a:r>
              <a:rPr lang="en" sz="11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tf.nn.avg_pool2d  |  TensorFlow Core v2.4.1</a:t>
            </a:r>
            <a:r>
              <a:rPr lang="en" sz="1100">
                <a:solidFill>
                  <a:schemeClr val="dk1"/>
                </a:solidFill>
              </a:rPr>
              <a:t>	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Reshape 				</a:t>
            </a:r>
            <a:r>
              <a:rPr lang="en" sz="11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tf.reshape  |  TensorFlow Core v2.4.1</a:t>
            </a:r>
            <a:r>
              <a:rPr lang="en" sz="1100">
                <a:solidFill>
                  <a:schemeClr val="dk1"/>
                </a:solidFill>
              </a:rPr>
              <a:t> 			&lt;DONE&gt;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SoftMax 				</a:t>
            </a:r>
            <a:r>
              <a:rPr lang="en" sz="1100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tf.nn.softmax  |  TensorFlow Core v2.4.1</a:t>
            </a:r>
            <a:r>
              <a:rPr lang="en" sz="1100">
                <a:solidFill>
                  <a:schemeClr val="dk1"/>
                </a:solidFill>
              </a:rPr>
              <a:t> 			&lt;DONE&gt;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Our full model block </a:t>
            </a:r>
            <a:r>
              <a:rPr lang="en" sz="1100" u="sng">
                <a:solidFill>
                  <a:schemeClr val="dk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</a:t>
            </a:r>
            <a:r>
              <a:rPr lang="en" sz="1100">
                <a:solidFill>
                  <a:schemeClr val="dk1"/>
                </a:solidFill>
              </a:rPr>
              <a:t> of MNV1_128_0.25, high level TF </a:t>
            </a:r>
            <a:r>
              <a:rPr lang="en" sz="1100" u="sng">
                <a:solidFill>
                  <a:schemeClr val="dk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</a:t>
            </a:r>
            <a:r>
              <a:rPr lang="en" sz="1100">
                <a:solidFill>
                  <a:schemeClr val="dk1"/>
                </a:solidFill>
              </a:rPr>
              <a:t> and mobilenet </a:t>
            </a:r>
            <a:r>
              <a:rPr lang="en" sz="1100" u="sng">
                <a:solidFill>
                  <a:schemeClr val="dk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r>
              <a:rPr lang="en"/>
              <a:t>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Mobilenet implementation, o</a:t>
            </a:r>
            <a:r>
              <a:rPr lang="en" sz="1100">
                <a:solidFill>
                  <a:schemeClr val="dk1"/>
                </a:solidFill>
              </a:rPr>
              <a:t>nly </a:t>
            </a:r>
            <a:r>
              <a:rPr b="1" lang="en" sz="1100">
                <a:solidFill>
                  <a:schemeClr val="dk1"/>
                </a:solidFill>
              </a:rPr>
              <a:t>one </a:t>
            </a:r>
            <a:r>
              <a:rPr lang="en" sz="1100">
                <a:solidFill>
                  <a:schemeClr val="dk1"/>
                </a:solidFill>
              </a:rPr>
              <a:t>3x3 Conv2D occurs, with the </a:t>
            </a:r>
            <a:r>
              <a:rPr b="1" lang="en" sz="1100">
                <a:solidFill>
                  <a:schemeClr val="dk1"/>
                </a:solidFill>
              </a:rPr>
              <a:t>rest </a:t>
            </a:r>
            <a:r>
              <a:rPr lang="en" sz="1100">
                <a:solidFill>
                  <a:schemeClr val="dk1"/>
                </a:solidFill>
              </a:rPr>
              <a:t>being the 1x1 Conv2D; which are the pointwise convolution</a:t>
            </a:r>
            <a:r>
              <a:rPr lang="en" sz="1100">
                <a:solidFill>
                  <a:schemeClr val="dk1"/>
                </a:solidFill>
              </a:rPr>
              <a:t>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methods </a:t>
            </a:r>
            <a:r>
              <a:rPr b="1" lang="en" sz="1100">
                <a:solidFill>
                  <a:schemeClr val="dk1"/>
                </a:solidFill>
              </a:rPr>
              <a:t>reviewed </a:t>
            </a:r>
            <a:r>
              <a:rPr lang="en" sz="1100">
                <a:solidFill>
                  <a:schemeClr val="dk1"/>
                </a:solidFill>
              </a:rPr>
              <a:t>into implementation of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Conv2D.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Tensorflow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Vectorized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Spatial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FFT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the </a:t>
            </a:r>
            <a:r>
              <a:rPr b="1" lang="en" sz="1100">
                <a:solidFill>
                  <a:schemeClr val="dk1"/>
                </a:solidFill>
              </a:rPr>
              <a:t>evaluations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of each of the methods reviewed.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{6C410320-0A00-4AA3-A83A-63E7004D3246}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Metrics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Spatial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Vectorized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 time (12</a:t>
                      </a:r>
                      <a:r>
                        <a:rPr lang="en"/>
                        <a:t>6</a:t>
                      </a:r>
                      <a:r>
                        <a:rPr lang="en"/>
                        <a:t>x12</a:t>
                      </a:r>
                      <a:r>
                        <a:rPr lang="en"/>
                        <a:t>6</a:t>
                      </a:r>
                      <a:r>
                        <a:rPr lang="en"/>
                        <a:t>x32)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4.9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9CB9C"/>
                          </a:highlight>
                        </a:rPr>
                        <a:t>0.8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0.28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dimensions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F4CCCC"/>
                          </a:highlight>
                        </a:rPr>
                        <a:t>3D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2D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RTL Implementation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 Whole model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Accelerated function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Conv2D Review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Mobilenet implementation, </a:t>
            </a:r>
            <a:r>
              <a:rPr b="1" lang="en" sz="1100">
                <a:solidFill>
                  <a:schemeClr val="dk1"/>
                </a:solidFill>
              </a:rPr>
              <a:t>thirteen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3x3 </a:t>
            </a:r>
            <a:r>
              <a:rPr lang="en" sz="1100">
                <a:solidFill>
                  <a:schemeClr val="dk1"/>
                </a:solidFill>
              </a:rPr>
              <a:t>Depthwise Conv2D are executed, with only differing #filters.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methods </a:t>
            </a:r>
            <a:r>
              <a:rPr b="1" lang="en" sz="1100">
                <a:solidFill>
                  <a:schemeClr val="dk1"/>
                </a:solidFill>
              </a:rPr>
              <a:t>reviewed </a:t>
            </a:r>
            <a:r>
              <a:rPr lang="en" sz="1100">
                <a:solidFill>
                  <a:schemeClr val="dk1"/>
                </a:solidFill>
              </a:rPr>
              <a:t>into implementation of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Depthwise Conv2D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Diagonal Wise Refactorization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Conv2D Evaluation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the </a:t>
            </a:r>
            <a:r>
              <a:rPr b="1" lang="en" sz="1100">
                <a:solidFill>
                  <a:schemeClr val="dk1"/>
                </a:solidFill>
              </a:rPr>
              <a:t>evaluations </a:t>
            </a:r>
            <a:r>
              <a:rPr lang="en" sz="1100">
                <a:solidFill>
                  <a:schemeClr val="dk1"/>
                </a:solidFill>
              </a:rPr>
              <a:t>of each of the methods reviewed.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 </a:t>
            </a:r>
            <a:r>
              <a:rPr lang="en"/>
              <a:t>Review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Mobilenet implementation,</a:t>
            </a:r>
            <a:r>
              <a:rPr lang="en" sz="1100">
                <a:solidFill>
                  <a:schemeClr val="dk1"/>
                </a:solidFill>
              </a:rPr>
              <a:t> following </a:t>
            </a:r>
            <a:r>
              <a:rPr b="1" lang="en" sz="1100">
                <a:solidFill>
                  <a:schemeClr val="dk1"/>
                </a:solidFill>
              </a:rPr>
              <a:t>every </a:t>
            </a:r>
            <a:r>
              <a:rPr lang="en" sz="1100">
                <a:solidFill>
                  <a:schemeClr val="dk1"/>
                </a:solidFill>
              </a:rPr>
              <a:t>Conv2D operation is a BatchNorm &amp; ReLU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methods </a:t>
            </a:r>
            <a:r>
              <a:rPr b="1" lang="en" sz="1100">
                <a:solidFill>
                  <a:schemeClr val="dk1"/>
                </a:solidFill>
              </a:rPr>
              <a:t>reviewed </a:t>
            </a:r>
            <a:r>
              <a:rPr lang="en" sz="1100">
                <a:solidFill>
                  <a:schemeClr val="dk1"/>
                </a:solidFill>
              </a:rPr>
              <a:t>into implementation of </a:t>
            </a:r>
            <a:r>
              <a:rPr b="1" lang="en" sz="1100">
                <a:solidFill>
                  <a:schemeClr val="dk1"/>
                </a:solidFill>
              </a:rPr>
              <a:t>optimized </a:t>
            </a:r>
            <a:r>
              <a:rPr lang="en" sz="1100">
                <a:solidFill>
                  <a:schemeClr val="dk1"/>
                </a:solidFill>
              </a:rPr>
              <a:t>&amp; </a:t>
            </a:r>
            <a:r>
              <a:rPr b="1" lang="en" sz="1100">
                <a:solidFill>
                  <a:schemeClr val="dk1"/>
                </a:solidFill>
              </a:rPr>
              <a:t>parallelizable </a:t>
            </a:r>
            <a:r>
              <a:rPr lang="en" sz="1100">
                <a:solidFill>
                  <a:schemeClr val="dk1"/>
                </a:solidFill>
              </a:rPr>
              <a:t>BatchNorm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 Eval</a:t>
            </a:r>
            <a:r>
              <a:rPr lang="en"/>
              <a:t>uation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Following are the </a:t>
            </a:r>
            <a:r>
              <a:rPr b="1" lang="en" sz="1100">
                <a:solidFill>
                  <a:schemeClr val="dk1"/>
                </a:solidFill>
              </a:rPr>
              <a:t>evaluations </a:t>
            </a:r>
            <a:r>
              <a:rPr lang="en" sz="1100">
                <a:solidFill>
                  <a:schemeClr val="dk1"/>
                </a:solidFill>
              </a:rPr>
              <a:t>of each of the methods reviewed.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