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2B431D-D8AE-43F1-B469-F559FC15E2EA}">
  <a:tblStyle styleId="{A82B431D-D8AE-43F1-B469-F559FC15E2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80527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80527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600bf2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600bf2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600bf22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600bf22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600bf2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600bf2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3600bf22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3600bf22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600bf2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3600bf2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600bf22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3600bf22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3600bf2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3600bf2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6323e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6323e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ca9849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ca9849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d432f57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d432f57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dca9849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dca9849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805273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805273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ca9849d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ca9849d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805273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805273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ca9849d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dca9849d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ca9849d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dca9849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fb426prtpMqKG-CC1UGpxT-wMXq6v1lp" TargetMode="External"/><Relationship Id="rId4" Type="http://schemas.openxmlformats.org/officeDocument/2006/relationships/hyperlink" Target="https://colab.research.google.com/drive/1jUsNlM4vyFY7eB5o3n-z4donTpDSeMh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097450"/>
            <a:ext cx="8520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Round up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Development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Reconstructing model from TF implementation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Researching &amp; implementing blocks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understanding for FPGA approaches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reconstructed model on FPGA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MatMul using VHDL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Researching SDRAM to store intermediate values, inputs and kernel values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Researching DMA &amp; embedded memory interfacing to transfer inputs and outputs to internal/external processors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other blocks to VHDL after reconstruction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Host-FPGA interface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parallelization functionalities and designs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system testing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Implementation Design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MatMul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FPGA embedded memory (EM) capacity to calculate max #parameters &amp; Max #of wires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examples into ROM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MACs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MatMul Ex I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11713" y="17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4"/>
          <p:cNvSpPr txBox="1"/>
          <p:nvPr/>
        </p:nvSpPr>
        <p:spPr>
          <a:xfrm>
            <a:off x="1752550" y="1311625"/>
            <a:ext cx="7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(3,9)</a:t>
            </a:r>
            <a:r>
              <a:rPr lang="en" sz="1000">
                <a:solidFill>
                  <a:schemeClr val="dk1"/>
                </a:solidFill>
              </a:rPr>
              <a:t>x1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4128613" y="11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4"/>
          <p:cNvSpPr txBox="1"/>
          <p:nvPr/>
        </p:nvSpPr>
        <p:spPr>
          <a:xfrm>
            <a:off x="5569450" y="748725"/>
            <a:ext cx="8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(9,9)</a:t>
            </a:r>
            <a:r>
              <a:rPr lang="en" sz="1000">
                <a:solidFill>
                  <a:schemeClr val="dk1"/>
                </a:solidFill>
              </a:rPr>
              <a:t>x1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773788" y="2104050"/>
            <a:ext cx="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11775" y="3129975"/>
            <a:ext cx="344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that max EM is 135 parameters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(3x5) + (5x7) + (3x7) </a:t>
            </a:r>
            <a:r>
              <a:rPr lang="en">
                <a:solidFill>
                  <a:schemeClr val="dk1"/>
                </a:solidFill>
              </a:rPr>
              <a:t>= 71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MAC clock 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Load &amp; Unload clock cycle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8361300" y="4743300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(3,7)</a:t>
            </a:r>
            <a:r>
              <a:rPr lang="en" sz="1000">
                <a:solidFill>
                  <a:schemeClr val="dk1"/>
                </a:solidFill>
              </a:rPr>
              <a:t>x1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MatMul Ex II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311688" y="17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7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5"/>
          <p:cNvSpPr txBox="1"/>
          <p:nvPr/>
        </p:nvSpPr>
        <p:spPr>
          <a:xfrm>
            <a:off x="1752550" y="131162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(3,9)</a:t>
            </a:r>
            <a:r>
              <a:rPr lang="en" sz="1000">
                <a:solidFill>
                  <a:schemeClr val="dk1"/>
                </a:solidFill>
              </a:rPr>
              <a:t>x1</a:t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4128613" y="11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5569450" y="748725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(9,9)</a:t>
            </a:r>
            <a:r>
              <a:rPr lang="en" sz="1000">
                <a:solidFill>
                  <a:schemeClr val="dk1"/>
                </a:solidFill>
              </a:rPr>
              <a:t>x1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773788" y="2104050"/>
            <a:ext cx="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311775" y="3129975"/>
            <a:ext cx="344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that max EM is 135 parameters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(3x9) + (9x9) + (3x9) = 135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MAC clock 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Load &amp; Unload clock cycle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8361300" y="4743300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(3,9)</a:t>
            </a:r>
            <a:r>
              <a:rPr lang="en" sz="1000">
                <a:solidFill>
                  <a:schemeClr val="dk1"/>
                </a:solidFill>
              </a:rPr>
              <a:t>x1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Implementation Design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MatMul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parameters (kernel/input start &amp; end) &lt;FSM for each convolution&gt;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first set of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[Host load AND FPGA unload, Host unload AND FPGA load, Parallel MACs] until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finished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MatMul Ex I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311688" y="21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7"/>
          <p:cNvSpPr txBox="1"/>
          <p:nvPr/>
        </p:nvSpPr>
        <p:spPr>
          <a:xfrm>
            <a:off x="1752525" y="1705850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(1,9)</a:t>
            </a:r>
            <a:r>
              <a:rPr lang="en" sz="1000">
                <a:solidFill>
                  <a:schemeClr val="dk1"/>
                </a:solidFill>
              </a:rPr>
              <a:t>x3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977500" y="748725"/>
            <a:ext cx="7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(9,3)</a:t>
            </a:r>
            <a:r>
              <a:rPr lang="en" sz="1000">
                <a:solidFill>
                  <a:schemeClr val="dk1"/>
                </a:solidFill>
              </a:rPr>
              <a:t>x3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233588" y="2104050"/>
            <a:ext cx="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11775" y="2794175"/>
            <a:ext cx="344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max EM is 45 parameters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(1x9) + (9x3) + (1x9)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/>
              <a:t>= 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 MAC clock 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Load/Unload clock cycle</a:t>
            </a:r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5685225" y="11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</a:tblGrid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7"/>
          <p:cNvSpPr txBox="1"/>
          <p:nvPr/>
        </p:nvSpPr>
        <p:spPr>
          <a:xfrm>
            <a:off x="8361300" y="4743300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(1,3)</a:t>
            </a:r>
            <a:r>
              <a:rPr lang="en" sz="1000">
                <a:solidFill>
                  <a:schemeClr val="dk1"/>
                </a:solidFill>
              </a:rPr>
              <a:t>x3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43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MatMul Ex II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752525" y="170585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(1,3)</a:t>
            </a:r>
            <a:r>
              <a:rPr lang="en" sz="1000"/>
              <a:t>x9</a:t>
            </a:r>
            <a:endParaRPr sz="1000"/>
          </a:p>
        </p:txBody>
      </p:sp>
      <p:sp>
        <p:nvSpPr>
          <p:cNvPr id="184" name="Google Shape;184;p28"/>
          <p:cNvSpPr txBox="1"/>
          <p:nvPr/>
        </p:nvSpPr>
        <p:spPr>
          <a:xfrm>
            <a:off x="6318000" y="13735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(3,3)</a:t>
            </a:r>
            <a:r>
              <a:rPr lang="en" sz="1000"/>
              <a:t>x9</a:t>
            </a:r>
            <a:endParaRPr sz="1000"/>
          </a:p>
        </p:txBody>
      </p:sp>
      <p:sp>
        <p:nvSpPr>
          <p:cNvPr id="185" name="Google Shape;185;p28"/>
          <p:cNvSpPr txBox="1"/>
          <p:nvPr/>
        </p:nvSpPr>
        <p:spPr>
          <a:xfrm>
            <a:off x="3915863" y="1932325"/>
            <a:ext cx="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311775" y="2794175"/>
            <a:ext cx="344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max EM is 15 parameters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(1x3) + (3x3) + (1x3) = 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81 MAC clock 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 Load/Unload clock cycle</a:t>
            </a:r>
            <a:endParaRPr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1460250" y="21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28"/>
          <p:cNvGraphicFramePr/>
          <p:nvPr/>
        </p:nvGraphicFramePr>
        <p:xfrm>
          <a:off x="6095313" y="17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{A82B431D-D8AE-43F1-B469-F559FC15E2EA}</a:tableStyleId>
              </a:tblPr>
              <a:tblGrid>
                <a:gridCol w="382850"/>
                <a:gridCol w="382850"/>
                <a:gridCol w="382850"/>
              </a:tblGrid>
              <a:tr h="1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8"/>
          <p:cNvSpPr txBox="1"/>
          <p:nvPr/>
        </p:nvSpPr>
        <p:spPr>
          <a:xfrm>
            <a:off x="8361300" y="4743300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(1,3)</a:t>
            </a:r>
            <a:r>
              <a:rPr lang="en" sz="1000">
                <a:solidFill>
                  <a:schemeClr val="dk1"/>
                </a:solidFill>
              </a:rPr>
              <a:t>x9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MatMul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070900" y="1426900"/>
            <a:ext cx="2538000" cy="12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5566057" y="1426900"/>
            <a:ext cx="2538000" cy="12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9"/>
          <p:cNvCxnSpPr/>
          <p:nvPr/>
        </p:nvCxnSpPr>
        <p:spPr>
          <a:xfrm>
            <a:off x="3616963" y="1821788"/>
            <a:ext cx="19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9"/>
          <p:cNvCxnSpPr/>
          <p:nvPr/>
        </p:nvCxnSpPr>
        <p:spPr>
          <a:xfrm>
            <a:off x="3616963" y="2205673"/>
            <a:ext cx="19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9" name="Google Shape;199;p29"/>
          <p:cNvSpPr/>
          <p:nvPr/>
        </p:nvSpPr>
        <p:spPr>
          <a:xfrm>
            <a:off x="5566057" y="3426092"/>
            <a:ext cx="2538000" cy="12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>
            <a:off x="6358025" y="2641425"/>
            <a:ext cx="0" cy="7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7240450" y="2649700"/>
            <a:ext cx="0" cy="7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2" name="Google Shape;202;p29"/>
          <p:cNvSpPr txBox="1"/>
          <p:nvPr/>
        </p:nvSpPr>
        <p:spPr>
          <a:xfrm>
            <a:off x="4369650" y="1426900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4385125" y="1838200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7240450" y="2837800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6358025" y="2837800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2008100" y="1838200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6576850" y="18054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6576850" y="3837400"/>
            <a:ext cx="7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876350" y="3393625"/>
            <a:ext cx="292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Host load, FPGA unload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Host unload, FPGA 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Parallel MACs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645750" y="3789600"/>
            <a:ext cx="922500" cy="351750"/>
          </a:xfrm>
          <a:custGeom>
            <a:rect b="b" l="l" r="r" t="t"/>
            <a:pathLst>
              <a:path extrusionOk="0" h="14070" w="36900">
                <a:moveTo>
                  <a:pt x="36900" y="0"/>
                </a:moveTo>
                <a:cubicBezTo>
                  <a:pt x="30750" y="1460"/>
                  <a:pt x="0" y="6415"/>
                  <a:pt x="0" y="8760"/>
                </a:cubicBezTo>
                <a:cubicBezTo>
                  <a:pt x="0" y="11105"/>
                  <a:pt x="30750" y="13185"/>
                  <a:pt x="36900" y="140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29"/>
          <p:cNvSpPr txBox="1"/>
          <p:nvPr/>
        </p:nvSpPr>
        <p:spPr>
          <a:xfrm>
            <a:off x="4167300" y="3765375"/>
            <a:ext cx="4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Implementation Design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5206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than DE10 can store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5,732 Kbits in EM; giving 358,250 parameters in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 bit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&amp; 716,500 in 8 bit.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than DE0 can store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Kbits in EM; giving parameters in 16 bit &amp; in 8 bit.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Convolution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Leverage between </a:t>
            </a: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computational complexity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Current Stage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applicational m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 using TensorFlow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is not supported on FPGAs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reconstruct their optimized implementations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 research and evaluation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Current Stage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applicational model using TensorFlow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is not supported on FPGAs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reconstruct their optimized implementations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 research and evaluation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Cyclone iv FPGA (de0 nano) can store 594,000 bits in embedded memory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 quantized to 16 bit precision can store 37,125 parameters at a time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model’s largest output is 67,600 parameters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FPGA DSP speed and parallel nature of Matrix Mult, it's a matter of a few clock cycles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 Research &amp; Evaluation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288" y="1667674"/>
            <a:ext cx="6925425" cy="18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Accelerated Function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4430181" y="2548028"/>
            <a:ext cx="2659500" cy="15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7"/>
          <p:cNvCxnSpPr>
            <a:endCxn id="78" idx="1"/>
          </p:cNvCxnSpPr>
          <p:nvPr/>
        </p:nvCxnSpPr>
        <p:spPr>
          <a:xfrm>
            <a:off x="3573681" y="3344378"/>
            <a:ext cx="8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7"/>
          <p:cNvSpPr txBox="1"/>
          <p:nvPr/>
        </p:nvSpPr>
        <p:spPr>
          <a:xfrm>
            <a:off x="3549750" y="2983288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5759995" y="2622252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>
            <a:off x="5759995" y="2983292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>
            <a:off x="5759995" y="3375221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5759995" y="3778981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4770700" y="2548038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Host</a:t>
            </a:r>
            <a:endParaRPr b="1"/>
          </a:p>
        </p:txBody>
      </p:sp>
      <p:sp>
        <p:nvSpPr>
          <p:cNvPr id="86" name="Google Shape;86;p17"/>
          <p:cNvSpPr txBox="1"/>
          <p:nvPr/>
        </p:nvSpPr>
        <p:spPr>
          <a:xfrm>
            <a:off x="6108806" y="254802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FPGA</a:t>
            </a:r>
            <a:endParaRPr b="1"/>
          </a:p>
        </p:txBody>
      </p:sp>
      <p:sp>
        <p:nvSpPr>
          <p:cNvPr id="87" name="Google Shape;87;p17"/>
          <p:cNvSpPr txBox="1"/>
          <p:nvPr/>
        </p:nvSpPr>
        <p:spPr>
          <a:xfrm>
            <a:off x="4746440" y="3344333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Setup</a:t>
            </a:r>
            <a:endParaRPr i="1"/>
          </a:p>
        </p:txBody>
      </p:sp>
      <p:sp>
        <p:nvSpPr>
          <p:cNvPr id="88" name="Google Shape;88;p17"/>
          <p:cNvSpPr txBox="1"/>
          <p:nvPr/>
        </p:nvSpPr>
        <p:spPr>
          <a:xfrm>
            <a:off x="6048751" y="3375213"/>
            <a:ext cx="8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MatMul</a:t>
            </a:r>
            <a:endParaRPr i="1"/>
          </a:p>
        </p:txBody>
      </p:sp>
      <p:sp>
        <p:nvSpPr>
          <p:cNvPr id="89" name="Google Shape;89;p17"/>
          <p:cNvSpPr txBox="1"/>
          <p:nvPr/>
        </p:nvSpPr>
        <p:spPr>
          <a:xfrm>
            <a:off x="5386950" y="2190513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</a:t>
            </a:r>
            <a:endParaRPr b="1"/>
          </a:p>
        </p:txBody>
      </p:sp>
      <p:cxnSp>
        <p:nvCxnSpPr>
          <p:cNvPr id="90" name="Google Shape;90;p17"/>
          <p:cNvCxnSpPr/>
          <p:nvPr/>
        </p:nvCxnSpPr>
        <p:spPr>
          <a:xfrm>
            <a:off x="7089715" y="3354432"/>
            <a:ext cx="18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7194002" y="2775088"/>
            <a:ext cx="19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to next block until output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7614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Model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image, weights (3D)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Setup for vectorization through reshaping ect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2D matrices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2D matrices x2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MatMul (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Conv2D output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Accelerated Function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(Support all CNNs)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mbedded memory used for setup stage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Host-FPGA interfacing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Research</a:t>
            </a:r>
            <a:endParaRPr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soft(Nios)/internal(SoC)/external processor(USB, Internet, RPi, Smart Phone)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Model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45801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Model layout, image, weights (3D)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Convolve, reshape, ect ect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Conv2D output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251300" y="3078675"/>
            <a:ext cx="2849400" cy="17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>
            <a:endCxn id="105" idx="1"/>
          </p:cNvCxnSpPr>
          <p:nvPr/>
        </p:nvCxnSpPr>
        <p:spPr>
          <a:xfrm>
            <a:off x="4333600" y="3951975"/>
            <a:ext cx="9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4511225" y="3556025"/>
            <a:ext cx="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308600" y="3751875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FPGA</a:t>
            </a:r>
            <a:endParaRPr b="1"/>
          </a:p>
        </p:txBody>
      </p:sp>
      <p:sp>
        <p:nvSpPr>
          <p:cNvPr id="109" name="Google Shape;109;p19"/>
          <p:cNvSpPr txBox="1"/>
          <p:nvPr/>
        </p:nvSpPr>
        <p:spPr>
          <a:xfrm>
            <a:off x="6336550" y="2678475"/>
            <a:ext cx="6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</a:t>
            </a:r>
            <a:endParaRPr b="1"/>
          </a:p>
        </p:txBody>
      </p:sp>
      <p:cxnSp>
        <p:nvCxnSpPr>
          <p:cNvPr id="110" name="Google Shape;110;p19"/>
          <p:cNvCxnSpPr/>
          <p:nvPr/>
        </p:nvCxnSpPr>
        <p:spPr>
          <a:xfrm>
            <a:off x="8100600" y="3963050"/>
            <a:ext cx="10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8162650" y="3556025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Model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interfacing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implementation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leave FPGA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memory used for setup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Lifelong skills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learning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Dependability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motivation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Thinking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