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DAC083-7F17-4CF5-BC90-9C024A54553E}">
  <a:tblStyle styleId="{E5DAC083-7F17-4CF5-BC90-9C024A545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B34115-2372-4C85-928A-B18D1980F5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25bc271d5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25bc271d5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156b92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156b92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c4fae8c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c4fae8c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dca9849d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dca9849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25bc271d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25bc271d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5bc271d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5bc271d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5bc271d5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25bc271d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5bc271d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5bc271d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5bc271d5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25bc271d5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25bc271d5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25bc271d5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25bc271d5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25bc271d5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135400"/>
            <a:ext cx="8520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Times New Roman"/>
                <a:ea typeface="Times New Roman"/>
                <a:cs typeface="Times New Roman"/>
                <a:sym typeface="Times New Roman"/>
              </a:rPr>
              <a:t>System Block Diagram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22"/>
          <p:cNvGraphicFramePr/>
          <p:nvPr/>
        </p:nvGraphicFramePr>
        <p:xfrm>
          <a:off x="1380925" y="204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{E5DAC083-7F17-4CF5-BC90-9C024A54553E}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DE10 Standard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Simulation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99.6 %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99.6 %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Time (sec)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309.8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1654.3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333.5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23"/>
          <p:cNvGraphicFramePr/>
          <p:nvPr/>
        </p:nvGraphicFramePr>
        <p:xfrm>
          <a:off x="1167100" y="183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{99B34115-2372-4C85-928A-B18D1980F5B4}</a:tableStyleId>
              </a:tblPr>
              <a:tblGrid>
                <a:gridCol w="1466475"/>
                <a:gridCol w="1466475"/>
                <a:gridCol w="1466475"/>
                <a:gridCol w="14664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Matrix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Largest Kernel Matrix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Largest Input Matrix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Largest Output Matrix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Dimensions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/>
                        <a:t>x 9 x 16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9 x 4096 x 16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x 4096 x 32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 (Kbit)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589.824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131</a:t>
                      </a:r>
                      <a:r>
                        <a:rPr lang="en"/>
                        <a:t>.072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Conv2D_parallel_reshape Example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129540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4" y="1170125"/>
            <a:ext cx="1919184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1788" y="1170125"/>
            <a:ext cx="10477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1938" y="1170125"/>
            <a:ext cx="40290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/>
          <p:nvPr/>
        </p:nvSpPr>
        <p:spPr>
          <a:xfrm>
            <a:off x="192425" y="1206325"/>
            <a:ext cx="614100" cy="629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1835375" y="1277325"/>
            <a:ext cx="207300" cy="1120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283013" y="1306800"/>
            <a:ext cx="1028400" cy="29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599238" y="1306900"/>
            <a:ext cx="1487700" cy="2571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Socket_Ref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283013" y="1306800"/>
            <a:ext cx="1028400" cy="5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Get_Path()</a:t>
            </a:r>
            <a:endParaRPr sz="1200"/>
          </a:p>
        </p:txBody>
      </p:sp>
      <p:sp>
        <p:nvSpPr>
          <p:cNvPr id="62" name="Google Shape;62;p14"/>
          <p:cNvSpPr txBox="1"/>
          <p:nvPr/>
        </p:nvSpPr>
        <p:spPr>
          <a:xfrm>
            <a:off x="3262513" y="906600"/>
            <a:ext cx="4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2089638" y="1645500"/>
            <a:ext cx="11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" name="Google Shape;64;p14"/>
          <p:cNvSpPr txBox="1"/>
          <p:nvPr/>
        </p:nvSpPr>
        <p:spPr>
          <a:xfrm>
            <a:off x="2533663" y="1306800"/>
            <a:ext cx="7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 </a:t>
            </a:r>
            <a:r>
              <a:rPr lang="en" sz="1000"/>
              <a:t>UI_in</a:t>
            </a:r>
            <a:endParaRPr sz="1000"/>
          </a:p>
        </p:txBody>
      </p:sp>
      <p:sp>
        <p:nvSpPr>
          <p:cNvPr id="65" name="Google Shape;65;p14"/>
          <p:cNvSpPr/>
          <p:nvPr/>
        </p:nvSpPr>
        <p:spPr>
          <a:xfrm>
            <a:off x="3283013" y="3715200"/>
            <a:ext cx="1028400" cy="5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Display</a:t>
            </a:r>
            <a:r>
              <a:rPr lang="en" sz="1200"/>
              <a:t>()</a:t>
            </a:r>
            <a:endParaRPr sz="1200"/>
          </a:p>
        </p:txBody>
      </p:sp>
      <p:cxnSp>
        <p:nvCxnSpPr>
          <p:cNvPr id="66" name="Google Shape;66;p14"/>
          <p:cNvCxnSpPr/>
          <p:nvPr/>
        </p:nvCxnSpPr>
        <p:spPr>
          <a:xfrm>
            <a:off x="2057063" y="3781575"/>
            <a:ext cx="12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2330888" y="3442875"/>
            <a:ext cx="8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6) </a:t>
            </a:r>
            <a:r>
              <a:rPr lang="en" sz="1000"/>
              <a:t>UI_out</a:t>
            </a:r>
            <a:endParaRPr sz="1000"/>
          </a:p>
        </p:txBody>
      </p:sp>
      <p:sp>
        <p:nvSpPr>
          <p:cNvPr id="68" name="Google Shape;68;p14"/>
          <p:cNvSpPr/>
          <p:nvPr/>
        </p:nvSpPr>
        <p:spPr>
          <a:xfrm>
            <a:off x="3283013" y="2772825"/>
            <a:ext cx="1028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Polling</a:t>
            </a:r>
            <a:r>
              <a:rPr lang="en" sz="1200"/>
              <a:t>()</a:t>
            </a:r>
            <a:endParaRPr sz="1200"/>
          </a:p>
        </p:txBody>
      </p:sp>
      <p:cxnSp>
        <p:nvCxnSpPr>
          <p:cNvPr id="69" name="Google Shape;69;p14"/>
          <p:cNvCxnSpPr/>
          <p:nvPr/>
        </p:nvCxnSpPr>
        <p:spPr>
          <a:xfrm>
            <a:off x="4311413" y="2046300"/>
            <a:ext cx="12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" name="Google Shape;70;p14"/>
          <p:cNvSpPr txBox="1"/>
          <p:nvPr/>
        </p:nvSpPr>
        <p:spPr>
          <a:xfrm>
            <a:off x="4311413" y="1707600"/>
            <a:ext cx="93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2) API</a:t>
            </a:r>
            <a:r>
              <a:rPr lang="en" sz="1000"/>
              <a:t>_in</a:t>
            </a:r>
            <a:endParaRPr sz="1000"/>
          </a:p>
        </p:txBody>
      </p:sp>
      <p:cxnSp>
        <p:nvCxnSpPr>
          <p:cNvPr id="71" name="Google Shape;71;p14"/>
          <p:cNvCxnSpPr/>
          <p:nvPr/>
        </p:nvCxnSpPr>
        <p:spPr>
          <a:xfrm>
            <a:off x="4311413" y="2502325"/>
            <a:ext cx="12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" name="Google Shape;72;p14"/>
          <p:cNvSpPr txBox="1"/>
          <p:nvPr/>
        </p:nvSpPr>
        <p:spPr>
          <a:xfrm>
            <a:off x="4311413" y="2150000"/>
            <a:ext cx="88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r>
              <a:rPr lang="en" sz="1000"/>
              <a:t>) API_start</a:t>
            </a:r>
            <a:endParaRPr sz="1000"/>
          </a:p>
        </p:txBody>
      </p:sp>
      <p:cxnSp>
        <p:nvCxnSpPr>
          <p:cNvPr id="73" name="Google Shape;73;p14"/>
          <p:cNvCxnSpPr>
            <a:stCxn id="68" idx="3"/>
          </p:cNvCxnSpPr>
          <p:nvPr/>
        </p:nvCxnSpPr>
        <p:spPr>
          <a:xfrm>
            <a:off x="4311413" y="2972925"/>
            <a:ext cx="12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4412213" y="2657825"/>
            <a:ext cx="11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4) API_fin</a:t>
            </a:r>
            <a:endParaRPr sz="1000"/>
          </a:p>
        </p:txBody>
      </p:sp>
      <p:cxnSp>
        <p:nvCxnSpPr>
          <p:cNvPr id="75" name="Google Shape;75;p14"/>
          <p:cNvCxnSpPr/>
          <p:nvPr/>
        </p:nvCxnSpPr>
        <p:spPr>
          <a:xfrm>
            <a:off x="4327450" y="3516025"/>
            <a:ext cx="12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6" name="Google Shape;76;p14"/>
          <p:cNvSpPr txBox="1"/>
          <p:nvPr/>
        </p:nvSpPr>
        <p:spPr>
          <a:xfrm>
            <a:off x="4428250" y="3198075"/>
            <a:ext cx="11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r>
              <a:rPr lang="en" sz="1000"/>
              <a:t>) API_out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2005475" y="1329850"/>
            <a:ext cx="1487700" cy="3369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Socket_Ref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150900" y="1329850"/>
            <a:ext cx="1487700" cy="31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150925" y="1329850"/>
            <a:ext cx="14877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Polling</a:t>
            </a:r>
            <a:r>
              <a:rPr lang="en" sz="1200"/>
              <a:t>()</a:t>
            </a:r>
            <a:endParaRPr sz="1200"/>
          </a:p>
        </p:txBody>
      </p:sp>
      <p:sp>
        <p:nvSpPr>
          <p:cNvPr id="84" name="Google Shape;84;p15"/>
          <p:cNvSpPr txBox="1"/>
          <p:nvPr/>
        </p:nvSpPr>
        <p:spPr>
          <a:xfrm>
            <a:off x="5150900" y="929650"/>
            <a:ext cx="11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150900" y="3656375"/>
            <a:ext cx="14877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r>
              <a:rPr lang="en" sz="1200"/>
              <a:t>()</a:t>
            </a:r>
            <a:endParaRPr sz="1200"/>
          </a:p>
        </p:txBody>
      </p:sp>
      <p:cxnSp>
        <p:nvCxnSpPr>
          <p:cNvPr id="86" name="Google Shape;86;p15"/>
          <p:cNvCxnSpPr/>
          <p:nvPr/>
        </p:nvCxnSpPr>
        <p:spPr>
          <a:xfrm>
            <a:off x="3493175" y="1684600"/>
            <a:ext cx="164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7" name="Google Shape;87;p15"/>
          <p:cNvSpPr txBox="1"/>
          <p:nvPr/>
        </p:nvSpPr>
        <p:spPr>
          <a:xfrm>
            <a:off x="3493175" y="1345900"/>
            <a:ext cx="93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r>
              <a:rPr lang="en" sz="1000"/>
              <a:t>) API_start</a:t>
            </a: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5150925" y="2111775"/>
            <a:ext cx="14877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Load_Img</a:t>
            </a:r>
            <a:r>
              <a:rPr lang="en" sz="1200"/>
              <a:t>()</a:t>
            </a:r>
            <a:endParaRPr sz="1200"/>
          </a:p>
        </p:txBody>
      </p:sp>
      <p:cxnSp>
        <p:nvCxnSpPr>
          <p:cNvPr id="89" name="Google Shape;89;p15"/>
          <p:cNvCxnSpPr/>
          <p:nvPr/>
        </p:nvCxnSpPr>
        <p:spPr>
          <a:xfrm>
            <a:off x="3500638" y="2221850"/>
            <a:ext cx="164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p15"/>
          <p:cNvSpPr txBox="1"/>
          <p:nvPr/>
        </p:nvSpPr>
        <p:spPr>
          <a:xfrm>
            <a:off x="3500638" y="1883150"/>
            <a:ext cx="93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r>
              <a:rPr lang="en" sz="1000"/>
              <a:t>) API_in</a:t>
            </a:r>
            <a:endParaRPr sz="1000"/>
          </a:p>
        </p:txBody>
      </p:sp>
      <p:sp>
        <p:nvSpPr>
          <p:cNvPr id="91" name="Google Shape;91;p15"/>
          <p:cNvSpPr/>
          <p:nvPr/>
        </p:nvSpPr>
        <p:spPr>
          <a:xfrm>
            <a:off x="5150925" y="2884075"/>
            <a:ext cx="14877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Load_File</a:t>
            </a:r>
            <a:r>
              <a:rPr lang="en" sz="1200"/>
              <a:t>(weights)</a:t>
            </a:r>
            <a:endParaRPr sz="1200"/>
          </a:p>
        </p:txBody>
      </p:sp>
      <p:cxnSp>
        <p:nvCxnSpPr>
          <p:cNvPr id="92" name="Google Shape;92;p15"/>
          <p:cNvCxnSpPr>
            <a:stCxn id="83" idx="2"/>
            <a:endCxn id="88" idx="0"/>
          </p:cNvCxnSpPr>
          <p:nvPr/>
        </p:nvCxnSpPr>
        <p:spPr>
          <a:xfrm>
            <a:off x="5894775" y="1783450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5"/>
          <p:cNvCxnSpPr/>
          <p:nvPr/>
        </p:nvCxnSpPr>
        <p:spPr>
          <a:xfrm>
            <a:off x="5769050" y="2555887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5"/>
          <p:cNvCxnSpPr/>
          <p:nvPr/>
        </p:nvCxnSpPr>
        <p:spPr>
          <a:xfrm>
            <a:off x="5769050" y="3331412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5"/>
          <p:cNvCxnSpPr/>
          <p:nvPr/>
        </p:nvCxnSpPr>
        <p:spPr>
          <a:xfrm>
            <a:off x="3493178" y="3940550"/>
            <a:ext cx="164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6" name="Google Shape;96;p15"/>
          <p:cNvSpPr txBox="1"/>
          <p:nvPr/>
        </p:nvSpPr>
        <p:spPr>
          <a:xfrm>
            <a:off x="3622508" y="3622600"/>
            <a:ext cx="142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r>
              <a:rPr lang="en" sz="1000"/>
              <a:t>) API_out</a:t>
            </a:r>
            <a:endParaRPr sz="1000"/>
          </a:p>
        </p:txBody>
      </p:sp>
      <p:cxnSp>
        <p:nvCxnSpPr>
          <p:cNvPr id="97" name="Google Shape;97;p15"/>
          <p:cNvCxnSpPr/>
          <p:nvPr/>
        </p:nvCxnSpPr>
        <p:spPr>
          <a:xfrm>
            <a:off x="3485750" y="4366775"/>
            <a:ext cx="16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3650546" y="4048825"/>
            <a:ext cx="142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r>
              <a:rPr lang="en" sz="1000"/>
              <a:t>) API_fin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2923250" y="759975"/>
            <a:ext cx="1946400" cy="35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923275" y="759975"/>
            <a:ext cx="19464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Conv_Block</a:t>
            </a:r>
            <a:r>
              <a:rPr lang="en" sz="1200"/>
              <a:t>(conv2d)</a:t>
            </a:r>
            <a:endParaRPr sz="1200"/>
          </a:p>
        </p:txBody>
      </p:sp>
      <p:sp>
        <p:nvSpPr>
          <p:cNvPr id="105" name="Google Shape;105;p16"/>
          <p:cNvSpPr txBox="1"/>
          <p:nvPr/>
        </p:nvSpPr>
        <p:spPr>
          <a:xfrm>
            <a:off x="2923250" y="359775"/>
            <a:ext cx="11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923275" y="1541900"/>
            <a:ext cx="19464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onv_Block(dwsconv2d)</a:t>
            </a:r>
            <a:endParaRPr sz="1200"/>
          </a:p>
        </p:txBody>
      </p:sp>
      <p:sp>
        <p:nvSpPr>
          <p:cNvPr id="107" name="Google Shape;107;p16"/>
          <p:cNvSpPr/>
          <p:nvPr/>
        </p:nvSpPr>
        <p:spPr>
          <a:xfrm>
            <a:off x="2923275" y="2314200"/>
            <a:ext cx="19464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Global_Avg_Pooling</a:t>
            </a:r>
            <a:r>
              <a:rPr lang="en" sz="1200"/>
              <a:t>()</a:t>
            </a:r>
            <a:endParaRPr sz="1200"/>
          </a:p>
        </p:txBody>
      </p:sp>
      <p:cxnSp>
        <p:nvCxnSpPr>
          <p:cNvPr id="108" name="Google Shape;108;p16"/>
          <p:cNvCxnSpPr>
            <a:stCxn id="104" idx="2"/>
            <a:endCxn id="106" idx="0"/>
          </p:cNvCxnSpPr>
          <p:nvPr/>
        </p:nvCxnSpPr>
        <p:spPr>
          <a:xfrm>
            <a:off x="3896475" y="1213575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3896450" y="1985949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3896450" y="2755112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1280463" y="1156125"/>
            <a:ext cx="164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6"/>
          <p:cNvSpPr txBox="1"/>
          <p:nvPr/>
        </p:nvSpPr>
        <p:spPr>
          <a:xfrm>
            <a:off x="1280463" y="817425"/>
            <a:ext cx="93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r>
              <a:rPr lang="en" sz="1000"/>
              <a:t>) Model_in</a:t>
            </a:r>
            <a:endParaRPr sz="1000"/>
          </a:p>
        </p:txBody>
      </p:sp>
      <p:cxnSp>
        <p:nvCxnSpPr>
          <p:cNvPr id="113" name="Google Shape;113;p16"/>
          <p:cNvCxnSpPr/>
          <p:nvPr/>
        </p:nvCxnSpPr>
        <p:spPr>
          <a:xfrm>
            <a:off x="1262775" y="4226250"/>
            <a:ext cx="16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1427571" y="3908300"/>
            <a:ext cx="142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r>
              <a:rPr lang="en" sz="1000"/>
              <a:t>) Model_out</a:t>
            </a:r>
            <a:endParaRPr sz="1000"/>
          </a:p>
        </p:txBody>
      </p:sp>
      <p:sp>
        <p:nvSpPr>
          <p:cNvPr id="115" name="Google Shape;115;p16"/>
          <p:cNvSpPr/>
          <p:nvPr/>
        </p:nvSpPr>
        <p:spPr>
          <a:xfrm>
            <a:off x="2923275" y="3086500"/>
            <a:ext cx="19464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onv_Block(convpreds)</a:t>
            </a:r>
            <a:endParaRPr sz="1200"/>
          </a:p>
        </p:txBody>
      </p:sp>
      <p:sp>
        <p:nvSpPr>
          <p:cNvPr id="116" name="Google Shape;116;p16"/>
          <p:cNvSpPr/>
          <p:nvPr/>
        </p:nvSpPr>
        <p:spPr>
          <a:xfrm>
            <a:off x="2923275" y="3858800"/>
            <a:ext cx="19464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Reshape</a:t>
            </a:r>
            <a:r>
              <a:rPr lang="en" sz="1200">
                <a:solidFill>
                  <a:schemeClr val="dk1"/>
                </a:solidFill>
              </a:rPr>
              <a:t>()</a:t>
            </a:r>
            <a:endParaRPr sz="1200"/>
          </a:p>
        </p:txBody>
      </p:sp>
      <p:cxnSp>
        <p:nvCxnSpPr>
          <p:cNvPr id="117" name="Google Shape;117;p16"/>
          <p:cNvCxnSpPr/>
          <p:nvPr/>
        </p:nvCxnSpPr>
        <p:spPr>
          <a:xfrm>
            <a:off x="3896450" y="3524212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2923250" y="759975"/>
            <a:ext cx="1776300" cy="27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2923275" y="759975"/>
            <a:ext cx="17763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Get_Weights()</a:t>
            </a:r>
            <a:endParaRPr sz="1200"/>
          </a:p>
        </p:txBody>
      </p:sp>
      <p:sp>
        <p:nvSpPr>
          <p:cNvPr id="124" name="Google Shape;124;p17"/>
          <p:cNvSpPr txBox="1"/>
          <p:nvPr/>
        </p:nvSpPr>
        <p:spPr>
          <a:xfrm>
            <a:off x="2923250" y="359775"/>
            <a:ext cx="14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Conv_Block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923275" y="1541900"/>
            <a:ext cx="1776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Conv2D()</a:t>
            </a:r>
            <a:endParaRPr sz="1200"/>
          </a:p>
        </p:txBody>
      </p:sp>
      <p:sp>
        <p:nvSpPr>
          <p:cNvPr id="126" name="Google Shape;126;p17"/>
          <p:cNvSpPr/>
          <p:nvPr/>
        </p:nvSpPr>
        <p:spPr>
          <a:xfrm>
            <a:off x="2923275" y="2314200"/>
            <a:ext cx="1776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BatchNorm()</a:t>
            </a:r>
            <a:endParaRPr sz="1200"/>
          </a:p>
        </p:txBody>
      </p:sp>
      <p:cxnSp>
        <p:nvCxnSpPr>
          <p:cNvPr id="127" name="Google Shape;127;p17"/>
          <p:cNvCxnSpPr>
            <a:stCxn id="123" idx="2"/>
            <a:endCxn id="125" idx="0"/>
          </p:cNvCxnSpPr>
          <p:nvPr/>
        </p:nvCxnSpPr>
        <p:spPr>
          <a:xfrm>
            <a:off x="3811425" y="1213575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3811425" y="1985937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3811425" y="2761537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1280463" y="1156125"/>
            <a:ext cx="164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1" name="Google Shape;131;p17"/>
          <p:cNvSpPr txBox="1"/>
          <p:nvPr/>
        </p:nvSpPr>
        <p:spPr>
          <a:xfrm>
            <a:off x="1280479" y="817425"/>
            <a:ext cx="122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 Conv_Blk_in</a:t>
            </a:r>
            <a:endParaRPr sz="1000"/>
          </a:p>
        </p:txBody>
      </p:sp>
      <p:cxnSp>
        <p:nvCxnSpPr>
          <p:cNvPr id="132" name="Google Shape;132;p17"/>
          <p:cNvCxnSpPr/>
          <p:nvPr/>
        </p:nvCxnSpPr>
        <p:spPr>
          <a:xfrm>
            <a:off x="1262775" y="3453950"/>
            <a:ext cx="16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3" name="Google Shape;133;p17"/>
          <p:cNvSpPr txBox="1"/>
          <p:nvPr/>
        </p:nvSpPr>
        <p:spPr>
          <a:xfrm>
            <a:off x="1427571" y="3136000"/>
            <a:ext cx="142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) Conv_Blk_out</a:t>
            </a:r>
            <a:endParaRPr sz="1000"/>
          </a:p>
        </p:txBody>
      </p:sp>
      <p:sp>
        <p:nvSpPr>
          <p:cNvPr id="134" name="Google Shape;134;p17"/>
          <p:cNvSpPr/>
          <p:nvPr/>
        </p:nvSpPr>
        <p:spPr>
          <a:xfrm>
            <a:off x="2923275" y="3086500"/>
            <a:ext cx="1776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ReLU()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2923250" y="759975"/>
            <a:ext cx="2235000" cy="35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923275" y="759975"/>
            <a:ext cx="22350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pad</a:t>
            </a:r>
            <a:r>
              <a:rPr lang="en" sz="1200"/>
              <a:t>()</a:t>
            </a:r>
            <a:endParaRPr sz="1200"/>
          </a:p>
        </p:txBody>
      </p:sp>
      <p:sp>
        <p:nvSpPr>
          <p:cNvPr id="141" name="Google Shape;141;p18"/>
          <p:cNvSpPr txBox="1"/>
          <p:nvPr/>
        </p:nvSpPr>
        <p:spPr>
          <a:xfrm>
            <a:off x="2923250" y="359775"/>
            <a:ext cx="11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923275" y="1541900"/>
            <a:ext cx="22350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Conv2D_Parallel_Reshape</a:t>
            </a:r>
            <a:r>
              <a:rPr lang="en" sz="1200">
                <a:solidFill>
                  <a:schemeClr val="dk1"/>
                </a:solidFill>
              </a:rPr>
              <a:t>()</a:t>
            </a:r>
            <a:endParaRPr sz="1200"/>
          </a:p>
        </p:txBody>
      </p:sp>
      <p:sp>
        <p:nvSpPr>
          <p:cNvPr id="143" name="Google Shape;143;p18"/>
          <p:cNvSpPr/>
          <p:nvPr/>
        </p:nvSpPr>
        <p:spPr>
          <a:xfrm>
            <a:off x="2923275" y="2314200"/>
            <a:ext cx="22350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FCTRL_Master</a:t>
            </a:r>
            <a:r>
              <a:rPr lang="en" sz="1200"/>
              <a:t>()</a:t>
            </a:r>
            <a:endParaRPr sz="1200"/>
          </a:p>
        </p:txBody>
      </p:sp>
      <p:cxnSp>
        <p:nvCxnSpPr>
          <p:cNvPr id="144" name="Google Shape;144;p18"/>
          <p:cNvCxnSpPr>
            <a:stCxn id="140" idx="2"/>
            <a:endCxn id="142" idx="0"/>
          </p:cNvCxnSpPr>
          <p:nvPr/>
        </p:nvCxnSpPr>
        <p:spPr>
          <a:xfrm>
            <a:off x="4040775" y="1213575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4040750" y="1985949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4040750" y="2755112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1280463" y="1156125"/>
            <a:ext cx="164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8" name="Google Shape;148;p18"/>
          <p:cNvSpPr txBox="1"/>
          <p:nvPr/>
        </p:nvSpPr>
        <p:spPr>
          <a:xfrm>
            <a:off x="1280479" y="817425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 Conv2D_in</a:t>
            </a:r>
            <a:endParaRPr sz="1000"/>
          </a:p>
        </p:txBody>
      </p:sp>
      <p:cxnSp>
        <p:nvCxnSpPr>
          <p:cNvPr id="149" name="Google Shape;149;p18"/>
          <p:cNvCxnSpPr/>
          <p:nvPr/>
        </p:nvCxnSpPr>
        <p:spPr>
          <a:xfrm>
            <a:off x="1262775" y="4226250"/>
            <a:ext cx="16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0" name="Google Shape;150;p18"/>
          <p:cNvSpPr txBox="1"/>
          <p:nvPr/>
        </p:nvSpPr>
        <p:spPr>
          <a:xfrm>
            <a:off x="1427571" y="3908300"/>
            <a:ext cx="142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) Conv2D_out</a:t>
            </a:r>
            <a:endParaRPr sz="1000"/>
          </a:p>
        </p:txBody>
      </p:sp>
      <p:sp>
        <p:nvSpPr>
          <p:cNvPr id="151" name="Google Shape;151;p18"/>
          <p:cNvSpPr/>
          <p:nvPr/>
        </p:nvSpPr>
        <p:spPr>
          <a:xfrm>
            <a:off x="2923275" y="3086500"/>
            <a:ext cx="22350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Sum</a:t>
            </a:r>
            <a:r>
              <a:rPr lang="en" sz="1200">
                <a:solidFill>
                  <a:schemeClr val="dk1"/>
                </a:solidFill>
              </a:rPr>
              <a:t>()</a:t>
            </a:r>
            <a:endParaRPr sz="1200"/>
          </a:p>
        </p:txBody>
      </p:sp>
      <p:sp>
        <p:nvSpPr>
          <p:cNvPr id="152" name="Google Shape;152;p18"/>
          <p:cNvSpPr/>
          <p:nvPr/>
        </p:nvSpPr>
        <p:spPr>
          <a:xfrm>
            <a:off x="2923275" y="3858800"/>
            <a:ext cx="22350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Reshape()</a:t>
            </a:r>
            <a:endParaRPr sz="1200"/>
          </a:p>
        </p:txBody>
      </p:sp>
      <p:cxnSp>
        <p:nvCxnSpPr>
          <p:cNvPr id="153" name="Google Shape;153;p18"/>
          <p:cNvCxnSpPr/>
          <p:nvPr/>
        </p:nvCxnSpPr>
        <p:spPr>
          <a:xfrm>
            <a:off x="4040750" y="3524212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2923250" y="759975"/>
            <a:ext cx="2235000" cy="19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2923275" y="759975"/>
            <a:ext cx="22350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Mat_Index</a:t>
            </a:r>
            <a:r>
              <a:rPr lang="en" sz="1200"/>
              <a:t>()</a:t>
            </a:r>
            <a:endParaRPr sz="1200"/>
          </a:p>
        </p:txBody>
      </p:sp>
      <p:sp>
        <p:nvSpPr>
          <p:cNvPr id="160" name="Google Shape;160;p19"/>
          <p:cNvSpPr txBox="1"/>
          <p:nvPr/>
        </p:nvSpPr>
        <p:spPr>
          <a:xfrm>
            <a:off x="2923250" y="359775"/>
            <a:ext cx="156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FCTRL_Master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923275" y="1541900"/>
            <a:ext cx="22350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FCTRL</a:t>
            </a:r>
            <a:r>
              <a:rPr lang="en" sz="1200">
                <a:solidFill>
                  <a:schemeClr val="dk1"/>
                </a:solidFill>
              </a:rPr>
              <a:t>()</a:t>
            </a:r>
            <a:endParaRPr sz="1200"/>
          </a:p>
        </p:txBody>
      </p:sp>
      <p:sp>
        <p:nvSpPr>
          <p:cNvPr id="162" name="Google Shape;162;p19"/>
          <p:cNvSpPr/>
          <p:nvPr/>
        </p:nvSpPr>
        <p:spPr>
          <a:xfrm>
            <a:off x="2923275" y="2314200"/>
            <a:ext cx="22350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Append</a:t>
            </a:r>
            <a:r>
              <a:rPr lang="en" sz="1200"/>
              <a:t>()</a:t>
            </a:r>
            <a:endParaRPr sz="1200"/>
          </a:p>
        </p:txBody>
      </p:sp>
      <p:cxnSp>
        <p:nvCxnSpPr>
          <p:cNvPr id="163" name="Google Shape;163;p19"/>
          <p:cNvCxnSpPr>
            <a:stCxn id="159" idx="2"/>
            <a:endCxn id="161" idx="0"/>
          </p:cNvCxnSpPr>
          <p:nvPr/>
        </p:nvCxnSpPr>
        <p:spPr>
          <a:xfrm>
            <a:off x="4040775" y="1213575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4040750" y="1985949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1280463" y="1156125"/>
            <a:ext cx="164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6" name="Google Shape;166;p19"/>
          <p:cNvSpPr txBox="1"/>
          <p:nvPr/>
        </p:nvSpPr>
        <p:spPr>
          <a:xfrm>
            <a:off x="1280474" y="817425"/>
            <a:ext cx="142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 FCTRL_Mstr_in</a:t>
            </a:r>
            <a:endParaRPr sz="1000"/>
          </a:p>
        </p:txBody>
      </p:sp>
      <p:cxnSp>
        <p:nvCxnSpPr>
          <p:cNvPr id="167" name="Google Shape;167;p19"/>
          <p:cNvCxnSpPr/>
          <p:nvPr/>
        </p:nvCxnSpPr>
        <p:spPr>
          <a:xfrm>
            <a:off x="1245050" y="2643400"/>
            <a:ext cx="16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8" name="Google Shape;168;p19"/>
          <p:cNvSpPr txBox="1"/>
          <p:nvPr/>
        </p:nvSpPr>
        <p:spPr>
          <a:xfrm>
            <a:off x="1409850" y="2325450"/>
            <a:ext cx="14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) FCTRL_Mstr_out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2930925" y="1773875"/>
            <a:ext cx="1028400" cy="21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2929050" y="1373675"/>
            <a:ext cx="156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FCTRL</a:t>
            </a:r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>
            <a:off x="1268538" y="2081675"/>
            <a:ext cx="164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6" name="Google Shape;176;p20"/>
          <p:cNvSpPr txBox="1"/>
          <p:nvPr/>
        </p:nvSpPr>
        <p:spPr>
          <a:xfrm>
            <a:off x="1268549" y="1742975"/>
            <a:ext cx="142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 FCTRL_in</a:t>
            </a:r>
            <a:endParaRPr sz="1000"/>
          </a:p>
        </p:txBody>
      </p:sp>
      <p:cxnSp>
        <p:nvCxnSpPr>
          <p:cNvPr id="177" name="Google Shape;177;p20"/>
          <p:cNvCxnSpPr/>
          <p:nvPr/>
        </p:nvCxnSpPr>
        <p:spPr>
          <a:xfrm>
            <a:off x="1249125" y="3812725"/>
            <a:ext cx="16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8" name="Google Shape;178;p20"/>
          <p:cNvSpPr txBox="1"/>
          <p:nvPr/>
        </p:nvSpPr>
        <p:spPr>
          <a:xfrm>
            <a:off x="1413925" y="3494775"/>
            <a:ext cx="14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6</a:t>
            </a:r>
            <a:r>
              <a:rPr lang="en" sz="1000">
                <a:solidFill>
                  <a:schemeClr val="dk1"/>
                </a:solidFill>
              </a:rPr>
              <a:t>) FCTRL_out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247225" y="1489150"/>
            <a:ext cx="2072100" cy="2571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Shared_Memory_Ref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>
            <a:off x="3959325" y="2134650"/>
            <a:ext cx="12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1" name="Google Shape;181;p20"/>
          <p:cNvSpPr txBox="1"/>
          <p:nvPr/>
        </p:nvSpPr>
        <p:spPr>
          <a:xfrm>
            <a:off x="3959325" y="1795950"/>
            <a:ext cx="93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2) FPGA_in</a:t>
            </a:r>
            <a:endParaRPr sz="1000"/>
          </a:p>
        </p:txBody>
      </p:sp>
      <p:cxnSp>
        <p:nvCxnSpPr>
          <p:cNvPr id="182" name="Google Shape;182;p20"/>
          <p:cNvCxnSpPr/>
          <p:nvPr/>
        </p:nvCxnSpPr>
        <p:spPr>
          <a:xfrm>
            <a:off x="3959325" y="2514575"/>
            <a:ext cx="12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3" name="Google Shape;183;p20"/>
          <p:cNvSpPr txBox="1"/>
          <p:nvPr/>
        </p:nvSpPr>
        <p:spPr>
          <a:xfrm>
            <a:off x="3959325" y="2175875"/>
            <a:ext cx="110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r>
              <a:rPr lang="en" sz="1000"/>
              <a:t>) FPGA_start</a:t>
            </a:r>
            <a:endParaRPr sz="1000"/>
          </a:p>
        </p:txBody>
      </p:sp>
      <p:sp>
        <p:nvSpPr>
          <p:cNvPr id="184" name="Google Shape;184;p20"/>
          <p:cNvSpPr/>
          <p:nvPr/>
        </p:nvSpPr>
        <p:spPr>
          <a:xfrm>
            <a:off x="2930925" y="2747000"/>
            <a:ext cx="1028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Polling()</a:t>
            </a:r>
            <a:endParaRPr sz="1200"/>
          </a:p>
        </p:txBody>
      </p:sp>
      <p:cxnSp>
        <p:nvCxnSpPr>
          <p:cNvPr id="185" name="Google Shape;185;p20"/>
          <p:cNvCxnSpPr>
            <a:stCxn id="184" idx="3"/>
          </p:cNvCxnSpPr>
          <p:nvPr/>
        </p:nvCxnSpPr>
        <p:spPr>
          <a:xfrm>
            <a:off x="3959325" y="2947100"/>
            <a:ext cx="12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6" name="Google Shape;186;p20"/>
          <p:cNvSpPr txBox="1"/>
          <p:nvPr/>
        </p:nvSpPr>
        <p:spPr>
          <a:xfrm>
            <a:off x="3955275" y="2605300"/>
            <a:ext cx="11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4) FPGA_fin</a:t>
            </a:r>
            <a:endParaRPr sz="1000"/>
          </a:p>
        </p:txBody>
      </p:sp>
      <p:cxnSp>
        <p:nvCxnSpPr>
          <p:cNvPr id="187" name="Google Shape;187;p20"/>
          <p:cNvCxnSpPr/>
          <p:nvPr/>
        </p:nvCxnSpPr>
        <p:spPr>
          <a:xfrm>
            <a:off x="3965100" y="3536150"/>
            <a:ext cx="12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8" name="Google Shape;188;p20"/>
          <p:cNvSpPr txBox="1"/>
          <p:nvPr/>
        </p:nvSpPr>
        <p:spPr>
          <a:xfrm>
            <a:off x="3961050" y="3194350"/>
            <a:ext cx="11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r>
              <a:rPr lang="en" sz="1000"/>
              <a:t>) FPGA_out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1212000" y="867525"/>
            <a:ext cx="2072100" cy="3291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Shared_Memory_Ref</a:t>
            </a:r>
            <a:endParaRPr/>
          </a:p>
        </p:txBody>
      </p:sp>
      <p:cxnSp>
        <p:nvCxnSpPr>
          <p:cNvPr id="194" name="Google Shape;194;p21"/>
          <p:cNvCxnSpPr/>
          <p:nvPr/>
        </p:nvCxnSpPr>
        <p:spPr>
          <a:xfrm>
            <a:off x="3284100" y="1500725"/>
            <a:ext cx="12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5" name="Google Shape;195;p21"/>
          <p:cNvSpPr txBox="1"/>
          <p:nvPr/>
        </p:nvSpPr>
        <p:spPr>
          <a:xfrm>
            <a:off x="3284100" y="1162025"/>
            <a:ext cx="110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r>
              <a:rPr lang="en" sz="1000"/>
              <a:t>) FPGA_start</a:t>
            </a:r>
            <a:endParaRPr sz="1000"/>
          </a:p>
        </p:txBody>
      </p:sp>
      <p:sp>
        <p:nvSpPr>
          <p:cNvPr id="196" name="Google Shape;196;p21"/>
          <p:cNvSpPr/>
          <p:nvPr/>
        </p:nvSpPr>
        <p:spPr>
          <a:xfrm>
            <a:off x="4603225" y="1352050"/>
            <a:ext cx="1487700" cy="24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603250" y="1352050"/>
            <a:ext cx="14877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Polling()</a:t>
            </a:r>
            <a:endParaRPr sz="1200"/>
          </a:p>
        </p:txBody>
      </p:sp>
      <p:sp>
        <p:nvSpPr>
          <p:cNvPr id="198" name="Google Shape;198;p21"/>
          <p:cNvSpPr txBox="1"/>
          <p:nvPr/>
        </p:nvSpPr>
        <p:spPr>
          <a:xfrm>
            <a:off x="4603225" y="951850"/>
            <a:ext cx="11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603250" y="2133975"/>
            <a:ext cx="14877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Mat_Mult</a:t>
            </a:r>
            <a:r>
              <a:rPr lang="en" sz="1200"/>
              <a:t>()</a:t>
            </a:r>
            <a:endParaRPr sz="1200"/>
          </a:p>
        </p:txBody>
      </p:sp>
      <p:cxnSp>
        <p:nvCxnSpPr>
          <p:cNvPr id="200" name="Google Shape;200;p21"/>
          <p:cNvCxnSpPr>
            <a:stCxn id="197" idx="2"/>
            <a:endCxn id="199" idx="0"/>
          </p:cNvCxnSpPr>
          <p:nvPr/>
        </p:nvCxnSpPr>
        <p:spPr>
          <a:xfrm>
            <a:off x="5347100" y="1805650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" name="Google Shape;201;p21"/>
          <p:cNvCxnSpPr/>
          <p:nvPr/>
        </p:nvCxnSpPr>
        <p:spPr>
          <a:xfrm>
            <a:off x="3299713" y="2285350"/>
            <a:ext cx="12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2" name="Google Shape;202;p21"/>
          <p:cNvSpPr txBox="1"/>
          <p:nvPr/>
        </p:nvSpPr>
        <p:spPr>
          <a:xfrm>
            <a:off x="3299713" y="1946650"/>
            <a:ext cx="110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r>
              <a:rPr lang="en" sz="1000"/>
              <a:t>) FPGA_in</a:t>
            </a:r>
            <a:endParaRPr sz="1000"/>
          </a:p>
        </p:txBody>
      </p:sp>
      <p:cxnSp>
        <p:nvCxnSpPr>
          <p:cNvPr id="203" name="Google Shape;203;p21"/>
          <p:cNvCxnSpPr/>
          <p:nvPr/>
        </p:nvCxnSpPr>
        <p:spPr>
          <a:xfrm>
            <a:off x="3305500" y="3003300"/>
            <a:ext cx="12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4" name="Google Shape;204;p21"/>
          <p:cNvSpPr txBox="1"/>
          <p:nvPr/>
        </p:nvSpPr>
        <p:spPr>
          <a:xfrm>
            <a:off x="3301450" y="2661500"/>
            <a:ext cx="11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r>
              <a:rPr lang="en" sz="1000"/>
              <a:t>) FPGA_out</a:t>
            </a:r>
            <a:endParaRPr sz="1000"/>
          </a:p>
        </p:txBody>
      </p:sp>
      <p:cxnSp>
        <p:nvCxnSpPr>
          <p:cNvPr id="205" name="Google Shape;205;p21"/>
          <p:cNvCxnSpPr/>
          <p:nvPr/>
        </p:nvCxnSpPr>
        <p:spPr>
          <a:xfrm>
            <a:off x="3305488" y="3607150"/>
            <a:ext cx="12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6" name="Google Shape;206;p21"/>
          <p:cNvSpPr txBox="1"/>
          <p:nvPr/>
        </p:nvSpPr>
        <p:spPr>
          <a:xfrm>
            <a:off x="3301438" y="3265350"/>
            <a:ext cx="11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r>
              <a:rPr lang="en" sz="1000"/>
              <a:t>) FPGA_fin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