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DC013C9-C041-43F6-B3F6-2A365178DB00}">
  <a:tblStyle styleId="{1DC013C9-C041-43F6-B3F6-2A365178DB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617AD22F-466A-4DF9-87AB-B2F0A474F9E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cf4bbfc3c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cf4bbfc3c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143c919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e143c919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cf4bbfc3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cf4bbfc3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cf4bbfc3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cf4bbfc3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cf4bbfc3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cf4bbfc3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cf4bbfc3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cf4bbfc3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cf4bbfc3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cf4bbfc3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cf4bbfc3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cf4bbfc3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ac661aea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ac661aea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2135400"/>
            <a:ext cx="85206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latin typeface="Times New Roman"/>
                <a:ea typeface="Times New Roman"/>
                <a:cs typeface="Times New Roman"/>
                <a:sym typeface="Times New Roman"/>
              </a:rPr>
              <a:t>Peripheral Datasheet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Status Register </a:t>
            </a:r>
            <a:r>
              <a:rPr lang="en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Completion/Reset Component</a:t>
            </a:r>
            <a:endParaRPr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0x0A</a:t>
            </a:r>
            <a:endParaRPr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07" name="Google Shape;107;p22"/>
          <p:cNvGraphicFramePr/>
          <p:nvPr/>
        </p:nvGraphicFramePr>
        <p:xfrm>
          <a:off x="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{617AD22F-466A-4DF9-87AB-B2F0A474F9E6}</a:tableStyleId>
              </a:tblPr>
              <a:tblGrid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</a:tblGrid>
              <a:tr h="47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ldout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ldinp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ldker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mfin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mstrt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ldfin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ldstrt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47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Google Shape;59;p14"/>
          <p:cNvGraphicFramePr/>
          <p:nvPr/>
        </p:nvGraphicFramePr>
        <p:xfrm>
          <a:off x="1314300" y="209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{1DC013C9-C041-43F6-B3F6-2A365178DB00}</a:tableStyleId>
              </a:tblPr>
              <a:tblGrid>
                <a:gridCol w="1188725"/>
                <a:gridCol w="1188725"/>
                <a:gridCol w="1188725"/>
                <a:gridCol w="1188725"/>
                <a:gridCol w="1188725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MM Addresses During Loading/Unloading</a:t>
            </a:r>
            <a:endParaRPr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65" name="Google Shape;65;p15"/>
          <p:cNvGraphicFramePr/>
          <p:nvPr/>
        </p:nvGraphicFramePr>
        <p:xfrm>
          <a:off x="952500" y="150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{617AD22F-466A-4DF9-87AB-B2F0A474F9E6}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(ker_row/inp_row/out_row)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j (ker_col) (inp_col_count/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out_col_count)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09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0F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k (inp_col/out_col) (ker_col_count)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(out_MS)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</a:t>
                      </a:r>
                      <a:r>
                        <a:rPr lang="en"/>
                        <a:t> (current_num)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(out_LS)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1F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Status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MM Addresses During Mult</a:t>
            </a:r>
            <a:endParaRPr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71" name="Google Shape;71;p16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{617AD22F-466A-4DF9-87AB-B2F0A474F9E6}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 (size_ker_row)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 (size_inp_col)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09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0F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(size_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ker_col/size_inp_row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(X)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1F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Status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Status</a:t>
            </a:r>
            <a:r>
              <a:rPr lang="en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Register During Loading of Kernel Matrix</a:t>
            </a:r>
            <a:endParaRPr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0x11</a:t>
            </a:r>
            <a:endParaRPr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77" name="Google Shape;77;p17"/>
          <p:cNvGraphicFramePr/>
          <p:nvPr/>
        </p:nvGraphicFramePr>
        <p:xfrm>
          <a:off x="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{617AD22F-466A-4DF9-87AB-B2F0A474F9E6}</a:tableStyleId>
              </a:tblPr>
              <a:tblGrid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</a:tblGrid>
              <a:tr h="47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ldout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ldinp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ldker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mfin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mstrt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ldfin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ldstrt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47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Status Register During Loading of Input Matrix</a:t>
            </a:r>
            <a:endParaRPr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0x21</a:t>
            </a:r>
            <a:endParaRPr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83" name="Google Shape;83;p18"/>
          <p:cNvGraphicFramePr/>
          <p:nvPr/>
        </p:nvGraphicFramePr>
        <p:xfrm>
          <a:off x="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{617AD22F-466A-4DF9-87AB-B2F0A474F9E6}</a:tableStyleId>
              </a:tblPr>
              <a:tblGrid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</a:tblGrid>
              <a:tr h="47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ldout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ldinp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ldker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mfin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mstrt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ldfin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ldstrt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47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Status Register During Mult</a:t>
            </a:r>
            <a:endParaRPr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0x06</a:t>
            </a:r>
            <a:endParaRPr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89" name="Google Shape;89;p19"/>
          <p:cNvGraphicFramePr/>
          <p:nvPr/>
        </p:nvGraphicFramePr>
        <p:xfrm>
          <a:off x="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{617AD22F-466A-4DF9-87AB-B2F0A474F9E6}</a:tableStyleId>
              </a:tblPr>
              <a:tblGrid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</a:tblGrid>
              <a:tr h="47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ldout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ldinp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ldker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mfin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mstrt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ldfin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ldstrt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47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Status Register After Mult</a:t>
            </a:r>
            <a:endParaRPr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0x08</a:t>
            </a:r>
            <a:endParaRPr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95" name="Google Shape;95;p20"/>
          <p:cNvGraphicFramePr/>
          <p:nvPr/>
        </p:nvGraphicFramePr>
        <p:xfrm>
          <a:off x="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{617AD22F-466A-4DF9-87AB-B2F0A474F9E6}</a:tableStyleId>
              </a:tblPr>
              <a:tblGrid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</a:tblGrid>
              <a:tr h="47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ldout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ldinp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ldker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mfin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mstrt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ldfin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ldstrt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47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Status Register During Output Unload</a:t>
            </a:r>
            <a:endParaRPr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0x48</a:t>
            </a:r>
            <a:endParaRPr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01" name="Google Shape;101;p21"/>
          <p:cNvGraphicFramePr/>
          <p:nvPr/>
        </p:nvGraphicFramePr>
        <p:xfrm>
          <a:off x="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{617AD22F-466A-4DF9-87AB-B2F0A474F9E6}</a:tableStyleId>
              </a:tblPr>
              <a:tblGrid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</a:tblGrid>
              <a:tr h="47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ldout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ldinp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ldker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mfin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mstrt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ldfin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ldstrt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47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