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73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1" autoAdjust="0"/>
    <p:restoredTop sz="94660"/>
  </p:normalViewPr>
  <p:slideViewPr>
    <p:cSldViewPr showGuides="1">
      <p:cViewPr varScale="1">
        <p:scale>
          <a:sx n="109" d="100"/>
          <a:sy n="109" d="100"/>
        </p:scale>
        <p:origin x="912" y="176"/>
      </p:cViewPr>
      <p:guideLst>
        <p:guide orient="horz" pos="1026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97" d="100"/>
          <a:sy n="97" d="100"/>
        </p:scale>
        <p:origin x="3534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E1389CC-567B-462D-9606-5A6D48725E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2223E6-8DEC-4459-8B52-D06E9BD3DA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9E86A-6679-4EC8-847C-9F954F45BF68}" type="datetimeFigureOut">
              <a:rPr lang="de-DE" smtClean="0"/>
              <a:t>24.07.2025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E09F90-192B-4C21-A710-7EFC4BA93B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77B6243-ABD9-472E-9641-6E7B2B863D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48E8B7-5326-4A3E-8AE4-83D3CDA8A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575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13C419-10E8-4216-A6CC-B7C8A23909AD}" type="datetimeFigureOut">
              <a:rPr lang="de-DE" smtClean="0"/>
              <a:t>24.07.2025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6CAD1-FD47-46B0-9C16-1B81F4E690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32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2444192"/>
            <a:ext cx="10728325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1088740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4195520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000"/>
            <a:ext cx="12192000" cy="506722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537344"/>
            <a:ext cx="10728323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8" y="2660216"/>
            <a:ext cx="10728324" cy="516756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1124744"/>
            <a:ext cx="10728325" cy="136180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800" b="1" cap="none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389604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70822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185084"/>
            <a:ext cx="10728325" cy="727162"/>
          </a:xfrm>
        </p:spPr>
        <p:txBody>
          <a:bodyPr/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3200" b="1" cap="all" spc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2073494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54A1B7C4-7B43-4178-878E-3C1A63AA60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341313"/>
            <a:ext cx="11449050" cy="308768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713E3ED-78BF-4AEF-A5C2-46B7E751DB0E}"/>
              </a:ext>
            </a:extLst>
          </p:cNvPr>
          <p:cNvSpPr/>
          <p:nvPr userDrawn="1"/>
        </p:nvSpPr>
        <p:spPr>
          <a:xfrm>
            <a:off x="0" y="3429000"/>
            <a:ext cx="12192000" cy="19802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1839" y="3633688"/>
            <a:ext cx="10728324" cy="623404"/>
          </a:xfrm>
        </p:spPr>
        <p:txBody>
          <a:bodyPr anchor="t"/>
          <a:lstStyle>
            <a:lvl1pPr algn="l">
              <a:lnSpc>
                <a:spcPct val="114000"/>
              </a:lnSpc>
              <a:spcBef>
                <a:spcPts val="0"/>
              </a:spcBef>
              <a:defRPr sz="3200" spc="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Headline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31837" y="4911514"/>
            <a:ext cx="10728325" cy="360000"/>
          </a:xfrm>
        </p:spPr>
        <p:txBody>
          <a:bodyPr/>
          <a:lstStyle>
            <a:lvl1pPr marL="0" indent="0" algn="l">
              <a:buNone/>
              <a:defRPr sz="1600" cap="all" spc="6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Datum  |  Name</a:t>
            </a:r>
            <a:endParaRPr lang="en-US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D585CE71-710A-4145-8AA7-7070BBC1B76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7" y="4221088"/>
            <a:ext cx="10728325" cy="547142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lang="de-DE" sz="1800" b="1" cap="none" spc="0" baseline="0" dirty="0">
                <a:solidFill>
                  <a:schemeClr val="accent1"/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de-DE" dirty="0" err="1"/>
              <a:t>Subline</a:t>
            </a:r>
            <a:r>
              <a:rPr lang="de-DE" dirty="0"/>
              <a:t> der Präsentation</a:t>
            </a:r>
          </a:p>
        </p:txBody>
      </p:sp>
    </p:spTree>
    <p:extLst>
      <p:ext uri="{BB962C8B-B14F-4D97-AF65-F5344CB8AC3E}">
        <p14:creationId xmlns:p14="http://schemas.microsoft.com/office/powerpoint/2010/main" val="11281359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1" userDrawn="1">
          <p15:clr>
            <a:srgbClr val="FBAE40"/>
          </p15:clr>
        </p15:guide>
        <p15:guide id="2" pos="72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63143"/>
            <a:ext cx="11449050" cy="4214255"/>
          </a:xfr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F0FEB314-58C6-43FB-BF57-07B357AFA15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10209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(klei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4190666"/>
          </a:xfrm>
        </p:spPr>
        <p:txBody>
          <a:bodyPr/>
          <a:lstStyle>
            <a:lvl1pPr marL="177800" indent="-177800">
              <a:defRPr sz="1800"/>
            </a:lvl1pPr>
            <a:lvl2pPr marL="361950" indent="-184150">
              <a:defRPr sz="1800"/>
            </a:lvl2pPr>
            <a:lvl3pPr marL="539750" indent="-177800">
              <a:defRPr sz="1800"/>
            </a:lvl3pPr>
            <a:lvl4pPr marL="717550" indent="-177800">
              <a:defRPr sz="1800"/>
            </a:lvl4pPr>
            <a:lvl5pPr marL="895350" indent="-177800">
              <a:defRPr sz="1800"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BFF90422-5EA9-49BF-B256-D3D2AA4EDCC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0">
            <a:extLst>
              <a:ext uri="{FF2B5EF4-FFF2-40B4-BE49-F238E27FC236}">
                <a16:creationId xmlns:a16="http://schemas.microsoft.com/office/drawing/2014/main" id="{29624FD4-E8F5-4C76-8AB0-019D7FCEAA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392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A00DEAD-5DE0-4EC4-9106-51A82A9A0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0000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A390F4-CC78-4ED1-8D50-5D59AE8D05B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000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23A5E56D-954A-4968-9BC8-DFAC877CAA1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83338" y="1628775"/>
            <a:ext cx="5437187" cy="3168377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1C326D2C-F758-4203-BE3D-8CDB8EB309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83338" y="4900254"/>
            <a:ext cx="5437187" cy="868722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/>
            </a:lvl1pPr>
          </a:lstStyle>
          <a:p>
            <a:pPr lvl="0"/>
            <a:r>
              <a:rPr lang="de-DE" dirty="0"/>
              <a:t>Bildunterschrift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8D87DCD3-D230-4056-A20A-D9CBA549CE9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165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0" y="324000"/>
            <a:ext cx="11449050" cy="1124780"/>
          </a:xfrm>
        </p:spPr>
        <p:txBody>
          <a:bodyPr/>
          <a:lstStyle>
            <a:lvl1pPr>
              <a:defRPr spc="0" baseline="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FEBD5A-CDB1-411E-9184-7981E1A3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10">
            <a:extLst>
              <a:ext uri="{FF2B5EF4-FFF2-40B4-BE49-F238E27FC236}">
                <a16:creationId xmlns:a16="http://schemas.microsoft.com/office/drawing/2014/main" id="{F63E2467-CDE8-4456-BDC8-2E6458C092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8774" y="938786"/>
            <a:ext cx="11449049" cy="509994"/>
          </a:xfrm>
        </p:spPr>
        <p:txBody>
          <a:bodyPr/>
          <a:lstStyle>
            <a:lvl1pPr marL="0" indent="0">
              <a:lnSpc>
                <a:spcPct val="114000"/>
              </a:lnSpc>
              <a:spcAft>
                <a:spcPts val="0"/>
              </a:spcAft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err="1"/>
              <a:t>Subline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1187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E8AF11-FB81-42DE-B82C-BAAE6442B5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31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563143"/>
            <a:ext cx="11449050" cy="421425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8290" y="6381328"/>
            <a:ext cx="720000" cy="22110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A52F4D17-1AD6-42D9-B93A-EB002C62F438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24000"/>
            <a:ext cx="11449050" cy="11247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C4F5F8-9F24-424C-8284-2E94052236C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8656" y="6005352"/>
            <a:ext cx="1881980" cy="5488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658AF006-3416-44FA-BBD1-BCE9F27A196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6424763"/>
            <a:ext cx="2304000" cy="11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747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71" r:id="rId4"/>
    <p:sldLayoutId id="2147483662" r:id="rId5"/>
    <p:sldLayoutId id="2147483672" r:id="rId6"/>
    <p:sldLayoutId id="2147483673" r:id="rId7"/>
    <p:sldLayoutId id="2147483666" r:id="rId8"/>
    <p:sldLayoutId id="2147483667" r:id="rId9"/>
  </p:sldLayoutIdLst>
  <p:hf hdr="0" ftr="0"/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3200" b="1" kern="1200" cap="all" spc="1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3495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6667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89535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117600" indent="-2159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Font typeface="Calibri" panose="020F050202020403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pos="7446" userDrawn="1">
          <p15:clr>
            <a:srgbClr val="F26B43"/>
          </p15:clr>
        </p15:guide>
        <p15:guide id="4" orient="horz" pos="278" userDrawn="1">
          <p15:clr>
            <a:srgbClr val="F26B43"/>
          </p15:clr>
        </p15:guide>
        <p15:guide id="6" pos="3659" userDrawn="1">
          <p15:clr>
            <a:srgbClr val="F26B43"/>
          </p15:clr>
        </p15:guide>
        <p15:guide id="7" pos="4021" userDrawn="1">
          <p15:clr>
            <a:srgbClr val="F26B43"/>
          </p15:clr>
        </p15:guide>
        <p15:guide id="8" orient="horz" pos="363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emf"/><Relationship Id="rId10" Type="http://schemas.openxmlformats.org/officeDocument/2006/relationships/image" Target="../media/image16.png"/><Relationship Id="rId4" Type="http://schemas.openxmlformats.org/officeDocument/2006/relationships/image" Target="../media/image10.emf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2E213E-1FA2-985A-65B3-29023CC7C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8" y="3633688"/>
            <a:ext cx="11196809" cy="623404"/>
          </a:xfrm>
        </p:spPr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814A7F8-D504-EE35-7138-BD7FF4BFEA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cap="none" dirty="0"/>
              <a:t>Collaboration with Prof. </a:t>
            </a:r>
            <a:r>
              <a:rPr lang="en-GB" cap="none" dirty="0"/>
              <a:t>Peter Orth, Quantum Information and Matter</a:t>
            </a:r>
            <a:r>
              <a:rPr lang="en-DE" cap="none" dirty="0"/>
              <a:t>, Universität des Saarlandes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BA52BF-038C-3D53-4928-030C69B590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DE" dirty="0"/>
              <a:t>Tobias Binninger (IET-3, Forschungszentrum Jülich)</a:t>
            </a:r>
          </a:p>
        </p:txBody>
      </p:sp>
      <p:pic>
        <p:nvPicPr>
          <p:cNvPr id="9" name="Bildplatzhalter 8">
            <a:extLst>
              <a:ext uri="{FF2B5EF4-FFF2-40B4-BE49-F238E27FC236}">
                <a16:creationId xmlns:a16="http://schemas.microsoft.com/office/drawing/2014/main" id="{C8C921FF-D903-58A3-45D3-F0FFAEF40E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" b="172"/>
          <a:stretch>
            <a:fillRect/>
          </a:stretch>
        </p:blipFill>
        <p:spPr>
          <a:xfrm>
            <a:off x="371475" y="341313"/>
            <a:ext cx="11449050" cy="3087687"/>
          </a:xfr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CB66DA2-EF6A-D681-93A4-F282305488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90906" y="4653136"/>
            <a:ext cx="1465734" cy="60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48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36B4C-1F09-F81A-32A2-7485FDE66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EB0E-2D80-9EF3-9169-9D74E78BE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b="1" dirty="0"/>
              <a:t>Objective:</a:t>
            </a:r>
            <a:r>
              <a:rPr lang="en-DE" dirty="0"/>
              <a:t> Develop methods to simulate molecular water on a quantum computer</a:t>
            </a:r>
          </a:p>
          <a:p>
            <a:r>
              <a:rPr lang="en-DE" b="1" dirty="0"/>
              <a:t>Idea/Novelty: </a:t>
            </a:r>
            <a:r>
              <a:rPr lang="en-DE" dirty="0"/>
              <a:t>Joint treatment of electronic and protonic degrees of freedom</a:t>
            </a:r>
          </a:p>
          <a:p>
            <a:pPr lvl="4">
              <a:buFont typeface="Wingdings" pitchFamily="2" charset="2"/>
              <a:buChar char="Ø"/>
            </a:pPr>
            <a:r>
              <a:rPr lang="en-DE" b="1" dirty="0"/>
              <a:t> </a:t>
            </a:r>
            <a:r>
              <a:rPr lang="en-DE" dirty="0"/>
              <a:t>Combination of quantum simulation and quantum optimization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CFD7-EF60-3CA4-3BE4-EB6718229F4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7840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C57DB-6FCD-C326-A778-E808C65DB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20F86-D2D5-AB2D-EEB9-37A8B4929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1274626"/>
          </a:xfrm>
        </p:spPr>
        <p:txBody>
          <a:bodyPr/>
          <a:lstStyle/>
          <a:p>
            <a:r>
              <a:rPr lang="en-DE" dirty="0"/>
              <a:t>Molecular Hamiltonian in Born-Oppenheimer Approximation (atomic units):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Molecular Hamiltonian in Second Quantization: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0FE40-6947-B19A-AAD4-F95983AF6E2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76F9A7-0652-C592-90AD-DB7E507DD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580" y="4852871"/>
            <a:ext cx="5958840" cy="609600"/>
          </a:xfrm>
          <a:prstGeom prst="rect">
            <a:avLst/>
          </a:prstGeom>
        </p:spPr>
      </p:pic>
      <p:pic>
        <p:nvPicPr>
          <p:cNvPr id="15" name="Picture 14" descr="A red and white molecule&#10;&#10;AI-generated content may be incorrect.">
            <a:extLst>
              <a:ext uri="{FF2B5EF4-FFF2-40B4-BE49-F238E27FC236}">
                <a16:creationId xmlns:a16="http://schemas.microsoft.com/office/drawing/2014/main" id="{324AF8AD-AC75-1C3D-B9CB-110E4719D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624" y="1772002"/>
            <a:ext cx="1071880" cy="1046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721437-5B70-FC62-AC44-E7FA3CEC72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" y="3762360"/>
            <a:ext cx="10454640" cy="74676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B73454A-5915-C803-EFE4-B1E990133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9910" y="2192224"/>
            <a:ext cx="6012180" cy="74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54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D4574-07ED-981D-EBA9-EF88E442E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34A8-56AE-09D8-8986-37BE6C7D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05D2F-76B0-44C4-004C-938873D9A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F7163-F615-5DEB-CC63-52F46C8D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8FE0D2-F35B-AB25-0317-D63930B6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E4C2256A-845F-EE09-EA04-2E6B3A805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99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0A10B-CE81-DA2A-E9AF-7D45C657B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86FD6-E527-CAE2-4DC6-6B740E55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7541B-28D8-1312-CF55-DD162BBB8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4 sites for protons along tetrahedral sp</a:t>
            </a:r>
            <a:r>
              <a:rPr lang="en-DE" baseline="30000" dirty="0"/>
              <a:t>3</a:t>
            </a:r>
            <a:r>
              <a:rPr lang="en-DE" dirty="0"/>
              <a:t>-hybridized orbitals of central oxygen atom</a:t>
            </a:r>
            <a:endParaRPr lang="en-DE" baseline="30000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Occupation of proton sites represented by Pauli z-operators:</a:t>
            </a:r>
          </a:p>
          <a:p>
            <a:pPr>
              <a:buFont typeface="Wingdings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CECA-218B-5485-D16C-F7E1ED77CF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5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41EC5D-CBDB-9CDF-4E9A-DFFADF67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4F0ACB8D-CCAA-DA9A-FF29-AD70224A4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65F552-FC39-0BB1-A99C-AF1A149E7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30" y="3959477"/>
            <a:ext cx="2788920" cy="281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9CD5F5-38DF-A84F-D626-41E0344E3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" y="4626456"/>
            <a:ext cx="11605260" cy="7467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C64ED6E-B4C3-7A58-54F6-BE288B6EFF08}"/>
              </a:ext>
            </a:extLst>
          </p:cNvPr>
          <p:cNvGrpSpPr/>
          <p:nvPr/>
        </p:nvGrpSpPr>
        <p:grpSpPr>
          <a:xfrm>
            <a:off x="9624392" y="3098477"/>
            <a:ext cx="1621754" cy="1507356"/>
            <a:chOff x="9624392" y="3098477"/>
            <a:chExt cx="1621754" cy="1507356"/>
          </a:xfrm>
        </p:grpSpPr>
        <p:pic>
          <p:nvPicPr>
            <p:cNvPr id="9" name="Picture 8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F3743C1B-690E-D966-8C1D-0A7B27533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E05BEF-2D7A-7E66-0FF0-12270DAB5635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1963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57F34-409A-CADA-E43D-7485CBC5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FF9A-2562-5791-236E-8A806BAF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QC</a:t>
            </a:r>
            <a:r>
              <a:rPr lang="en-DE" cap="none" baseline="30000" dirty="0"/>
              <a:t>4</a:t>
            </a:r>
            <a:r>
              <a:rPr lang="en-DE" cap="none" dirty="0"/>
              <a:t>H</a:t>
            </a:r>
            <a:r>
              <a:rPr lang="en-DE" cap="none" baseline="-25000" dirty="0"/>
              <a:t>2</a:t>
            </a:r>
            <a:r>
              <a:rPr lang="en-DE" cap="none" dirty="0"/>
              <a:t>O: Simulating Water on a Quantum Computer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9AD9A-B1DC-364B-3EAD-7D3CDF5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578310"/>
            <a:ext cx="11449050" cy="3074826"/>
          </a:xfrm>
        </p:spPr>
        <p:txBody>
          <a:bodyPr/>
          <a:lstStyle/>
          <a:p>
            <a:r>
              <a:rPr lang="en-DE" dirty="0"/>
              <a:t>Molecular Hamiltonian in Second Quantization:</a:t>
            </a: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endParaRPr lang="en-DE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4 sites for protons along tetrahedral sp</a:t>
            </a:r>
            <a:r>
              <a:rPr lang="en-DE" baseline="30000" dirty="0"/>
              <a:t>3</a:t>
            </a:r>
            <a:r>
              <a:rPr lang="en-DE" dirty="0"/>
              <a:t>-hybridized orbitals of central oxygen atom</a:t>
            </a:r>
            <a:endParaRPr lang="en-DE" baseline="30000" dirty="0"/>
          </a:p>
          <a:p>
            <a:pPr>
              <a:buFont typeface="Wingdings" pitchFamily="2" charset="2"/>
              <a:buChar char="Ø"/>
            </a:pPr>
            <a:r>
              <a:rPr lang="en-DE" dirty="0"/>
              <a:t> Occupation of proton sites represented by Pauli z-operators:</a:t>
            </a:r>
          </a:p>
          <a:p>
            <a:pPr>
              <a:buFont typeface="Wingdings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D5F44-0195-7C29-EF5F-816D1CB1910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C23697-1361-F26C-191E-B66749CC5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2106176"/>
            <a:ext cx="10454640" cy="746760"/>
          </a:xfrm>
          <a:prstGeom prst="rect">
            <a:avLst/>
          </a:prstGeom>
        </p:spPr>
      </p:pic>
      <p:pic>
        <p:nvPicPr>
          <p:cNvPr id="12" name="Picture 11" descr="A red and white molecule&#10;&#10;AI-generated content may be incorrect.">
            <a:extLst>
              <a:ext uri="{FF2B5EF4-FFF2-40B4-BE49-F238E27FC236}">
                <a16:creationId xmlns:a16="http://schemas.microsoft.com/office/drawing/2014/main" id="{894E71DC-3AC8-7609-CE4A-F0500A389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776" y="1590432"/>
            <a:ext cx="1071880" cy="1046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E666CD4-8D77-DCF3-C7BA-A44981F41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3830" y="3959477"/>
            <a:ext cx="2788920" cy="2819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BEDDCB-29A5-94DF-BE4B-316F7B50F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70" y="4626456"/>
            <a:ext cx="11605260" cy="74676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C5A212-B10F-BBBA-3CFF-4C7774C42DFD}"/>
              </a:ext>
            </a:extLst>
          </p:cNvPr>
          <p:cNvGrpSpPr/>
          <p:nvPr/>
        </p:nvGrpSpPr>
        <p:grpSpPr>
          <a:xfrm>
            <a:off x="9624392" y="3098477"/>
            <a:ext cx="1621754" cy="1507356"/>
            <a:chOff x="9624392" y="3098477"/>
            <a:chExt cx="1621754" cy="1507356"/>
          </a:xfrm>
        </p:grpSpPr>
        <p:pic>
          <p:nvPicPr>
            <p:cNvPr id="9" name="Picture 8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48D832B5-3317-1403-1A5C-61E88DB56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2AC0493-BEB2-15F1-3F38-99239168B824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1D1E8C-CACC-FA92-E972-47E629EEC806}"/>
              </a:ext>
            </a:extLst>
          </p:cNvPr>
          <p:cNvGrpSpPr/>
          <p:nvPr/>
        </p:nvGrpSpPr>
        <p:grpSpPr>
          <a:xfrm>
            <a:off x="1991544" y="5361001"/>
            <a:ext cx="7560840" cy="1048171"/>
            <a:chOff x="1991544" y="5361001"/>
            <a:chExt cx="7560840" cy="104817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D19636-21ED-3BA9-4943-D4C022C7C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91544" y="5758255"/>
              <a:ext cx="396240" cy="37338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5E87529-08F8-412D-D937-37BB2D563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287688" y="5676340"/>
              <a:ext cx="750570" cy="53721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49DB230-08C7-1A54-68C0-67B635FE9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894332" y="5711942"/>
              <a:ext cx="769620" cy="6972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AC31319-E34E-2FFD-2FC4-7C8582F6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96030" y="5730992"/>
              <a:ext cx="1040130" cy="65913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88B622F-9419-3534-14DA-239FDB0022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481774" y="5361001"/>
              <a:ext cx="1070610" cy="103251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D586D42-3E8C-7363-A706-1A7DC8404FA8}"/>
                </a:ext>
              </a:extLst>
            </p:cNvPr>
            <p:cNvCxnSpPr/>
            <p:nvPr/>
          </p:nvCxnSpPr>
          <p:spPr>
            <a:xfrm>
              <a:off x="2567608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64C204C-D0AF-BF61-6AB1-C899DCDFE152}"/>
                </a:ext>
              </a:extLst>
            </p:cNvPr>
            <p:cNvCxnSpPr/>
            <p:nvPr/>
          </p:nvCxnSpPr>
          <p:spPr>
            <a:xfrm>
              <a:off x="4151784" y="5951102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21125A-B796-1D22-E239-CCBEF1D478C1}"/>
                </a:ext>
              </a:extLst>
            </p:cNvPr>
            <p:cNvCxnSpPr/>
            <p:nvPr/>
          </p:nvCxnSpPr>
          <p:spPr>
            <a:xfrm>
              <a:off x="5735960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2D113FC-1006-2CB8-CB31-D3CBB941E0C7}"/>
                </a:ext>
              </a:extLst>
            </p:cNvPr>
            <p:cNvCxnSpPr/>
            <p:nvPr/>
          </p:nvCxnSpPr>
          <p:spPr>
            <a:xfrm>
              <a:off x="7680176" y="5949280"/>
              <a:ext cx="576064" cy="0"/>
            </a:xfrm>
            <a:prstGeom prst="straightConnector1">
              <a:avLst/>
            </a:prstGeom>
            <a:ln w="25400">
              <a:solidFill>
                <a:schemeClr val="tx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9552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967F2-C49E-5B48-885E-3E67637B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99375-83B8-1053-181A-FF329EF2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Update 19.03.2025: Implementation: Indices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440AD-8655-FFFC-DD19-75CE9D80D15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E3FD8AD-6722-17F6-F071-D96A51E2F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0" y="1628800"/>
            <a:ext cx="7772400" cy="1365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01B5343-7FBF-CE8B-1F78-1243FE15A00E}"/>
              </a:ext>
            </a:extLst>
          </p:cNvPr>
          <p:cNvSpPr txBox="1">
            <a:spLocks noChangeAspect="1"/>
          </p:cNvSpPr>
          <p:nvPr/>
        </p:nvSpPr>
        <p:spPr>
          <a:xfrm>
            <a:off x="2639616" y="1272627"/>
            <a:ext cx="9268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oxygen – proton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E8D742-55F6-0EDA-A32F-8D91A7F44E76}"/>
              </a:ext>
            </a:extLst>
          </p:cNvPr>
          <p:cNvSpPr txBox="1">
            <a:spLocks noChangeAspect="1"/>
          </p:cNvSpPr>
          <p:nvPr/>
        </p:nvSpPr>
        <p:spPr>
          <a:xfrm>
            <a:off x="4007768" y="1275496"/>
            <a:ext cx="886781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proton – proton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C20F91-AD90-979D-2D61-48B60972261E}"/>
              </a:ext>
            </a:extLst>
          </p:cNvPr>
          <p:cNvSpPr txBox="1">
            <a:spLocks noChangeAspect="1"/>
          </p:cNvSpPr>
          <p:nvPr/>
        </p:nvSpPr>
        <p:spPr>
          <a:xfrm>
            <a:off x="3287688" y="3068960"/>
            <a:ext cx="87235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kinetic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C1FD39-2CB7-39EE-533E-066D6D83B377}"/>
              </a:ext>
            </a:extLst>
          </p:cNvPr>
          <p:cNvSpPr txBox="1">
            <a:spLocks noChangeAspect="1"/>
          </p:cNvSpPr>
          <p:nvPr/>
        </p:nvSpPr>
        <p:spPr>
          <a:xfrm>
            <a:off x="4583832" y="3071597"/>
            <a:ext cx="100059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oxygen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FA5BFA-9BDD-F3F0-AE8D-1C7107A3BED5}"/>
              </a:ext>
            </a:extLst>
          </p:cNvPr>
          <p:cNvSpPr txBox="1">
            <a:spLocks noChangeAspect="1"/>
          </p:cNvSpPr>
          <p:nvPr/>
        </p:nvSpPr>
        <p:spPr>
          <a:xfrm>
            <a:off x="6560108" y="3069803"/>
            <a:ext cx="960519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proton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2A222-D52B-8308-FCAC-D778D3784E78}"/>
              </a:ext>
            </a:extLst>
          </p:cNvPr>
          <p:cNvSpPr txBox="1">
            <a:spLocks noChangeAspect="1"/>
          </p:cNvSpPr>
          <p:nvPr/>
        </p:nvSpPr>
        <p:spPr>
          <a:xfrm>
            <a:off x="8760296" y="3068960"/>
            <a:ext cx="10342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electron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445A07E-E46F-EDE9-C021-23BF904D6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4314325"/>
            <a:ext cx="11178540" cy="746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2BFDD61-63C8-B05C-C348-269364A49466}"/>
              </a:ext>
            </a:extLst>
          </p:cNvPr>
          <p:cNvGrpSpPr/>
          <p:nvPr/>
        </p:nvGrpSpPr>
        <p:grpSpPr>
          <a:xfrm>
            <a:off x="9694908" y="470588"/>
            <a:ext cx="1621754" cy="1507356"/>
            <a:chOff x="9624392" y="3098477"/>
            <a:chExt cx="1621754" cy="1507356"/>
          </a:xfrm>
        </p:grpSpPr>
        <p:pic>
          <p:nvPicPr>
            <p:cNvPr id="5" name="Picture 4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54DCBA61-7AF4-67C2-2A88-09335CA830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B69FE2-62D8-0868-2D0C-DEFBF9ECB4B4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965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18CE8-1607-CFF2-410D-367D3524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3939E-3314-310B-B77D-2B7088EF5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Update 23.04.2025: Indices, Spin orbitals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1952-34DD-F4C4-8496-69759CE69E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E65FBDD-44FF-60CC-1E97-45A8172F9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090" y="1628800"/>
            <a:ext cx="7772400" cy="1365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42D4AF2-FF96-159E-2C02-CEC1018A57E8}"/>
              </a:ext>
            </a:extLst>
          </p:cNvPr>
          <p:cNvSpPr txBox="1">
            <a:spLocks noChangeAspect="1"/>
          </p:cNvSpPr>
          <p:nvPr/>
        </p:nvSpPr>
        <p:spPr>
          <a:xfrm>
            <a:off x="2639616" y="1272627"/>
            <a:ext cx="9268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oxygen – proton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4798BED-A98D-DF55-3554-855A7F0B3B1A}"/>
              </a:ext>
            </a:extLst>
          </p:cNvPr>
          <p:cNvSpPr txBox="1">
            <a:spLocks noChangeAspect="1"/>
          </p:cNvSpPr>
          <p:nvPr/>
        </p:nvSpPr>
        <p:spPr>
          <a:xfrm>
            <a:off x="4007768" y="1275496"/>
            <a:ext cx="886781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proton – proton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205E6C-3445-0982-14B7-10ACC84F7D95}"/>
              </a:ext>
            </a:extLst>
          </p:cNvPr>
          <p:cNvSpPr txBox="1">
            <a:spLocks noChangeAspect="1"/>
          </p:cNvSpPr>
          <p:nvPr/>
        </p:nvSpPr>
        <p:spPr>
          <a:xfrm>
            <a:off x="3287688" y="3068960"/>
            <a:ext cx="87235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kinetic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43F65C-A411-0D78-E6EC-2A6B85B68311}"/>
              </a:ext>
            </a:extLst>
          </p:cNvPr>
          <p:cNvSpPr txBox="1">
            <a:spLocks noChangeAspect="1"/>
          </p:cNvSpPr>
          <p:nvPr/>
        </p:nvSpPr>
        <p:spPr>
          <a:xfrm>
            <a:off x="4583832" y="3071597"/>
            <a:ext cx="100059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oxygen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CEFBE8-9432-64FE-46BC-A3008C398A38}"/>
              </a:ext>
            </a:extLst>
          </p:cNvPr>
          <p:cNvSpPr txBox="1">
            <a:spLocks noChangeAspect="1"/>
          </p:cNvSpPr>
          <p:nvPr/>
        </p:nvSpPr>
        <p:spPr>
          <a:xfrm>
            <a:off x="6560108" y="3069803"/>
            <a:ext cx="960519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proton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604622B-DE5A-AE61-7140-928B7FAE5DAD}"/>
              </a:ext>
            </a:extLst>
          </p:cNvPr>
          <p:cNvSpPr txBox="1">
            <a:spLocks noChangeAspect="1"/>
          </p:cNvSpPr>
          <p:nvPr/>
        </p:nvSpPr>
        <p:spPr>
          <a:xfrm>
            <a:off x="8760296" y="3068960"/>
            <a:ext cx="10342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electron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E0286F-8ABA-4A2D-F099-4FF164FD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730" y="3501008"/>
            <a:ext cx="11178540" cy="74676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10FB1CD-6699-E58C-46BB-B5B68524C8A9}"/>
              </a:ext>
            </a:extLst>
          </p:cNvPr>
          <p:cNvGrpSpPr/>
          <p:nvPr/>
        </p:nvGrpSpPr>
        <p:grpSpPr>
          <a:xfrm>
            <a:off x="9694908" y="470588"/>
            <a:ext cx="1621754" cy="1507356"/>
            <a:chOff x="9624392" y="3098477"/>
            <a:chExt cx="1621754" cy="1507356"/>
          </a:xfrm>
        </p:grpSpPr>
        <p:pic>
          <p:nvPicPr>
            <p:cNvPr id="5" name="Picture 4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9406EDDA-11F0-61F1-306F-164B4B39C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B6D1415-E25D-AE4B-BE97-0E4EE4F05F85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FA61180-21AF-EED6-FD26-CAFFD92B560F}"/>
              </a:ext>
            </a:extLst>
          </p:cNvPr>
          <p:cNvSpPr txBox="1"/>
          <p:nvPr/>
        </p:nvSpPr>
        <p:spPr>
          <a:xfrm>
            <a:off x="506730" y="4619137"/>
            <a:ext cx="7691639" cy="7744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780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1pPr>
            <a:lvl2pPr marL="361950" indent="-18415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2pPr>
            <a:lvl3pPr marL="5397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3pPr>
            <a:lvl4pPr marL="7175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4pPr>
            <a:lvl5pPr marL="8953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itchFamily="2" charset="2"/>
              <a:buChar char="Ø"/>
            </a:pPr>
            <a:r>
              <a:rPr lang="en-DE" dirty="0"/>
              <a:t> Each electronic creation/annihilation operator represents one spin orbital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 Even indices represent spin up, odd indices spin down orbitals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A68925-150D-A434-3944-B2CA699E7F05}"/>
              </a:ext>
            </a:extLst>
          </p:cNvPr>
          <p:cNvSpPr/>
          <p:nvPr/>
        </p:nvSpPr>
        <p:spPr>
          <a:xfrm>
            <a:off x="11187386" y="3615492"/>
            <a:ext cx="597246" cy="4146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A26A1B-51BF-821D-9FEA-9E0CC84244BA}"/>
              </a:ext>
            </a:extLst>
          </p:cNvPr>
          <p:cNvCxnSpPr>
            <a:cxnSpLocks/>
          </p:cNvCxnSpPr>
          <p:nvPr/>
        </p:nvCxnSpPr>
        <p:spPr>
          <a:xfrm flipV="1">
            <a:off x="11103874" y="4105367"/>
            <a:ext cx="212788" cy="513770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13DC3E-1DF9-A0F2-E274-9FF1918230CD}"/>
              </a:ext>
            </a:extLst>
          </p:cNvPr>
          <p:cNvSpPr txBox="1"/>
          <p:nvPr/>
        </p:nvSpPr>
        <p:spPr>
          <a:xfrm>
            <a:off x="8786715" y="4623996"/>
            <a:ext cx="3405285" cy="7744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17780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lvl1pPr>
            <a:lvl2pPr marL="361950" indent="-18415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2pPr>
            <a:lvl3pPr marL="5397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3pPr>
            <a:lvl4pPr marL="7175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4pPr>
            <a:lvl5pPr marL="8953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DE" dirty="0"/>
              <a:t>Careful with the order of indices:</a:t>
            </a:r>
          </a:p>
          <a:p>
            <a:pPr marL="0" indent="0">
              <a:buNone/>
            </a:pPr>
            <a:r>
              <a:rPr lang="en-DE" dirty="0"/>
              <a:t>First ”l” then “k”!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3BDEF3-FED0-1274-A053-F8C4D8CA24B6}"/>
              </a:ext>
            </a:extLst>
          </p:cNvPr>
          <p:cNvSpPr/>
          <p:nvPr/>
        </p:nvSpPr>
        <p:spPr>
          <a:xfrm>
            <a:off x="9192344" y="3420778"/>
            <a:ext cx="360040" cy="8269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34CB51-FAA9-9FFC-8097-AB6E0C417FDE}"/>
              </a:ext>
            </a:extLst>
          </p:cNvPr>
          <p:cNvSpPr/>
          <p:nvPr/>
        </p:nvSpPr>
        <p:spPr>
          <a:xfrm>
            <a:off x="2567608" y="3385222"/>
            <a:ext cx="288032" cy="8269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</p:spTree>
    <p:extLst>
      <p:ext uri="{BB962C8B-B14F-4D97-AF65-F5344CB8AC3E}">
        <p14:creationId xmlns:p14="http://schemas.microsoft.com/office/powerpoint/2010/main" val="149613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85B-DF64-E940-0C93-4BC118373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D40F412-EDAF-1196-C6E2-39BB230B5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" y="3501008"/>
            <a:ext cx="11178540" cy="15163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038A12-B08B-D93F-FE4F-A9938A79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cap="none" dirty="0"/>
              <a:t>Update 25.04.2025: Indices, Spin orbitals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7C2BC-1512-6929-E349-B789F40F9C1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A52F4D17-1AD6-42D9-B93A-EB002C62F438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6A555BA-5D89-F1FA-9F6E-42C86ED7D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90" y="1628800"/>
            <a:ext cx="7772400" cy="136528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461C882-59CE-23B6-3DCF-EBDFF34FCD8A}"/>
              </a:ext>
            </a:extLst>
          </p:cNvPr>
          <p:cNvSpPr txBox="1">
            <a:spLocks noChangeAspect="1"/>
          </p:cNvSpPr>
          <p:nvPr/>
        </p:nvSpPr>
        <p:spPr>
          <a:xfrm>
            <a:off x="2639616" y="1272627"/>
            <a:ext cx="9268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oxygen – proton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2452C6-C35A-7EBC-563A-4A6A47A55610}"/>
              </a:ext>
            </a:extLst>
          </p:cNvPr>
          <p:cNvSpPr txBox="1">
            <a:spLocks noChangeAspect="1"/>
          </p:cNvSpPr>
          <p:nvPr/>
        </p:nvSpPr>
        <p:spPr>
          <a:xfrm>
            <a:off x="4007768" y="1275496"/>
            <a:ext cx="886781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proton – proton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B9C4B-D4DD-E60F-2688-6EBA34423D37}"/>
              </a:ext>
            </a:extLst>
          </p:cNvPr>
          <p:cNvSpPr txBox="1">
            <a:spLocks noChangeAspect="1"/>
          </p:cNvSpPr>
          <p:nvPr/>
        </p:nvSpPr>
        <p:spPr>
          <a:xfrm>
            <a:off x="3287688" y="3068960"/>
            <a:ext cx="87235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kinetic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F7C6D6-8830-AC53-672C-9C6D25CC67A6}"/>
              </a:ext>
            </a:extLst>
          </p:cNvPr>
          <p:cNvSpPr txBox="1">
            <a:spLocks noChangeAspect="1"/>
          </p:cNvSpPr>
          <p:nvPr/>
        </p:nvSpPr>
        <p:spPr>
          <a:xfrm>
            <a:off x="4583832" y="3071597"/>
            <a:ext cx="1000595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oxygen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788121-893F-4F93-1062-11141CFEF15B}"/>
              </a:ext>
            </a:extLst>
          </p:cNvPr>
          <p:cNvSpPr txBox="1">
            <a:spLocks noChangeAspect="1"/>
          </p:cNvSpPr>
          <p:nvPr/>
        </p:nvSpPr>
        <p:spPr>
          <a:xfrm>
            <a:off x="6560108" y="3069803"/>
            <a:ext cx="960519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proton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C8D630-971B-04B7-2270-0629C91F0102}"/>
              </a:ext>
            </a:extLst>
          </p:cNvPr>
          <p:cNvSpPr txBox="1">
            <a:spLocks noChangeAspect="1"/>
          </p:cNvSpPr>
          <p:nvPr/>
        </p:nvSpPr>
        <p:spPr>
          <a:xfrm>
            <a:off x="8760296" y="3068960"/>
            <a:ext cx="1034257" cy="209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DE" sz="800" dirty="0"/>
              <a:t>electron – electron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A3765F-4D1B-E0B6-6676-89F331D2139E}"/>
              </a:ext>
            </a:extLst>
          </p:cNvPr>
          <p:cNvGrpSpPr/>
          <p:nvPr/>
        </p:nvGrpSpPr>
        <p:grpSpPr>
          <a:xfrm>
            <a:off x="9694908" y="470588"/>
            <a:ext cx="1621754" cy="1507356"/>
            <a:chOff x="9624392" y="3098477"/>
            <a:chExt cx="1621754" cy="1507356"/>
          </a:xfrm>
        </p:grpSpPr>
        <p:pic>
          <p:nvPicPr>
            <p:cNvPr id="5" name="Picture 4" descr="A red and white molecule&#10;&#10;AI-generated content may be incorrect.">
              <a:extLst>
                <a:ext uri="{FF2B5EF4-FFF2-40B4-BE49-F238E27FC236}">
                  <a16:creationId xmlns:a16="http://schemas.microsoft.com/office/drawing/2014/main" id="{8BCE4D2E-42AF-B9A1-0ACF-428E5830B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4392" y="3098477"/>
              <a:ext cx="1516896" cy="150735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218EC3-B663-039D-D177-C723A5E3B5BF}"/>
                </a:ext>
              </a:extLst>
            </p:cNvPr>
            <p:cNvSpPr txBox="1"/>
            <p:nvPr/>
          </p:nvSpPr>
          <p:spPr>
            <a:xfrm>
              <a:off x="10630272" y="3390094"/>
              <a:ext cx="615874" cy="3554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5000"/>
                </a:lnSpc>
              </a:pPr>
              <a:r>
                <a:rPr lang="en-DE" dirty="0"/>
                <a:t>H</a:t>
              </a:r>
              <a:r>
                <a:rPr lang="en-DE" baseline="-25000" dirty="0"/>
                <a:t>4</a:t>
              </a:r>
              <a:r>
                <a:rPr lang="en-DE" dirty="0"/>
                <a:t>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02F7C56-9C67-6530-3F7D-219B3689AF89}"/>
              </a:ext>
            </a:extLst>
          </p:cNvPr>
          <p:cNvSpPr txBox="1"/>
          <p:nvPr/>
        </p:nvSpPr>
        <p:spPr>
          <a:xfrm>
            <a:off x="506730" y="5085184"/>
            <a:ext cx="7691639" cy="1304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7780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1pPr>
            <a:lvl2pPr marL="361950" indent="-18415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2pPr>
            <a:lvl3pPr marL="5397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3pPr>
            <a:lvl4pPr marL="7175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4pPr>
            <a:lvl5pPr marL="8953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itchFamily="2" charset="2"/>
              <a:buChar char="Ø"/>
            </a:pPr>
            <a:r>
              <a:rPr lang="en-DE" dirty="0"/>
              <a:t> Each electronic creation/annihilation operator represents one spin orbital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 Even indices represent spin up, odd indices spin down orbitals</a:t>
            </a:r>
          </a:p>
          <a:p>
            <a:pPr>
              <a:buFont typeface="Wingdings" pitchFamily="2" charset="2"/>
              <a:buChar char="Ø"/>
            </a:pPr>
            <a:r>
              <a:rPr lang="en-DE" dirty="0"/>
              <a:t> Sigma^z: Occupation variables: Eigenvalues 0 and 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ADE208-3592-45C0-7321-7249CD2CA589}"/>
              </a:ext>
            </a:extLst>
          </p:cNvPr>
          <p:cNvSpPr/>
          <p:nvPr/>
        </p:nvSpPr>
        <p:spPr>
          <a:xfrm>
            <a:off x="11187386" y="3615492"/>
            <a:ext cx="597246" cy="414680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A7EAEE-7E33-EB8E-205E-572D7E9D5736}"/>
              </a:ext>
            </a:extLst>
          </p:cNvPr>
          <p:cNvCxnSpPr>
            <a:cxnSpLocks/>
          </p:cNvCxnSpPr>
          <p:nvPr/>
        </p:nvCxnSpPr>
        <p:spPr>
          <a:xfrm flipV="1">
            <a:off x="10992544" y="4105367"/>
            <a:ext cx="324118" cy="1123833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0BC79B-608A-5295-8150-1DFCFD6BF492}"/>
              </a:ext>
            </a:extLst>
          </p:cNvPr>
          <p:cNvSpPr txBox="1"/>
          <p:nvPr/>
        </p:nvSpPr>
        <p:spPr>
          <a:xfrm>
            <a:off x="8786715" y="5090043"/>
            <a:ext cx="3405285" cy="77444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en-US"/>
            </a:defPPr>
            <a:lvl1pPr marL="17780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Ø"/>
            </a:lvl1pPr>
            <a:lvl2pPr marL="361950" indent="-18415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2pPr>
            <a:lvl3pPr marL="5397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3pPr>
            <a:lvl4pPr marL="7175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4pPr>
            <a:lvl5pPr marL="895350" indent="-177800" defTabSz="9144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Font typeface="Calibri" panose="020F050202020403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DE" dirty="0"/>
              <a:t>Careful with the order of indices:</a:t>
            </a:r>
          </a:p>
          <a:p>
            <a:pPr marL="0" indent="0">
              <a:buNone/>
            </a:pPr>
            <a:r>
              <a:rPr lang="en-DE" dirty="0"/>
              <a:t>First ”l” then “k”!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71644C-0C00-72CB-4701-7A495C7CB679}"/>
              </a:ext>
            </a:extLst>
          </p:cNvPr>
          <p:cNvSpPr/>
          <p:nvPr/>
        </p:nvSpPr>
        <p:spPr>
          <a:xfrm>
            <a:off x="9192344" y="3420778"/>
            <a:ext cx="360040" cy="8269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D9D192-C17B-68AF-7701-BA8435512485}"/>
              </a:ext>
            </a:extLst>
          </p:cNvPr>
          <p:cNvSpPr/>
          <p:nvPr/>
        </p:nvSpPr>
        <p:spPr>
          <a:xfrm>
            <a:off x="2567608" y="3385222"/>
            <a:ext cx="288032" cy="826989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5000"/>
              </a:lnSpc>
            </a:pPr>
            <a:endParaRPr lang="en-DE" sz="2400" dirty="0" err="1"/>
          </a:p>
        </p:txBody>
      </p:sp>
    </p:spTree>
    <p:extLst>
      <p:ext uri="{BB962C8B-B14F-4D97-AF65-F5344CB8AC3E}">
        <p14:creationId xmlns:p14="http://schemas.microsoft.com/office/powerpoint/2010/main" val="1056848676"/>
      </p:ext>
    </p:extLst>
  </p:cSld>
  <p:clrMapOvr>
    <a:masterClrMapping/>
  </p:clrMapOvr>
</p:sld>
</file>

<file path=ppt/theme/theme1.xml><?xml version="1.0" encoding="utf-8"?>
<a:theme xmlns:a="http://schemas.openxmlformats.org/drawingml/2006/main" name="Jülich">
  <a:themeElements>
    <a:clrScheme name="CD-Farben Forschungszentrum Jülich">
      <a:dk1>
        <a:srgbClr val="000000"/>
      </a:dk1>
      <a:lt1>
        <a:srgbClr val="FFFFFF"/>
      </a:lt1>
      <a:dk2>
        <a:srgbClr val="023D6B"/>
      </a:dk2>
      <a:lt2>
        <a:srgbClr val="EBEBEB"/>
      </a:lt2>
      <a:accent1>
        <a:srgbClr val="ADBDE3"/>
      </a:accent1>
      <a:accent2>
        <a:srgbClr val="EB5F73"/>
      </a:accent2>
      <a:accent3>
        <a:srgbClr val="AF82B9"/>
      </a:accent3>
      <a:accent4>
        <a:srgbClr val="FAB45A"/>
      </a:accent4>
      <a:accent5>
        <a:srgbClr val="FAEB5A"/>
      </a:accent5>
      <a:accent6>
        <a:srgbClr val="B9D25F"/>
      </a:accent6>
      <a:hlink>
        <a:srgbClr val="ADBDE3"/>
      </a:hlink>
      <a:folHlink>
        <a:srgbClr val="023D6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lnSpc>
            <a:spcPct val="95000"/>
          </a:lnSpc>
          <a:defRPr sz="2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lnSpc>
            <a:spcPct val="95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Jülich_PowerPoint_16x9.potx" id="{96E3BAF4-763A-4252-96EB-429A37E76C9B}" vid="{FC15072B-1A6B-4630-9ABB-3D2D56FD5EF8}"/>
    </a:ext>
  </a:extLst>
</a:theme>
</file>

<file path=ppt/theme/theme2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282">
      <a:dk1>
        <a:sysClr val="windowText" lastClr="000000"/>
      </a:dk1>
      <a:lt1>
        <a:sysClr val="window" lastClr="FFFFFF"/>
      </a:lt1>
      <a:dk2>
        <a:srgbClr val="AF82B9"/>
      </a:dk2>
      <a:lt2>
        <a:srgbClr val="EBEBEB"/>
      </a:lt2>
      <a:accent1>
        <a:srgbClr val="023D6B"/>
      </a:accent1>
      <a:accent2>
        <a:srgbClr val="ADBDE3"/>
      </a:accent2>
      <a:accent3>
        <a:srgbClr val="B9D25F"/>
      </a:accent3>
      <a:accent4>
        <a:srgbClr val="FAEB5A"/>
      </a:accent4>
      <a:accent5>
        <a:srgbClr val="FAB45A"/>
      </a:accent5>
      <a:accent6>
        <a:srgbClr val="EB5F7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Juelich_PowerPoint_16x9</Template>
  <TotalTime>754</TotalTime>
  <Words>355</Words>
  <Application>Microsoft Office PowerPoint</Application>
  <PresentationFormat>Breitbild</PresentationFormat>
  <Paragraphs>74</Paragraphs>
  <Slides>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0" baseType="lpstr">
      <vt:lpstr>Jülich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  <vt:lpstr>QC4H2O: Simulating Water on a Quantum Computer</vt:lpstr>
      <vt:lpstr>Update 19.03.2025: Implementation: Indices</vt:lpstr>
      <vt:lpstr>Update 23.04.2025: Indices, Spin orbitals</vt:lpstr>
      <vt:lpstr>Update 25.04.2025: Indices, Spin orbitals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 der präsentation</dc:title>
  <dc:creator>admin.reisen</dc:creator>
  <cp:lastModifiedBy>Binninger, Tobias</cp:lastModifiedBy>
  <cp:revision>75</cp:revision>
  <dcterms:created xsi:type="dcterms:W3CDTF">2019-11-11T12:51:38Z</dcterms:created>
  <dcterms:modified xsi:type="dcterms:W3CDTF">2025-07-24T11:35:48Z</dcterms:modified>
</cp:coreProperties>
</file>