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
  </p:notesMasterIdLst>
  <p:handoutMasterIdLst>
    <p:handoutMasterId r:id="rId4"/>
  </p:handoutMasterIdLst>
  <p:sldIdLst>
    <p:sldId id="256" r:id="rId2"/>
  </p:sldIdLst>
  <p:sldSz cx="25203150" cy="36004500"/>
  <p:notesSz cx="7315200" cy="9601200"/>
  <p:defaultTextStyle>
    <a:defPPr>
      <a:defRPr lang="en-US"/>
    </a:defPPr>
    <a:lvl1pPr algn="l" rtl="0" fontAlgn="base">
      <a:spcBef>
        <a:spcPct val="0"/>
      </a:spcBef>
      <a:spcAft>
        <a:spcPct val="0"/>
      </a:spcAft>
      <a:buFont typeface="Wingdings" pitchFamily="2" charset="2"/>
      <a:defRPr sz="28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buFont typeface="Wingdings" pitchFamily="2" charset="2"/>
      <a:defRPr sz="28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buFont typeface="Wingdings" pitchFamily="2" charset="2"/>
      <a:defRPr sz="28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buFont typeface="Wingdings" pitchFamily="2" charset="2"/>
      <a:defRPr sz="28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buFont typeface="Wingdings" pitchFamily="2" charset="2"/>
      <a:defRPr sz="28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8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8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8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8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831E8"/>
    <a:srgbClr val="DDDDDD"/>
    <a:srgbClr val="009900"/>
    <a:srgbClr val="FFFFCC"/>
    <a:srgbClr val="CCFFFF"/>
    <a:srgbClr val="CCFF66"/>
    <a:srgbClr val="FFFFFF"/>
    <a:srgbClr val="FFE0B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279" autoAdjust="0"/>
    <p:restoredTop sz="93800" autoAdjust="0"/>
  </p:normalViewPr>
  <p:slideViewPr>
    <p:cSldViewPr>
      <p:cViewPr>
        <p:scale>
          <a:sx n="50" d="100"/>
          <a:sy n="50" d="100"/>
        </p:scale>
        <p:origin x="36" y="-1254"/>
      </p:cViewPr>
      <p:guideLst>
        <p:guide orient="horz" pos="11340"/>
        <p:guide pos="79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22" tIns="48311" rIns="96622" bIns="48311" numCol="1" anchor="t" anchorCtr="0" compatLnSpc="1">
            <a:prstTxWarp prst="textNoShape">
              <a:avLst/>
            </a:prstTxWarp>
          </a:bodyPr>
          <a:lstStyle>
            <a:lvl1pPr defTabSz="965093">
              <a:buFontTx/>
              <a:buNone/>
              <a:defRPr sz="1300">
                <a:latin typeface="Arial" charset="0"/>
              </a:defRPr>
            </a:lvl1pPr>
          </a:lstStyle>
          <a:p>
            <a:pPr>
              <a:defRPr/>
            </a:pPr>
            <a:endParaRPr lang="en-US" dirty="0"/>
          </a:p>
        </p:txBody>
      </p:sp>
      <p:sp>
        <p:nvSpPr>
          <p:cNvPr id="512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p:spPr>
        <p:txBody>
          <a:bodyPr vert="horz" wrap="square" lIns="96622" tIns="48311" rIns="96622" bIns="48311" numCol="1" anchor="t" anchorCtr="0" compatLnSpc="1">
            <a:prstTxWarp prst="textNoShape">
              <a:avLst/>
            </a:prstTxWarp>
          </a:bodyPr>
          <a:lstStyle>
            <a:lvl1pPr algn="r" defTabSz="965093">
              <a:buFontTx/>
              <a:buNone/>
              <a:defRPr sz="1300">
                <a:latin typeface="Arial" charset="0"/>
              </a:defRPr>
            </a:lvl1pPr>
          </a:lstStyle>
          <a:p>
            <a:pPr>
              <a:defRPr/>
            </a:pPr>
            <a:endParaRPr lang="en-US" dirty="0"/>
          </a:p>
        </p:txBody>
      </p:sp>
      <p:sp>
        <p:nvSpPr>
          <p:cNvPr id="512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p:spPr>
        <p:txBody>
          <a:bodyPr vert="horz" wrap="square" lIns="96622" tIns="48311" rIns="96622" bIns="48311" numCol="1" anchor="b" anchorCtr="0" compatLnSpc="1">
            <a:prstTxWarp prst="textNoShape">
              <a:avLst/>
            </a:prstTxWarp>
          </a:bodyPr>
          <a:lstStyle>
            <a:lvl1pPr defTabSz="965093">
              <a:buFontTx/>
              <a:buNone/>
              <a:defRPr sz="1300">
                <a:latin typeface="Arial" charset="0"/>
              </a:defRPr>
            </a:lvl1pPr>
          </a:lstStyle>
          <a:p>
            <a:pPr>
              <a:defRPr/>
            </a:pPr>
            <a:endParaRPr lang="en-US" dirty="0"/>
          </a:p>
        </p:txBody>
      </p:sp>
      <p:sp>
        <p:nvSpPr>
          <p:cNvPr id="512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p:spPr>
        <p:txBody>
          <a:bodyPr vert="horz" wrap="square" lIns="96622" tIns="48311" rIns="96622" bIns="48311" numCol="1" anchor="b" anchorCtr="0" compatLnSpc="1">
            <a:prstTxWarp prst="textNoShape">
              <a:avLst/>
            </a:prstTxWarp>
          </a:bodyPr>
          <a:lstStyle>
            <a:lvl1pPr algn="r" defTabSz="965093">
              <a:buFontTx/>
              <a:buNone/>
              <a:defRPr sz="1300">
                <a:latin typeface="Arial" charset="0"/>
                <a:cs typeface="Arial" charset="0"/>
              </a:defRPr>
            </a:lvl1pPr>
          </a:lstStyle>
          <a:p>
            <a:pPr>
              <a:defRPr/>
            </a:pPr>
            <a:fld id="{9D5D463A-0432-4AC7-BCCC-244D0B6D98D1}" type="slidenum">
              <a:rPr lang="ar-SA"/>
              <a:pPr>
                <a:defRPr/>
              </a:pPr>
              <a:t>‹#›</a:t>
            </a:fld>
            <a:endParaRPr lang="en-US" dirty="0"/>
          </a:p>
        </p:txBody>
      </p:sp>
    </p:spTree>
    <p:extLst>
      <p:ext uri="{BB962C8B-B14F-4D97-AF65-F5344CB8AC3E}">
        <p14:creationId xmlns:p14="http://schemas.microsoft.com/office/powerpoint/2010/main" val="2157358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22" tIns="48311" rIns="96622" bIns="48311" numCol="1" anchor="t" anchorCtr="0" compatLnSpc="1">
            <a:prstTxWarp prst="textNoShape">
              <a:avLst/>
            </a:prstTxWarp>
          </a:bodyPr>
          <a:lstStyle>
            <a:lvl1pPr defTabSz="965093">
              <a:buFontTx/>
              <a:buNone/>
              <a:defRPr sz="1300">
                <a:latin typeface="Arial" charset="0"/>
              </a:defRPr>
            </a:lvl1pPr>
          </a:lstStyle>
          <a:p>
            <a:pPr>
              <a:defRPr/>
            </a:pPr>
            <a:endParaRPr lang="en-US" dirty="0"/>
          </a:p>
        </p:txBody>
      </p:sp>
      <p:sp>
        <p:nvSpPr>
          <p:cNvPr id="61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22" tIns="48311" rIns="96622" bIns="48311" numCol="1" anchor="t" anchorCtr="0" compatLnSpc="1">
            <a:prstTxWarp prst="textNoShape">
              <a:avLst/>
            </a:prstTxWarp>
          </a:bodyPr>
          <a:lstStyle>
            <a:lvl1pPr algn="r" defTabSz="965093">
              <a:buFontTx/>
              <a:buNone/>
              <a:defRPr sz="130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2398713" y="720725"/>
            <a:ext cx="2517775" cy="35988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p:spPr>
        <p:txBody>
          <a:bodyPr vert="horz" wrap="square" lIns="96622" tIns="48311" rIns="96622" bIns="483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22" tIns="48311" rIns="96622" bIns="48311" numCol="1" anchor="b" anchorCtr="0" compatLnSpc="1">
            <a:prstTxWarp prst="textNoShape">
              <a:avLst/>
            </a:prstTxWarp>
          </a:bodyPr>
          <a:lstStyle>
            <a:lvl1pPr defTabSz="965093">
              <a:buFontTx/>
              <a:buNone/>
              <a:defRPr sz="1300">
                <a:latin typeface="Arial" charset="0"/>
              </a:defRPr>
            </a:lvl1pPr>
          </a:lstStyle>
          <a:p>
            <a:pPr>
              <a:defRPr/>
            </a:pPr>
            <a:endParaRPr lang="en-US" dirty="0"/>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22" tIns="48311" rIns="96622" bIns="48311" numCol="1" anchor="b" anchorCtr="0" compatLnSpc="1">
            <a:prstTxWarp prst="textNoShape">
              <a:avLst/>
            </a:prstTxWarp>
          </a:bodyPr>
          <a:lstStyle>
            <a:lvl1pPr algn="r" defTabSz="965093">
              <a:buFontTx/>
              <a:buNone/>
              <a:defRPr sz="1300">
                <a:latin typeface="Arial" charset="0"/>
                <a:cs typeface="Arial" charset="0"/>
              </a:defRPr>
            </a:lvl1pPr>
          </a:lstStyle>
          <a:p>
            <a:pPr>
              <a:defRPr/>
            </a:pPr>
            <a:fld id="{2707CAF3-D2D1-4ADB-BE60-D03AA49286D6}" type="slidenum">
              <a:rPr lang="ar-SA"/>
              <a:pPr>
                <a:defRPr/>
              </a:pPr>
              <a:t>‹#›</a:t>
            </a:fld>
            <a:endParaRPr lang="en-US" dirty="0"/>
          </a:p>
        </p:txBody>
      </p:sp>
    </p:spTree>
    <p:extLst>
      <p:ext uri="{BB962C8B-B14F-4D97-AF65-F5344CB8AC3E}">
        <p14:creationId xmlns:p14="http://schemas.microsoft.com/office/powerpoint/2010/main" val="2512976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pPr defTabSz="963613"/>
            <a:fld id="{1615583E-B3F8-4AE3-8153-E95616D39C02}" type="slidenum">
              <a:rPr lang="ar-SA" smtClean="0"/>
              <a:pPr defTabSz="963613"/>
              <a:t>1</a:t>
            </a:fld>
            <a:endParaRPr lang="en-US"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pt-PT" dirty="0"/>
          </a:p>
        </p:txBody>
      </p:sp>
    </p:spTree>
    <p:extLst>
      <p:ext uri="{BB962C8B-B14F-4D97-AF65-F5344CB8AC3E}">
        <p14:creationId xmlns:p14="http://schemas.microsoft.com/office/powerpoint/2010/main" val="492398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603375" y="9405938"/>
            <a:ext cx="18180050" cy="6491287"/>
          </a:xfrm>
        </p:spPr>
        <p:txBody>
          <a:bodyPr/>
          <a:lstStyle/>
          <a:p>
            <a:r>
              <a:rPr lang="pt-PT"/>
              <a:t>Clique para editar o estilo</a:t>
            </a:r>
          </a:p>
        </p:txBody>
      </p:sp>
      <p:sp>
        <p:nvSpPr>
          <p:cNvPr id="3" name="Subtítulo 2"/>
          <p:cNvSpPr>
            <a:spLocks noGrp="1"/>
          </p:cNvSpPr>
          <p:nvPr>
            <p:ph type="subTitle" idx="1"/>
          </p:nvPr>
        </p:nvSpPr>
        <p:spPr>
          <a:xfrm>
            <a:off x="3208338" y="17159288"/>
            <a:ext cx="14970125"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PT"/>
              <a:t>Faça clique para editar o estilo</a:t>
            </a:r>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D86134C8-185E-410A-8AEB-571AE4A3BA72}" type="slidenum">
              <a:rPr lang="ar-SA"/>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41C329CD-908F-4532-9033-6A8F441F5146}" type="slidenum">
              <a:rPr lang="ar-SA"/>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5505113" y="1212850"/>
            <a:ext cx="4811712" cy="25836563"/>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1069975" y="1212850"/>
            <a:ext cx="14282738" cy="25836563"/>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72BF1E66-5F41-45F3-A889-434FC480F384}" type="slidenum">
              <a:rPr lang="ar-SA"/>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7E5AF819-A071-45CE-AC22-FF792F239D8E}" type="slidenum">
              <a:rPr lang="ar-SA"/>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1689100" y="19457988"/>
            <a:ext cx="18178463" cy="6013450"/>
          </a:xfrm>
        </p:spPr>
        <p:txBody>
          <a:bodyPr anchor="t"/>
          <a:lstStyle>
            <a:lvl1pPr algn="l">
              <a:defRPr sz="4000" b="1" cap="all"/>
            </a:lvl1pPr>
          </a:lstStyle>
          <a:p>
            <a:r>
              <a:rPr lang="pt-PT"/>
              <a:t>Clique para editar o estilo</a:t>
            </a:r>
          </a:p>
        </p:txBody>
      </p:sp>
      <p:sp>
        <p:nvSpPr>
          <p:cNvPr id="3" name="Marcador de Posição do Texto 2"/>
          <p:cNvSpPr>
            <a:spLocks noGrp="1"/>
          </p:cNvSpPr>
          <p:nvPr>
            <p:ph type="body" idx="1"/>
          </p:nvPr>
        </p:nvSpPr>
        <p:spPr>
          <a:xfrm>
            <a:off x="1689100" y="12833350"/>
            <a:ext cx="18178463" cy="6624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a:t>Clique para editar os estilos</a:t>
            </a:r>
          </a:p>
        </p:txBody>
      </p:sp>
      <p:sp>
        <p:nvSpPr>
          <p:cNvPr id="4" name="Rectangle 4"/>
          <p:cNvSpPr>
            <a:spLocks noGrp="1" noChangeArrowheads="1"/>
          </p:cNvSpPr>
          <p:nvPr>
            <p:ph type="dt" sz="half" idx="10"/>
          </p:nvPr>
        </p:nvSpPr>
        <p:spPr>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371516FE-0700-4445-A813-FB9B19C5DD26}" type="slidenum">
              <a:rPr lang="ar-SA"/>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1069975" y="7065963"/>
            <a:ext cx="9547225" cy="1998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10769600" y="7065963"/>
            <a:ext cx="9547225" cy="1998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1FD88A66-35E6-4FD9-A8A7-924309EA3B67}" type="slidenum">
              <a:rPr lang="ar-SA"/>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a:t>
            </a:r>
          </a:p>
        </p:txBody>
      </p:sp>
      <p:sp>
        <p:nvSpPr>
          <p:cNvPr id="3" name="Marcador de Posição do Texto 2"/>
          <p:cNvSpPr>
            <a:spLocks noGrp="1"/>
          </p:cNvSpPr>
          <p:nvPr>
            <p:ph type="body" idx="1"/>
          </p:nvPr>
        </p:nvSpPr>
        <p:spPr>
          <a:xfrm>
            <a:off x="1069975" y="6778625"/>
            <a:ext cx="9448800"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1069975" y="9602788"/>
            <a:ext cx="9448800"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10864850" y="6778625"/>
            <a:ext cx="9451975"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10864850" y="9602788"/>
            <a:ext cx="9451975"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PT"/>
          </a:p>
        </p:txBody>
      </p:sp>
      <p:sp>
        <p:nvSpPr>
          <p:cNvPr id="8" name="Rectangle 5"/>
          <p:cNvSpPr>
            <a:spLocks noGrp="1" noChangeArrowheads="1"/>
          </p:cNvSpPr>
          <p:nvPr>
            <p:ph type="ftr" sz="quarter" idx="11"/>
          </p:nvPr>
        </p:nvSpPr>
        <p:spPr>
          <a:ln/>
        </p:spPr>
        <p:txBody>
          <a:bodyPr/>
          <a:lstStyle>
            <a:lvl1pPr>
              <a:defRPr/>
            </a:lvl1pPr>
          </a:lstStyle>
          <a:p>
            <a:pPr>
              <a:defRPr/>
            </a:pPr>
            <a:endParaRPr lang="pt-PT"/>
          </a:p>
        </p:txBody>
      </p:sp>
      <p:sp>
        <p:nvSpPr>
          <p:cNvPr id="9" name="Rectangle 6"/>
          <p:cNvSpPr>
            <a:spLocks noGrp="1" noChangeArrowheads="1"/>
          </p:cNvSpPr>
          <p:nvPr>
            <p:ph type="sldNum" sz="quarter" idx="12"/>
          </p:nvPr>
        </p:nvSpPr>
        <p:spPr>
          <a:ln/>
        </p:spPr>
        <p:txBody>
          <a:bodyPr/>
          <a:lstStyle>
            <a:lvl1pPr>
              <a:defRPr/>
            </a:lvl1pPr>
          </a:lstStyle>
          <a:p>
            <a:pPr>
              <a:defRPr/>
            </a:pPr>
            <a:fld id="{F91CD1B4-875A-4273-8254-B5034A46A5DB}" type="slidenum">
              <a:rPr lang="ar-SA"/>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Rectangle 4"/>
          <p:cNvSpPr>
            <a:spLocks noGrp="1" noChangeArrowheads="1"/>
          </p:cNvSpPr>
          <p:nvPr>
            <p:ph type="dt" sz="half" idx="10"/>
          </p:nvPr>
        </p:nvSpPr>
        <p:spPr>
          <a:ln/>
        </p:spPr>
        <p:txBody>
          <a:bodyPr/>
          <a:lstStyle>
            <a:lvl1pPr>
              <a:defRPr/>
            </a:lvl1pPr>
          </a:lstStyle>
          <a:p>
            <a:pPr>
              <a:defRPr/>
            </a:pPr>
            <a:endParaRPr lang="pt-PT"/>
          </a:p>
        </p:txBody>
      </p:sp>
      <p:sp>
        <p:nvSpPr>
          <p:cNvPr id="4" name="Rectangle 5"/>
          <p:cNvSpPr>
            <a:spLocks noGrp="1" noChangeArrowheads="1"/>
          </p:cNvSpPr>
          <p:nvPr>
            <p:ph type="ftr" sz="quarter" idx="11"/>
          </p:nvPr>
        </p:nvSpPr>
        <p:spPr>
          <a:ln/>
        </p:spPr>
        <p:txBody>
          <a:bodyPr/>
          <a:lstStyle>
            <a:lvl1pPr>
              <a:defRPr/>
            </a:lvl1pPr>
          </a:lstStyle>
          <a:p>
            <a:pPr>
              <a:defRPr/>
            </a:pPr>
            <a:endParaRPr lang="pt-PT"/>
          </a:p>
        </p:txBody>
      </p:sp>
      <p:sp>
        <p:nvSpPr>
          <p:cNvPr id="5" name="Rectangle 6"/>
          <p:cNvSpPr>
            <a:spLocks noGrp="1" noChangeArrowheads="1"/>
          </p:cNvSpPr>
          <p:nvPr>
            <p:ph type="sldNum" sz="quarter" idx="12"/>
          </p:nvPr>
        </p:nvSpPr>
        <p:spPr>
          <a:ln/>
        </p:spPr>
        <p:txBody>
          <a:bodyPr/>
          <a:lstStyle>
            <a:lvl1pPr>
              <a:defRPr/>
            </a:lvl1pPr>
          </a:lstStyle>
          <a:p>
            <a:pPr>
              <a:defRPr/>
            </a:pPr>
            <a:fld id="{7D6AE6CE-17AF-4BD0-8C6B-147FF80008A8}" type="slidenum">
              <a:rPr lang="ar-SA"/>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PT"/>
          </a:p>
        </p:txBody>
      </p:sp>
      <p:sp>
        <p:nvSpPr>
          <p:cNvPr id="3" name="Rectangle 5"/>
          <p:cNvSpPr>
            <a:spLocks noGrp="1" noChangeArrowheads="1"/>
          </p:cNvSpPr>
          <p:nvPr>
            <p:ph type="ftr" sz="quarter" idx="11"/>
          </p:nvPr>
        </p:nvSpPr>
        <p:spPr>
          <a:ln/>
        </p:spPr>
        <p:txBody>
          <a:bodyPr/>
          <a:lstStyle>
            <a:lvl1pPr>
              <a:defRPr/>
            </a:lvl1pPr>
          </a:lstStyle>
          <a:p>
            <a:pPr>
              <a:defRPr/>
            </a:pPr>
            <a:endParaRPr lang="pt-PT"/>
          </a:p>
        </p:txBody>
      </p:sp>
      <p:sp>
        <p:nvSpPr>
          <p:cNvPr id="4" name="Rectangle 6"/>
          <p:cNvSpPr>
            <a:spLocks noGrp="1" noChangeArrowheads="1"/>
          </p:cNvSpPr>
          <p:nvPr>
            <p:ph type="sldNum" sz="quarter" idx="12"/>
          </p:nvPr>
        </p:nvSpPr>
        <p:spPr>
          <a:ln/>
        </p:spPr>
        <p:txBody>
          <a:bodyPr/>
          <a:lstStyle>
            <a:lvl1pPr>
              <a:defRPr/>
            </a:lvl1pPr>
          </a:lstStyle>
          <a:p>
            <a:pPr>
              <a:defRPr/>
            </a:pPr>
            <a:fld id="{97B7AA00-B7DB-4E39-B275-993C2104C36D}" type="slidenum">
              <a:rPr lang="ar-SA"/>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069975" y="1204913"/>
            <a:ext cx="7035800" cy="5130800"/>
          </a:xfrm>
        </p:spPr>
        <p:txBody>
          <a:bodyPr anchor="b"/>
          <a:lstStyle>
            <a:lvl1pPr algn="l">
              <a:defRPr sz="2000" b="1"/>
            </a:lvl1pPr>
          </a:lstStyle>
          <a:p>
            <a:r>
              <a:rPr lang="pt-PT"/>
              <a:t>Clique para editar o estilo</a:t>
            </a:r>
          </a:p>
        </p:txBody>
      </p:sp>
      <p:sp>
        <p:nvSpPr>
          <p:cNvPr id="3" name="Marcador de Posição de Conteúdo 2"/>
          <p:cNvSpPr>
            <a:spLocks noGrp="1"/>
          </p:cNvSpPr>
          <p:nvPr>
            <p:ph idx="1"/>
          </p:nvPr>
        </p:nvSpPr>
        <p:spPr>
          <a:xfrm>
            <a:off x="8361363" y="1204913"/>
            <a:ext cx="11955462" cy="2584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1069975" y="6335713"/>
            <a:ext cx="7035800" cy="20713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Rectangle 4"/>
          <p:cNvSpPr>
            <a:spLocks noGrp="1" noChangeArrowheads="1"/>
          </p:cNvSpPr>
          <p:nvPr>
            <p:ph type="dt" sz="half" idx="10"/>
          </p:nvPr>
        </p:nvSpPr>
        <p:spPr>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D6822559-C189-49C9-B842-83C897171488}" type="slidenum">
              <a:rPr lang="ar-SA"/>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192588" y="21196300"/>
            <a:ext cx="12831762" cy="2501900"/>
          </a:xfrm>
        </p:spPr>
        <p:txBody>
          <a:bodyPr anchor="b"/>
          <a:lstStyle>
            <a:lvl1pPr algn="l">
              <a:defRPr sz="2000" b="1"/>
            </a:lvl1pPr>
          </a:lstStyle>
          <a:p>
            <a:r>
              <a:rPr lang="pt-PT"/>
              <a:t>Clique para editar o estilo</a:t>
            </a:r>
          </a:p>
        </p:txBody>
      </p:sp>
      <p:sp>
        <p:nvSpPr>
          <p:cNvPr id="3" name="Marcador de Posição da Imagem 2"/>
          <p:cNvSpPr>
            <a:spLocks noGrp="1"/>
          </p:cNvSpPr>
          <p:nvPr>
            <p:ph type="pic" idx="1"/>
          </p:nvPr>
        </p:nvSpPr>
        <p:spPr>
          <a:xfrm>
            <a:off x="4192588" y="2705100"/>
            <a:ext cx="12831762" cy="18168938"/>
          </a:xfrm>
        </p:spPr>
        <p:txBody>
          <a:bodyPr lIns="295232" tIns="147616" rIns="295232" bIns="147616"/>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Marcador de Posição do Texto 3"/>
          <p:cNvSpPr>
            <a:spLocks noGrp="1"/>
          </p:cNvSpPr>
          <p:nvPr>
            <p:ph type="body" sz="half" idx="2"/>
          </p:nvPr>
        </p:nvSpPr>
        <p:spPr>
          <a:xfrm>
            <a:off x="4192588" y="23698200"/>
            <a:ext cx="12831762" cy="3554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Rectangle 4"/>
          <p:cNvSpPr>
            <a:spLocks noGrp="1" noChangeArrowheads="1"/>
          </p:cNvSpPr>
          <p:nvPr>
            <p:ph type="dt" sz="half" idx="10"/>
          </p:nvPr>
        </p:nvSpPr>
        <p:spPr>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C4DF8AA6-E52C-40C7-AD84-7BCD6CB0ECC6}" type="slidenum">
              <a:rPr lang="ar-SA"/>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2063" y="1441450"/>
            <a:ext cx="22679025" cy="6000750"/>
          </a:xfrm>
          <a:prstGeom prst="rect">
            <a:avLst/>
          </a:prstGeom>
          <a:noFill/>
          <a:ln w="9525">
            <a:noFill/>
            <a:miter lim="800000"/>
            <a:headEnd/>
            <a:tailEnd/>
          </a:ln>
        </p:spPr>
        <p:txBody>
          <a:bodyPr vert="horz" wrap="square" lIns="349709" tIns="174855" rIns="349709" bIns="17485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262063" y="8402638"/>
            <a:ext cx="22679025" cy="23760112"/>
          </a:xfrm>
          <a:prstGeom prst="rect">
            <a:avLst/>
          </a:prstGeom>
          <a:noFill/>
          <a:ln w="9525">
            <a:noFill/>
            <a:miter lim="800000"/>
            <a:headEnd/>
            <a:tailEnd/>
          </a:ln>
        </p:spPr>
        <p:txBody>
          <a:bodyPr vert="horz" wrap="square" lIns="349709" tIns="174855" rIns="349709" bIns="1748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262063" y="32788225"/>
            <a:ext cx="5878512" cy="2498725"/>
          </a:xfrm>
          <a:prstGeom prst="rect">
            <a:avLst/>
          </a:prstGeom>
          <a:noFill/>
          <a:ln w="9525">
            <a:noFill/>
            <a:miter lim="800000"/>
            <a:headEnd/>
            <a:tailEnd/>
          </a:ln>
        </p:spPr>
        <p:txBody>
          <a:bodyPr vert="horz" wrap="square" lIns="349709" tIns="174855" rIns="349709" bIns="174855" numCol="1" anchor="t" anchorCtr="0" compatLnSpc="1">
            <a:prstTxWarp prst="textNoShape">
              <a:avLst/>
            </a:prstTxWarp>
          </a:bodyPr>
          <a:lstStyle>
            <a:lvl1pPr>
              <a:buFontTx/>
              <a:buNone/>
              <a:defRPr sz="5300">
                <a:latin typeface="Arial" charset="0"/>
              </a:defRPr>
            </a:lvl1pPr>
          </a:lstStyle>
          <a:p>
            <a:pPr>
              <a:defRPr/>
            </a:pPr>
            <a:endParaRPr lang="pt-PT"/>
          </a:p>
        </p:txBody>
      </p:sp>
      <p:sp>
        <p:nvSpPr>
          <p:cNvPr id="1029" name="Rectangle 5"/>
          <p:cNvSpPr>
            <a:spLocks noGrp="1" noChangeArrowheads="1"/>
          </p:cNvSpPr>
          <p:nvPr>
            <p:ph type="ftr" sz="quarter" idx="3"/>
          </p:nvPr>
        </p:nvSpPr>
        <p:spPr bwMode="auto">
          <a:xfrm>
            <a:off x="8610600" y="32788225"/>
            <a:ext cx="7981950" cy="2498725"/>
          </a:xfrm>
          <a:prstGeom prst="rect">
            <a:avLst/>
          </a:prstGeom>
          <a:noFill/>
          <a:ln w="9525">
            <a:noFill/>
            <a:miter lim="800000"/>
            <a:headEnd/>
            <a:tailEnd/>
          </a:ln>
        </p:spPr>
        <p:txBody>
          <a:bodyPr vert="horz" wrap="square" lIns="349709" tIns="174855" rIns="349709" bIns="174855" numCol="1" anchor="t" anchorCtr="0" compatLnSpc="1">
            <a:prstTxWarp prst="textNoShape">
              <a:avLst/>
            </a:prstTxWarp>
          </a:bodyPr>
          <a:lstStyle>
            <a:lvl1pPr algn="ctr">
              <a:buFontTx/>
              <a:buNone/>
              <a:defRPr sz="5300">
                <a:latin typeface="Arial" charset="0"/>
              </a:defRPr>
            </a:lvl1pPr>
          </a:lstStyle>
          <a:p>
            <a:pPr>
              <a:defRPr/>
            </a:pPr>
            <a:endParaRPr lang="pt-PT"/>
          </a:p>
        </p:txBody>
      </p:sp>
      <p:sp>
        <p:nvSpPr>
          <p:cNvPr id="1030" name="Rectangle 6"/>
          <p:cNvSpPr>
            <a:spLocks noGrp="1" noChangeArrowheads="1"/>
          </p:cNvSpPr>
          <p:nvPr>
            <p:ph type="sldNum" sz="quarter" idx="4"/>
          </p:nvPr>
        </p:nvSpPr>
        <p:spPr bwMode="auto">
          <a:xfrm>
            <a:off x="18062575" y="32788225"/>
            <a:ext cx="5878513" cy="2498725"/>
          </a:xfrm>
          <a:prstGeom prst="rect">
            <a:avLst/>
          </a:prstGeom>
          <a:noFill/>
          <a:ln w="9525">
            <a:noFill/>
            <a:miter lim="800000"/>
            <a:headEnd/>
            <a:tailEnd/>
          </a:ln>
        </p:spPr>
        <p:txBody>
          <a:bodyPr vert="horz" wrap="square" lIns="349709" tIns="174855" rIns="349709" bIns="174855" numCol="1" anchor="t" anchorCtr="0" compatLnSpc="1">
            <a:prstTxWarp prst="textNoShape">
              <a:avLst/>
            </a:prstTxWarp>
          </a:bodyPr>
          <a:lstStyle>
            <a:lvl1pPr algn="r">
              <a:buFontTx/>
              <a:buNone/>
              <a:defRPr sz="5300">
                <a:latin typeface="Arial" charset="0"/>
                <a:cs typeface="Arial" charset="0"/>
              </a:defRPr>
            </a:lvl1pPr>
          </a:lstStyle>
          <a:p>
            <a:pPr>
              <a:defRPr/>
            </a:pPr>
            <a:fld id="{A1794113-EAD8-48D1-ABEF-EA187B8D8CA7}" type="slidenum">
              <a:rPr lang="ar-SA"/>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2952750" rtl="0" fontAlgn="base">
        <a:spcBef>
          <a:spcPct val="0"/>
        </a:spcBef>
        <a:spcAft>
          <a:spcPct val="0"/>
        </a:spcAft>
        <a:defRPr sz="14200">
          <a:solidFill>
            <a:schemeClr val="tx2"/>
          </a:solidFill>
          <a:latin typeface="Arial" charset="0"/>
        </a:defRPr>
      </a:lvl6pPr>
      <a:lvl7pPr marL="914400" algn="ctr" defTabSz="2952750" rtl="0" fontAlgn="base">
        <a:spcBef>
          <a:spcPct val="0"/>
        </a:spcBef>
        <a:spcAft>
          <a:spcPct val="0"/>
        </a:spcAft>
        <a:defRPr sz="14200">
          <a:solidFill>
            <a:schemeClr val="tx2"/>
          </a:solidFill>
          <a:latin typeface="Arial" charset="0"/>
        </a:defRPr>
      </a:lvl7pPr>
      <a:lvl8pPr marL="1371600" algn="ctr" defTabSz="2952750" rtl="0" fontAlgn="base">
        <a:spcBef>
          <a:spcPct val="0"/>
        </a:spcBef>
        <a:spcAft>
          <a:spcPct val="0"/>
        </a:spcAft>
        <a:defRPr sz="14200">
          <a:solidFill>
            <a:schemeClr val="tx2"/>
          </a:solidFill>
          <a:latin typeface="Arial" charset="0"/>
        </a:defRPr>
      </a:lvl8pPr>
      <a:lvl9pPr marL="1828800" algn="ctr" defTabSz="2952750" rtl="0" fontAlgn="base">
        <a:spcBef>
          <a:spcPct val="0"/>
        </a:spcBef>
        <a:spcAft>
          <a:spcPct val="0"/>
        </a:spcAft>
        <a:defRPr sz="142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200">
          <a:solidFill>
            <a:schemeClr val="tx1"/>
          </a:solidFill>
          <a:latin typeface="+mn-lt"/>
          <a:ea typeface="+mn-ea"/>
          <a:cs typeface="+mn-cs"/>
        </a:defRPr>
      </a:lvl1pPr>
      <a:lvl2pPr marL="2840038" indent="-1090613" algn="l" defTabSz="3497263" rtl="0" eaLnBrk="0" fontAlgn="base" hangingPunct="0">
        <a:spcBef>
          <a:spcPct val="20000"/>
        </a:spcBef>
        <a:spcAft>
          <a:spcPct val="0"/>
        </a:spcAft>
        <a:buChar char="–"/>
        <a:defRPr sz="10700">
          <a:solidFill>
            <a:schemeClr val="tx1"/>
          </a:solidFill>
          <a:latin typeface="+mn-lt"/>
        </a:defRPr>
      </a:lvl2pPr>
      <a:lvl3pPr marL="4371975" indent="-874713" algn="l" defTabSz="3497263" rtl="0" eaLnBrk="0" fontAlgn="base" hangingPunct="0">
        <a:spcBef>
          <a:spcPct val="20000"/>
        </a:spcBef>
        <a:spcAft>
          <a:spcPct val="0"/>
        </a:spcAft>
        <a:buChar char="•"/>
        <a:defRPr sz="9100">
          <a:solidFill>
            <a:schemeClr val="tx1"/>
          </a:solidFill>
          <a:latin typeface="+mn-lt"/>
        </a:defRPr>
      </a:lvl3pPr>
      <a:lvl4pPr marL="6119813" indent="-873125" algn="l" defTabSz="3497263" rtl="0" eaLnBrk="0" fontAlgn="base" hangingPunct="0">
        <a:spcBef>
          <a:spcPct val="20000"/>
        </a:spcBef>
        <a:spcAft>
          <a:spcPct val="0"/>
        </a:spcAft>
        <a:buChar char="–"/>
        <a:defRPr sz="7700">
          <a:solidFill>
            <a:schemeClr val="tx1"/>
          </a:solidFill>
          <a:latin typeface="+mn-lt"/>
        </a:defRPr>
      </a:lvl4pPr>
      <a:lvl5pPr marL="7867650" indent="-874713" algn="l" defTabSz="3497263" rtl="0" eaLnBrk="0" fontAlgn="base" hangingPunct="0">
        <a:spcBef>
          <a:spcPct val="20000"/>
        </a:spcBef>
        <a:spcAft>
          <a:spcPct val="0"/>
        </a:spcAft>
        <a:buChar char="»"/>
        <a:defRPr sz="7700">
          <a:solidFill>
            <a:schemeClr val="tx1"/>
          </a:solidFill>
          <a:latin typeface="+mn-lt"/>
        </a:defRPr>
      </a:lvl5pPr>
      <a:lvl6pPr marL="7099300" indent="-738188" algn="l" defTabSz="2952750" rtl="0" fontAlgn="base">
        <a:spcBef>
          <a:spcPct val="20000"/>
        </a:spcBef>
        <a:spcAft>
          <a:spcPct val="0"/>
        </a:spcAft>
        <a:buChar char="»"/>
        <a:defRPr sz="6500">
          <a:solidFill>
            <a:schemeClr val="tx1"/>
          </a:solidFill>
          <a:latin typeface="+mn-lt"/>
        </a:defRPr>
      </a:lvl6pPr>
      <a:lvl7pPr marL="7556500" indent="-738188" algn="l" defTabSz="2952750" rtl="0" fontAlgn="base">
        <a:spcBef>
          <a:spcPct val="20000"/>
        </a:spcBef>
        <a:spcAft>
          <a:spcPct val="0"/>
        </a:spcAft>
        <a:buChar char="»"/>
        <a:defRPr sz="6500">
          <a:solidFill>
            <a:schemeClr val="tx1"/>
          </a:solidFill>
          <a:latin typeface="+mn-lt"/>
        </a:defRPr>
      </a:lvl7pPr>
      <a:lvl8pPr marL="8013700" indent="-738188" algn="l" defTabSz="2952750" rtl="0" fontAlgn="base">
        <a:spcBef>
          <a:spcPct val="20000"/>
        </a:spcBef>
        <a:spcAft>
          <a:spcPct val="0"/>
        </a:spcAft>
        <a:buChar char="»"/>
        <a:defRPr sz="6500">
          <a:solidFill>
            <a:schemeClr val="tx1"/>
          </a:solidFill>
          <a:latin typeface="+mn-lt"/>
        </a:defRPr>
      </a:lvl8pPr>
      <a:lvl9pPr marL="8470900" indent="-738188" algn="l" defTabSz="2952750" rtl="0" fontAlgn="base">
        <a:spcBef>
          <a:spcPct val="20000"/>
        </a:spcBef>
        <a:spcAft>
          <a:spcPct val="0"/>
        </a:spcAft>
        <a:buChar char="»"/>
        <a:defRPr sz="6500">
          <a:solidFill>
            <a:schemeClr val="tx1"/>
          </a:solidFill>
          <a:latin typeface="+mn-lt"/>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tmp"/><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113"/>
          <p:cNvSpPr>
            <a:spLocks noChangeArrowheads="1"/>
          </p:cNvSpPr>
          <p:nvPr/>
        </p:nvSpPr>
        <p:spPr bwMode="auto">
          <a:xfrm>
            <a:off x="0" y="18686463"/>
            <a:ext cx="325438" cy="581025"/>
          </a:xfrm>
          <a:prstGeom prst="rect">
            <a:avLst/>
          </a:prstGeom>
          <a:noFill/>
          <a:ln w="9525">
            <a:noFill/>
            <a:miter lim="800000"/>
            <a:headEnd/>
            <a:tailEnd/>
          </a:ln>
        </p:spPr>
        <p:txBody>
          <a:bodyPr wrap="none" lIns="108313" tIns="54157" rIns="108313" bIns="54157" anchor="ctr">
            <a:spAutoFit/>
          </a:bodyPr>
          <a:lstStyle/>
          <a:p>
            <a:pPr defTabSz="1082675">
              <a:buFontTx/>
              <a:buNone/>
            </a:pPr>
            <a:r>
              <a:rPr lang="pt-PT" sz="3100">
                <a:solidFill>
                  <a:srgbClr val="5F5F5F"/>
                </a:solidFill>
                <a:latin typeface="Arial" charset="0"/>
              </a:rPr>
              <a:t> </a:t>
            </a:r>
            <a:endParaRPr lang="pt-PT" sz="2200">
              <a:solidFill>
                <a:srgbClr val="5F5F5F"/>
              </a:solidFill>
              <a:latin typeface="Arial" charset="0"/>
            </a:endParaRPr>
          </a:p>
        </p:txBody>
      </p:sp>
      <p:sp>
        <p:nvSpPr>
          <p:cNvPr id="2052" name="Line 1517"/>
          <p:cNvSpPr>
            <a:spLocks noChangeShapeType="1"/>
          </p:cNvSpPr>
          <p:nvPr/>
        </p:nvSpPr>
        <p:spPr bwMode="auto">
          <a:xfrm>
            <a:off x="11199813" y="-1262063"/>
            <a:ext cx="13873162" cy="0"/>
          </a:xfrm>
          <a:prstGeom prst="line">
            <a:avLst/>
          </a:prstGeom>
          <a:noFill/>
          <a:ln w="28575" cap="sq">
            <a:noFill/>
            <a:round/>
            <a:headEnd/>
            <a:tailEnd/>
          </a:ln>
        </p:spPr>
        <p:txBody>
          <a:bodyPr/>
          <a:lstStyle/>
          <a:p>
            <a:endParaRPr lang="en-US" dirty="0"/>
          </a:p>
        </p:txBody>
      </p:sp>
      <p:sp>
        <p:nvSpPr>
          <p:cNvPr id="2053" name="Line 1519"/>
          <p:cNvSpPr>
            <a:spLocks noChangeShapeType="1"/>
          </p:cNvSpPr>
          <p:nvPr/>
        </p:nvSpPr>
        <p:spPr bwMode="auto">
          <a:xfrm>
            <a:off x="11199813" y="4581525"/>
            <a:ext cx="13873162" cy="0"/>
          </a:xfrm>
          <a:prstGeom prst="line">
            <a:avLst/>
          </a:prstGeom>
          <a:noFill/>
          <a:ln w="28575" cap="sq">
            <a:noFill/>
            <a:round/>
            <a:headEnd/>
            <a:tailEnd/>
          </a:ln>
        </p:spPr>
        <p:txBody>
          <a:bodyPr/>
          <a:lstStyle/>
          <a:p>
            <a:endParaRPr lang="en-US" dirty="0"/>
          </a:p>
        </p:txBody>
      </p:sp>
      <p:sp>
        <p:nvSpPr>
          <p:cNvPr id="2054" name="Line 1520"/>
          <p:cNvSpPr>
            <a:spLocks noChangeShapeType="1"/>
          </p:cNvSpPr>
          <p:nvPr/>
        </p:nvSpPr>
        <p:spPr bwMode="auto">
          <a:xfrm>
            <a:off x="11199813" y="-1262063"/>
            <a:ext cx="0" cy="5843588"/>
          </a:xfrm>
          <a:prstGeom prst="line">
            <a:avLst/>
          </a:prstGeom>
          <a:noFill/>
          <a:ln w="28575" cap="rnd">
            <a:noFill/>
            <a:round/>
            <a:headEnd/>
            <a:tailEnd/>
          </a:ln>
        </p:spPr>
        <p:txBody>
          <a:bodyPr/>
          <a:lstStyle/>
          <a:p>
            <a:endParaRPr lang="en-US" dirty="0"/>
          </a:p>
        </p:txBody>
      </p:sp>
      <p:sp>
        <p:nvSpPr>
          <p:cNvPr id="2055" name="Line 1521"/>
          <p:cNvSpPr>
            <a:spLocks noChangeShapeType="1"/>
          </p:cNvSpPr>
          <p:nvPr/>
        </p:nvSpPr>
        <p:spPr bwMode="auto">
          <a:xfrm>
            <a:off x="25072975" y="-1262063"/>
            <a:ext cx="0" cy="5843588"/>
          </a:xfrm>
          <a:prstGeom prst="line">
            <a:avLst/>
          </a:prstGeom>
          <a:noFill/>
          <a:ln w="28575" cap="sq">
            <a:noFill/>
            <a:round/>
            <a:headEnd/>
            <a:tailEnd/>
          </a:ln>
        </p:spPr>
        <p:txBody>
          <a:bodyPr/>
          <a:lstStyle/>
          <a:p>
            <a:endParaRPr lang="en-US" dirty="0"/>
          </a:p>
        </p:txBody>
      </p:sp>
      <p:sp>
        <p:nvSpPr>
          <p:cNvPr id="2057" name="Rectangle 1515"/>
          <p:cNvSpPr>
            <a:spLocks noChangeArrowheads="1"/>
          </p:cNvSpPr>
          <p:nvPr/>
        </p:nvSpPr>
        <p:spPr bwMode="auto">
          <a:xfrm>
            <a:off x="4461342" y="2887451"/>
            <a:ext cx="16012657" cy="1947869"/>
          </a:xfrm>
          <a:prstGeom prst="rect">
            <a:avLst/>
          </a:prstGeom>
          <a:noFill/>
          <a:ln w="9525">
            <a:noFill/>
            <a:miter lim="800000"/>
            <a:headEnd/>
            <a:tailEnd/>
          </a:ln>
        </p:spPr>
        <p:txBody>
          <a:bodyPr lIns="108313" tIns="54157" rIns="108313" bIns="54157" anchor="ctr"/>
          <a:lstStyle/>
          <a:p>
            <a:pPr algn="ctr" defTabSz="2952750">
              <a:lnSpc>
                <a:spcPct val="150000"/>
              </a:lnSpc>
              <a:spcBef>
                <a:spcPts val="1200"/>
              </a:spcBef>
            </a:pPr>
            <a:r>
              <a:rPr lang="en-US" sz="3600" dirty="0"/>
              <a:t>Dermatology Diagnosis System</a:t>
            </a:r>
            <a:endParaRPr lang="ar-EG" sz="3600" dirty="0"/>
          </a:p>
          <a:p>
            <a:pPr algn="ctr" defTabSz="2952750">
              <a:lnSpc>
                <a:spcPct val="150000"/>
              </a:lnSpc>
              <a:spcBef>
                <a:spcPts val="1200"/>
              </a:spcBef>
              <a:buFontTx/>
              <a:buNone/>
            </a:pPr>
            <a:r>
              <a:rPr lang="ar-EG" sz="3600" b="1" dirty="0"/>
              <a:t>نظام تشخيص الامراض الجلديه</a:t>
            </a:r>
            <a:endParaRPr lang="en-US" sz="3600" b="1" dirty="0"/>
          </a:p>
        </p:txBody>
      </p:sp>
      <p:sp>
        <p:nvSpPr>
          <p:cNvPr id="2078" name="Rectangle 30"/>
          <p:cNvSpPr>
            <a:spLocks noChangeArrowheads="1"/>
          </p:cNvSpPr>
          <p:nvPr/>
        </p:nvSpPr>
        <p:spPr bwMode="auto">
          <a:xfrm>
            <a:off x="9232894" y="499905"/>
            <a:ext cx="5546354" cy="121736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108313" tIns="54157" rIns="108313" bIns="54157" anchor="ctr">
            <a:spAutoFit/>
          </a:bodyPr>
          <a:lstStyle/>
          <a:p>
            <a:pPr algn="ctr" defTabSz="1082675">
              <a:buFontTx/>
              <a:buNone/>
              <a:defRPr/>
            </a:pPr>
            <a:r>
              <a:rPr lang="en-US" sz="2400" b="1" dirty="0"/>
              <a:t>Zagazig University</a:t>
            </a:r>
          </a:p>
          <a:p>
            <a:pPr algn="ctr" defTabSz="1082675">
              <a:buFontTx/>
              <a:buNone/>
              <a:defRPr/>
            </a:pPr>
            <a:r>
              <a:rPr lang="en-US" sz="2400" b="1" dirty="0"/>
              <a:t>Faculty of Computers and Informatics </a:t>
            </a:r>
          </a:p>
          <a:p>
            <a:pPr algn="ctr" defTabSz="1082675">
              <a:buFontTx/>
              <a:buNone/>
              <a:defRPr/>
            </a:pPr>
            <a:r>
              <a:rPr lang="en-US" sz="2400" b="1" dirty="0"/>
              <a:t>Computer Science Department</a:t>
            </a:r>
            <a:endParaRPr lang="en-US" sz="2400" dirty="0"/>
          </a:p>
        </p:txBody>
      </p:sp>
      <p:sp>
        <p:nvSpPr>
          <p:cNvPr id="2060" name="Line 274"/>
          <p:cNvSpPr>
            <a:spLocks noChangeShapeType="1"/>
          </p:cNvSpPr>
          <p:nvPr/>
        </p:nvSpPr>
        <p:spPr bwMode="auto">
          <a:xfrm>
            <a:off x="528553" y="1785824"/>
            <a:ext cx="23806150" cy="0"/>
          </a:xfrm>
          <a:prstGeom prst="line">
            <a:avLst/>
          </a:prstGeom>
          <a:noFill/>
          <a:ln w="57150" cmpd="thinThick">
            <a:solidFill>
              <a:srgbClr val="000000"/>
            </a:solidFill>
            <a:round/>
            <a:headEnd/>
            <a:tailEnd/>
          </a:ln>
        </p:spPr>
        <p:txBody>
          <a:bodyPr>
            <a:spAutoFit/>
          </a:bodyPr>
          <a:lstStyle/>
          <a:p>
            <a:endParaRPr lang="en-US" dirty="0"/>
          </a:p>
        </p:txBody>
      </p:sp>
      <p:sp>
        <p:nvSpPr>
          <p:cNvPr id="2324" name="Rectangle 91"/>
          <p:cNvSpPr>
            <a:spLocks noChangeArrowheads="1"/>
          </p:cNvSpPr>
          <p:nvPr/>
        </p:nvSpPr>
        <p:spPr bwMode="auto">
          <a:xfrm>
            <a:off x="504231" y="6143542"/>
            <a:ext cx="7914223" cy="20643683"/>
          </a:xfrm>
          <a:prstGeom prst="rect">
            <a:avLst/>
          </a:prstGeom>
          <a:noFill/>
          <a:ln w="9525">
            <a:noFill/>
            <a:miter lim="800000"/>
            <a:headEnd/>
            <a:tailEnd/>
          </a:ln>
        </p:spPr>
        <p:txBody>
          <a:bodyPr lIns="0" tIns="0" rIns="0" bIns="0"/>
          <a:lstStyle/>
          <a:p>
            <a:pPr marL="25400" indent="-25400" algn="just" defTabSz="2435225" eaLnBrk="0" hangingPunct="0">
              <a:spcBef>
                <a:spcPts val="3600"/>
              </a:spcBef>
              <a:buFont typeface="Wingdings" pitchFamily="2" charset="2"/>
              <a:buChar char="q"/>
              <a:tabLst>
                <a:tab pos="88900" algn="l"/>
              </a:tabLst>
              <a:defRPr/>
            </a:pPr>
            <a:r>
              <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rPr>
              <a:t> Abstract</a:t>
            </a:r>
            <a:r>
              <a:rPr lang="en-US"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rPr>
              <a:t> </a:t>
            </a:r>
          </a:p>
          <a:p>
            <a:pPr algn="just"/>
            <a:endParaRPr lang="en-US" sz="2000" dirty="0"/>
          </a:p>
          <a:p>
            <a:r>
              <a:rPr lang="en-US" sz="2000" dirty="0"/>
              <a:t>	Skin diseases are common problem among different countries and ages.  Besides their painful effects they are spreading very fast to cover a large body area.  The diagnosis of the skin diseases requires a high level of expertise and they are subjective to the dermatologist.  Therefore, a computer-aided skin diseases diagnosis system is proposed in this paper to provide both objective and reliable solution to this problem.  The system uses a deep learning model to classify the infected images.  Classification performances of different architectures of the Convolutional Neural Networks are compared using the DermNet skin image database.  These architectures are the AlexNet, the VGG-16, and the VGG-19.  The AlexNet architecture produces the best results and is used in the proposed diagnosis system.  The proposed system produces 95.7% accuracy in identifying the skin Disease from an input image for the infected area.</a:t>
            </a:r>
          </a:p>
          <a:p>
            <a:pPr algn="just"/>
            <a:endParaRPr lang="en-US" sz="1800" dirty="0"/>
          </a:p>
          <a:p>
            <a:pPr marL="457200" indent="-457200">
              <a:buFont typeface="Wingdings" panose="05000000000000000000" pitchFamily="2" charset="2"/>
              <a:buChar char="q"/>
            </a:pPr>
            <a:r>
              <a:rPr lang="en-US"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rPr>
              <a:t>introduction</a:t>
            </a:r>
          </a:p>
          <a:p>
            <a:r>
              <a:rPr lang="en-US" sz="2000" dirty="0">
                <a:solidFill>
                  <a:srgbClr val="CC0000"/>
                </a:solidFill>
              </a:rPr>
              <a:t>	</a:t>
            </a:r>
            <a:r>
              <a:rPr lang="en-US" sz="2000" dirty="0"/>
              <a:t>The skin covers all the human body and it is exposed to various environmental effects.  Nowadays, skin diseases become wide spread all over the world.  Some of these diseases causes death such as a skin cancer .  If melanoma is detected early and treated properly, the survival rate is very high . Several algorithms are developed to help patients and doctors in different ways, starting from registration process ending with diagnosing diseases.  An algorithm is proposed to automatically distinguish celiac disease from the video capsule image using the 10-fold with an accuracy of 86.47% and LOOCV technique with an accuracy of 85.91% .  Another algorithm is proposed to identify lung cancer using tree-based classifiers like Random Forest and XGBoost with Accuracy is 84% .  A comparative study on diagnosing the diabetic disease using different machine learning algorithms such as decision tree, logistic regression, K-nearest neighbors, naïve Bayes, and support Vector Machine (SVM) finds out that the logistic regression gives the most accurate results that is 77% .  A comparative study on diagnosing the Parkinson’s disease using Decision Tree, Naive Bayes, Neural Network, Random Forests, and SVM finds out that the Random Forests has the highest diagnostic accuracy that is 99.49% .  In diagnosing Liver cancer, the SVM with new 2-level genetic optimizer and feature selection produces classification accuracy of 88.49% .  Deep convolutional neural networks (DCNNs) is used on chest radiographs for detecting tuberculosis (TB) with Accuracy of 99% .  The SVM is used to identify heart disease with accuracy 94.60% .  The naive Bayes algorithm is used to identify diabetes disease with Accuracy 95% .  The FT Tree Algorithm is used to identify liver disease with Accuracy 97.10% .  The RS theory is used to identify dengue disease with Accuracy 100% .  The feed forward neural network is used to identify hepatitis disease with Accuracy 98% .</a:t>
            </a:r>
          </a:p>
          <a:p>
            <a:r>
              <a:rPr lang="en-US" sz="2000" dirty="0"/>
              <a:t>Several computer aided systems are developed to diagnose many types of skin diseases .  A classification algorithm for identifying melanoma, which is a type of skin cancer, is developed  using the DermNet data set  with accuracy 91%.  This algorithm uses particle swarm optimization (PSO) and simulated annealing (SA).  A CNN that is trained with DermNet data set is used to recognize skin diseases that are produced by diabetes with accuracy of 70% and after using data augmentation the accuracy becomes 91% .  The CNN that is trained with DermNet Data set is used to identify melanoma, which is a type of skin cancer, with accuracy of 90.5% .  Several deep learning techniques are used in medical image analysis .  A survey on applying deep learning techniques in image-based cancer detection and diagnosis is presented .  All these studies use training data for deep learning techniques that is not balanced, i.e., it is composed of different categories that are of different sizes.  This causes bias in the learning process and results in low classification accuracy.</a:t>
            </a:r>
          </a:p>
          <a:p>
            <a:r>
              <a:rPr lang="en-US" sz="2000" dirty="0"/>
              <a:t>This paper proposes a diagnosis system that can identify a skin disease from an input image using the convolutional neural network (CNN).  The DermNet skin-image data set is used to train and test the CNN.   demonstrates the basic concepts of the CNN and describes the three different architectures of it. presents the experiments carried out to compare the different CNN architectures.  discusses the results obtained.</a:t>
            </a:r>
            <a:endParaRPr lang="en-US"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342900" indent="-342900">
              <a:buFont typeface="Wingdings" panose="05000000000000000000" pitchFamily="2" charset="2"/>
              <a:buChar char="Ø"/>
            </a:pPr>
            <a:endParaRPr lang="en-US" sz="2200" b="1" dirty="0">
              <a:solidFill>
                <a:srgbClr val="1831E8"/>
              </a:solidFill>
            </a:endParaRPr>
          </a:p>
          <a:p>
            <a:pPr marL="342900" indent="-342900">
              <a:buFont typeface="Wingdings" panose="05000000000000000000" pitchFamily="2" charset="2"/>
              <a:buChar char="Ø"/>
            </a:pPr>
            <a:r>
              <a:rPr lang="en-US" sz="2200" b="1" dirty="0">
                <a:solidFill>
                  <a:srgbClr val="1831E8"/>
                </a:solidFill>
              </a:rPr>
              <a:t> </a:t>
            </a:r>
            <a:endParaRPr lang="en-US" sz="1800" dirty="0"/>
          </a:p>
        </p:txBody>
      </p:sp>
      <p:sp>
        <p:nvSpPr>
          <p:cNvPr id="2325" name="Rectangle 91"/>
          <p:cNvSpPr>
            <a:spLocks noChangeArrowheads="1"/>
          </p:cNvSpPr>
          <p:nvPr/>
        </p:nvSpPr>
        <p:spPr bwMode="auto">
          <a:xfrm>
            <a:off x="504231" y="26874315"/>
            <a:ext cx="7897823" cy="6969695"/>
          </a:xfrm>
          <a:prstGeom prst="rect">
            <a:avLst/>
          </a:prstGeom>
          <a:noFill/>
          <a:ln w="9525">
            <a:noFill/>
            <a:miter lim="800000"/>
            <a:headEnd/>
            <a:tailEnd/>
          </a:ln>
        </p:spPr>
        <p:txBody>
          <a:bodyPr lIns="0" tIns="0" rIns="0" bIns="0"/>
          <a:lstStyle/>
          <a:p>
            <a:pPr marL="406400" indent="-406400" algn="just" defTabSz="2435225" eaLnBrk="0" hangingPunct="0">
              <a:spcBef>
                <a:spcPts val="3000"/>
              </a:spcBef>
              <a:buClr>
                <a:srgbClr val="FF0000"/>
              </a:buClr>
              <a:buFont typeface="Wingdings" pitchFamily="2" charset="2"/>
              <a:buChar char="q"/>
              <a:defRPr/>
            </a:pPr>
            <a:r>
              <a:rPr lang="en-GB" b="1" dirty="0">
                <a:ln>
                  <a:solidFill>
                    <a:srgbClr val="C00000"/>
                  </a:solidFill>
                </a:ln>
                <a:solidFill>
                  <a:schemeClr val="accent2">
                    <a:lumMod val="60000"/>
                    <a:lumOff val="40000"/>
                  </a:schemeClr>
                </a:solidFill>
                <a:latin typeface="Tahoma" pitchFamily="34" charset="0"/>
                <a:ea typeface="Tahoma" pitchFamily="34" charset="0"/>
                <a:cs typeface="Tahoma" pitchFamily="34" charset="0"/>
              </a:rPr>
              <a:t> </a:t>
            </a:r>
            <a:r>
              <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rPr>
              <a:t>Proposed Method</a:t>
            </a:r>
            <a:endParaRPr lang="en-US" sz="1800" dirty="0"/>
          </a:p>
          <a:p>
            <a:pPr marL="342900" indent="-342900">
              <a:buFont typeface="Wingdings" panose="05000000000000000000" pitchFamily="2" charset="2"/>
              <a:buChar char="Ø"/>
            </a:pPr>
            <a:r>
              <a:rPr lang="en-US" sz="2000" b="1" dirty="0"/>
              <a:t>Convolutional Neural Networks (CNN):</a:t>
            </a:r>
            <a:endParaRPr lang="en-US" sz="2000" dirty="0"/>
          </a:p>
          <a:p>
            <a:r>
              <a:rPr lang="en-US" sz="2000" dirty="0"/>
              <a:t>	Is the best Algorithm for Image Classification in the Next We will discuss this Algorithm .CNNs belong to feed forward neural networks where a signal flow through the network without forming cycles or loops.</a:t>
            </a:r>
          </a:p>
          <a:p>
            <a:r>
              <a:rPr lang="en-US" sz="2000" dirty="0"/>
              <a:t>The CNN  is a category of Neural Networks that has proven very effective in areas such as image recognition classification and segmentation .</a:t>
            </a:r>
          </a:p>
          <a:p>
            <a:pPr algn="just" defTabSz="2435225" eaLnBrk="0" hangingPunct="0">
              <a:spcBef>
                <a:spcPct val="50000"/>
              </a:spcBef>
              <a:buClr>
                <a:srgbClr val="1831E8"/>
              </a:buClr>
              <a:defRPr/>
            </a:pPr>
            <a:endParaRPr lang="en-US" sz="2000" dirty="0"/>
          </a:p>
          <a:p>
            <a:pPr algn="just" defTabSz="2435225" eaLnBrk="0" hangingPunct="0">
              <a:spcBef>
                <a:spcPct val="50000"/>
              </a:spcBef>
              <a:buClr>
                <a:srgbClr val="0070C0"/>
              </a:buClr>
              <a:defRPr/>
            </a:pPr>
            <a:endParaRPr lang="en-US" sz="2000" b="1" dirty="0">
              <a:solidFill>
                <a:srgbClr val="7030A0"/>
              </a:solidFill>
            </a:endParaRPr>
          </a:p>
          <a:p>
            <a:pPr algn="just" defTabSz="2435225" eaLnBrk="0" hangingPunct="0">
              <a:spcBef>
                <a:spcPct val="50000"/>
              </a:spcBef>
              <a:buClr>
                <a:srgbClr val="0070C0"/>
              </a:buClr>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algn="ctr" defTabSz="2435225" eaLnBrk="0" hangingPunct="0">
              <a:spcBef>
                <a:spcPct val="50000"/>
              </a:spcBef>
              <a:buClr>
                <a:srgbClr val="0070C0"/>
              </a:buClr>
              <a:defRPr/>
            </a:pPr>
            <a:r>
              <a:rPr lang="en-US" sz="1600" dirty="0"/>
              <a:t>Figure 1</a:t>
            </a: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marL="342900" indent="-342900" algn="just" defTabSz="2435225" eaLnBrk="0" hangingPunct="0">
              <a:spcBef>
                <a:spcPct val="50000"/>
              </a:spcBef>
              <a:buClr>
                <a:srgbClr val="0070C0"/>
              </a:buClr>
              <a:buFont typeface="Wingdings" panose="05000000000000000000" pitchFamily="2" charset="2"/>
              <a:buChar char="Ø"/>
              <a:defRPr/>
            </a:pPr>
            <a:endParaRPr lang="en-US" sz="2000" b="1" dirty="0">
              <a:solidFill>
                <a:srgbClr val="7030A0"/>
              </a:solidFill>
            </a:endParaRPr>
          </a:p>
          <a:p>
            <a:pPr algn="just" defTabSz="2435225" eaLnBrk="0" hangingPunct="0">
              <a:spcBef>
                <a:spcPct val="50000"/>
              </a:spcBef>
              <a:buClr>
                <a:srgbClr val="1831E8"/>
              </a:buClr>
              <a:defRPr/>
            </a:pPr>
            <a:endParaRPr lang="en-US" sz="1800" dirty="0"/>
          </a:p>
          <a:p>
            <a:pPr algn="just" defTabSz="2435225" eaLnBrk="0" hangingPunct="0">
              <a:spcBef>
                <a:spcPct val="50000"/>
              </a:spcBef>
              <a:buClr>
                <a:srgbClr val="1831E8"/>
              </a:buClr>
              <a:defRPr/>
            </a:pPr>
            <a:endParaRPr lang="en-US" sz="1800" dirty="0"/>
          </a:p>
          <a:p>
            <a:pPr algn="just" defTabSz="2435225" eaLnBrk="0" hangingPunct="0">
              <a:spcBef>
                <a:spcPct val="50000"/>
              </a:spcBef>
              <a:buClr>
                <a:srgbClr val="1831E8"/>
              </a:buClr>
              <a:defRPr/>
            </a:pPr>
            <a:endParaRPr lang="en-US" sz="1800" dirty="0"/>
          </a:p>
        </p:txBody>
      </p:sp>
      <p:sp>
        <p:nvSpPr>
          <p:cNvPr id="2064" name="Rectangle 91"/>
          <p:cNvSpPr>
            <a:spLocks noChangeArrowheads="1"/>
          </p:cNvSpPr>
          <p:nvPr/>
        </p:nvSpPr>
        <p:spPr bwMode="auto">
          <a:xfrm>
            <a:off x="8789125" y="6143541"/>
            <a:ext cx="7749090" cy="27829403"/>
          </a:xfrm>
          <a:prstGeom prst="rect">
            <a:avLst/>
          </a:prstGeom>
          <a:noFill/>
          <a:ln w="9525">
            <a:noFill/>
            <a:miter lim="800000"/>
            <a:headEnd/>
            <a:tailEnd/>
          </a:ln>
        </p:spPr>
        <p:txBody>
          <a:bodyPr lIns="0" tIns="0" rIns="0" bIns="0"/>
          <a:lstStyle/>
          <a:p>
            <a:pPr lvl="1"/>
            <a:endParaRPr lang="en-US" sz="2000" dirty="0"/>
          </a:p>
          <a:p>
            <a:pPr lvl="0"/>
            <a:r>
              <a:rPr lang="en-US" sz="2000" dirty="0"/>
              <a:t>The CNN  is a category of Neural Networks that has proven very effective in areas such as image recognition , classification  and segmentation .  The CNN classifiers take an input image, process it and classify it under certain categories .  Computers see an input image as array of pixels.  Based on the image resolution, it will see h x w x d (h = Height, w = Width, d = Dimension).  For example, an image of 6 x 6 x 3 array of matrix of RGB (3 refers to RGB values) and an image of 4 x 4 x 1 array of matrix of gray scale image.  In deep learning CNN models, each input image passes through a series of convolution layers with filters (Kernals), pooling, fully connected layers (FC) and an output layer that applies a softmax function to classify an input image with probabilistic values between 0 and 1.</a:t>
            </a:r>
          </a:p>
          <a:p>
            <a:pPr lvl="0"/>
            <a:endParaRPr lang="en-US" sz="2000" dirty="0"/>
          </a:p>
          <a:p>
            <a:pPr lvl="0"/>
            <a:endParaRPr lang="en-US" sz="2000" dirty="0"/>
          </a:p>
          <a:p>
            <a:pPr lvl="0"/>
            <a:endParaRPr lang="en-US" sz="2000" dirty="0"/>
          </a:p>
          <a:p>
            <a:pPr lvl="0"/>
            <a:endParaRPr lang="en-US" sz="2000" dirty="0"/>
          </a:p>
          <a:p>
            <a:pPr lvl="0"/>
            <a:endParaRPr lang="en-US" sz="2000" dirty="0"/>
          </a:p>
          <a:p>
            <a:pPr lvl="0"/>
            <a:endParaRPr lang="en-US" sz="2000" dirty="0"/>
          </a:p>
          <a:p>
            <a:r>
              <a:rPr lang="en-US" sz="2000" dirty="0"/>
              <a:t>			</a:t>
            </a:r>
            <a:r>
              <a:rPr lang="en-US" sz="1600" dirty="0"/>
              <a:t>Figure 2-CNN Algorithm</a:t>
            </a:r>
          </a:p>
          <a:p>
            <a:pPr lvl="0"/>
            <a:endParaRPr lang="en-US" sz="2000" dirty="0"/>
          </a:p>
          <a:p>
            <a:pPr marL="342900" lvl="0" indent="-342900">
              <a:buFont typeface="Wingdings" panose="05000000000000000000" pitchFamily="2" charset="2"/>
              <a:buChar char="Ø"/>
            </a:pPr>
            <a:r>
              <a:rPr lang="en-US" sz="2000" b="1" dirty="0"/>
              <a:t>Convolution Layers</a:t>
            </a:r>
            <a:endParaRPr lang="en-US" sz="2000" dirty="0"/>
          </a:p>
          <a:p>
            <a:r>
              <a:rPr lang="en-US" sz="2000" dirty="0"/>
              <a:t>Convolution layers extract features from an input image.  Convolution preserves the relationship between pixels by learning image features using small squares of input data.  Convolution of an image with different filters can perform operations such as edge detection, blurring, and sharpening.  </a:t>
            </a:r>
          </a:p>
          <a:p>
            <a:r>
              <a:rPr lang="en-US" sz="2000" b="1" dirty="0"/>
              <a:t> </a:t>
            </a:r>
            <a:endParaRPr lang="en-US" sz="2000" dirty="0"/>
          </a:p>
          <a:p>
            <a:pPr marL="342900" lvl="0" indent="-342900">
              <a:buFont typeface="Wingdings" panose="05000000000000000000" pitchFamily="2" charset="2"/>
              <a:buChar char="Ø"/>
            </a:pPr>
            <a:r>
              <a:rPr lang="en-US" sz="2000" b="1" dirty="0"/>
              <a:t>Pooling Layers</a:t>
            </a:r>
            <a:endParaRPr lang="en-US" sz="2000" dirty="0"/>
          </a:p>
          <a:p>
            <a:r>
              <a:rPr lang="en-US" sz="2000" dirty="0"/>
              <a:t>Pooling layers reduce the number of parameters when the image size is large.  Spatial pooling also called subsampling or downsampling which reduces the dimensionality of each map but retains the important information. Spatial pooling can be of different types such as max pooling, average pooling, and sum pooling.  </a:t>
            </a:r>
          </a:p>
          <a:p>
            <a:r>
              <a:rPr lang="en-US" sz="2000" b="1" dirty="0"/>
              <a:t> </a:t>
            </a:r>
            <a:endParaRPr lang="en-US" sz="2000" dirty="0"/>
          </a:p>
          <a:p>
            <a:pPr marL="342900" lvl="0" indent="-342900">
              <a:buFont typeface="Wingdings" panose="05000000000000000000" pitchFamily="2" charset="2"/>
              <a:buChar char="Ø"/>
            </a:pPr>
            <a:r>
              <a:rPr lang="en-US" sz="2000" b="1" dirty="0"/>
              <a:t>Fully Connected (FC) Layer</a:t>
            </a:r>
            <a:r>
              <a:rPr lang="en-US" sz="2000" dirty="0"/>
              <a:t>s</a:t>
            </a:r>
          </a:p>
          <a:p>
            <a:r>
              <a:rPr lang="en-US" sz="2000" dirty="0"/>
              <a:t>The FC layers take as input the feature map matrix that is extracted from previous layers and combine these features together to create a model.  </a:t>
            </a:r>
          </a:p>
          <a:p>
            <a:r>
              <a:rPr lang="en-US" sz="2000" dirty="0"/>
              <a:t> </a:t>
            </a:r>
          </a:p>
          <a:p>
            <a:pPr marL="342900" lvl="0" indent="-342900">
              <a:buFont typeface="Wingdings" panose="05000000000000000000" pitchFamily="2" charset="2"/>
              <a:buChar char="Ø"/>
            </a:pPr>
            <a:r>
              <a:rPr lang="en-US" sz="2000" b="1" dirty="0"/>
              <a:t>The Output Layer</a:t>
            </a:r>
            <a:endParaRPr lang="en-US" sz="2000" dirty="0"/>
          </a:p>
          <a:p>
            <a:r>
              <a:rPr lang="en-US" sz="2000" dirty="0"/>
              <a:t>The output layer that uses a softmax activation function is used to classify the input image into one of the output classes.</a:t>
            </a:r>
          </a:p>
          <a:p>
            <a:r>
              <a:rPr lang="en-US" sz="2000" b="1" dirty="0"/>
              <a:t> </a:t>
            </a:r>
            <a:endParaRPr lang="en-US" sz="2000" dirty="0"/>
          </a:p>
          <a:p>
            <a:r>
              <a:rPr lang="en-US" sz="2000" dirty="0"/>
              <a:t>This project compares three different architectures of the CNN in classification task using the DermNet dataset.  These architectures are the Alexnet, the VGG 19, and the VGG 16.</a:t>
            </a:r>
          </a:p>
          <a:p>
            <a:endParaRPr lang="en-US" sz="2000" b="1" dirty="0"/>
          </a:p>
          <a:p>
            <a:pPr marL="342900" indent="-342900">
              <a:buFont typeface="Wingdings" panose="05000000000000000000" pitchFamily="2" charset="2"/>
              <a:buChar char="Ø"/>
            </a:pPr>
            <a:r>
              <a:rPr lang="en-US" sz="2000" b="1" dirty="0"/>
              <a:t>Architecture of AlexNet</a:t>
            </a:r>
            <a:endParaRPr lang="en-US" sz="2000" dirty="0"/>
          </a:p>
          <a:p>
            <a:r>
              <a:rPr lang="en-US" sz="2000" dirty="0"/>
              <a:t>The AlexNet architecture is proposed  and wins the ImageNet Large-Scale Visual Recognition Challenge (ILSVRC).  The AlexNet consists of five convolution layers, some of which are followed by max-pooling layers and three fully-connected layers with a final softmax one.  The first convolution layer filters the 224×224×3 input image with 96 kernels of size 11×11×3 with a stride of 4 pixels. The second convolution layer takes the output of the first convolutional layer and filters it with 256 kernels of size 5×5×48. The third, fourth, and fifth convolution layers are connected to each other without any intervening pooling or normalization layers. The third convolution layer has 384 kernels of size 3×3×256 connected to the normalized/pooled outputs of the second convolution layer. The fourth convolution layer has 384 kernels of size 3×3×192, and the fifth convolution layer has 256 kernels of size 3×3×192. The fully-connected layers have 4096 neurons.  In this paper, the third fully connected layers are changed to have 23 neurons, which is the number of categories in the DermNet data set.  </a:t>
            </a:r>
          </a:p>
          <a:p>
            <a:r>
              <a:rPr lang="en-US" sz="2000" dirty="0"/>
              <a:t> </a:t>
            </a:r>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lgn="ctr"/>
            <a:r>
              <a:rPr lang="en-US" sz="1600" dirty="0"/>
              <a:t>Figure 3-Alexnet Architecture </a:t>
            </a:r>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lgn="ctr"/>
            <a:r>
              <a:rPr lang="en-US" sz="1600" dirty="0"/>
              <a:t>Figure 4-Alexnet layers</a:t>
            </a:r>
          </a:p>
          <a:p>
            <a:pPr marL="800100" lvl="1" indent="-342900">
              <a:buFont typeface="Wingdings" panose="05000000000000000000" pitchFamily="2" charset="2"/>
              <a:buChar char="Ø"/>
            </a:pPr>
            <a:r>
              <a:rPr lang="en-US" sz="2000" b="1" dirty="0"/>
              <a:t>Architecture of the VGG-19</a:t>
            </a:r>
            <a:endParaRPr lang="en-US" sz="2000" dirty="0"/>
          </a:p>
          <a:p>
            <a:r>
              <a:rPr lang="en-US" sz="2000" dirty="0"/>
              <a:t>The VGG-19 is a CNN architecture that is used for classification .  It is composed of five building blocks.  The first and second building blocks are composed of two convolution layers and one pooling layer. The third and fourth blocks are composed of four convolution layers and one pooling layer.  The fifth block is composed of four convolution layers. The 3x3 sized filters with a stride of one are used in all convolution layers.</a:t>
            </a:r>
          </a:p>
          <a:p>
            <a:endParaRPr lang="en-US" sz="2000" dirty="0"/>
          </a:p>
          <a:p>
            <a:pPr lvl="1"/>
            <a:endParaRPr lang="en-US" sz="2000" dirty="0"/>
          </a:p>
          <a:p>
            <a:pPr lvl="1"/>
            <a:endParaRPr lang="en-US" sz="2000" dirty="0"/>
          </a:p>
          <a:p>
            <a:pPr lvl="1"/>
            <a:endParaRPr lang="en-US" sz="2000" dirty="0"/>
          </a:p>
          <a:p>
            <a:pPr lvl="1"/>
            <a:endParaRPr lang="en-US" sz="2000" dirty="0"/>
          </a:p>
          <a:p>
            <a:pPr defTabSz="2435225">
              <a:spcBef>
                <a:spcPts val="1200"/>
              </a:spcBef>
              <a:buClr>
                <a:srgbClr val="0070C0"/>
              </a:buClr>
              <a:tabLst>
                <a:tab pos="88900" algn="l"/>
              </a:tabLst>
              <a:defRPr/>
            </a:pPr>
            <a:endParaRPr lang="en-US" sz="1800" b="1" dirty="0"/>
          </a:p>
          <a:p>
            <a:pPr defTabSz="2435225">
              <a:spcBef>
                <a:spcPts val="1200"/>
              </a:spcBef>
              <a:buClr>
                <a:srgbClr val="0070C0"/>
              </a:buClr>
              <a:tabLst>
                <a:tab pos="88900" algn="l"/>
              </a:tabLst>
              <a:defRPr/>
            </a:pPr>
            <a:endParaRPr lang="en-US" sz="1800" b="1" dirty="0"/>
          </a:p>
          <a:p>
            <a:pPr defTabSz="2435225">
              <a:spcBef>
                <a:spcPts val="1200"/>
              </a:spcBef>
              <a:buClr>
                <a:srgbClr val="0070C0"/>
              </a:buClr>
              <a:tabLst>
                <a:tab pos="88900" algn="l"/>
              </a:tabLst>
              <a:defRPr/>
            </a:pPr>
            <a:endParaRPr lang="en-US" sz="1800" b="1" dirty="0"/>
          </a:p>
          <a:p>
            <a:pPr defTabSz="2435225">
              <a:spcBef>
                <a:spcPts val="1200"/>
              </a:spcBef>
              <a:buClr>
                <a:srgbClr val="0070C0"/>
              </a:buClr>
              <a:tabLst>
                <a:tab pos="88900" algn="l"/>
              </a:tabLst>
              <a:defRPr/>
            </a:pPr>
            <a:endParaRPr lang="en-US" sz="1800" b="1" dirty="0"/>
          </a:p>
          <a:p>
            <a:pPr defTabSz="2435225">
              <a:spcBef>
                <a:spcPts val="1200"/>
              </a:spcBef>
              <a:buClr>
                <a:srgbClr val="0070C0"/>
              </a:buClr>
              <a:tabLst>
                <a:tab pos="88900" algn="l"/>
              </a:tabLst>
              <a:defRPr/>
            </a:pPr>
            <a:endParaRPr lang="en-US" sz="1800" b="1" dirty="0"/>
          </a:p>
          <a:p>
            <a:pPr defTabSz="2435225">
              <a:spcBef>
                <a:spcPts val="1200"/>
              </a:spcBef>
              <a:buClr>
                <a:srgbClr val="0070C0"/>
              </a:buClr>
              <a:tabLst>
                <a:tab pos="88900" algn="l"/>
              </a:tabLst>
              <a:defRPr/>
            </a:pPr>
            <a:endParaRPr lang="en-US" sz="1800" b="1" dirty="0"/>
          </a:p>
          <a:p>
            <a:pPr defTabSz="2435225">
              <a:spcBef>
                <a:spcPts val="1200"/>
              </a:spcBef>
              <a:buClr>
                <a:srgbClr val="0070C0"/>
              </a:buClr>
              <a:tabLst>
                <a:tab pos="88900" algn="l"/>
              </a:tabLst>
              <a:defRPr/>
            </a:pPr>
            <a:endParaRPr lang="en-US" sz="1800" b="1" dirty="0"/>
          </a:p>
          <a:p>
            <a:pPr defTabSz="2435225">
              <a:spcBef>
                <a:spcPts val="1200"/>
              </a:spcBef>
              <a:buClr>
                <a:srgbClr val="0070C0"/>
              </a:buClr>
              <a:tabLst>
                <a:tab pos="88900" algn="l"/>
              </a:tabLst>
              <a:defRPr/>
            </a:pPr>
            <a:endParaRPr lang="en-US" sz="1800" b="1" dirty="0"/>
          </a:p>
          <a:p>
            <a:pPr defTabSz="2435225">
              <a:spcBef>
                <a:spcPts val="1200"/>
              </a:spcBef>
              <a:buClr>
                <a:srgbClr val="0070C0"/>
              </a:buClr>
              <a:tabLst>
                <a:tab pos="88900" algn="l"/>
              </a:tabLst>
              <a:defRPr/>
            </a:pPr>
            <a:endParaRPr lang="en-US" sz="1800" b="1" dirty="0"/>
          </a:p>
          <a:p>
            <a:pPr defTabSz="2435225">
              <a:spcBef>
                <a:spcPts val="1200"/>
              </a:spcBef>
              <a:buClr>
                <a:srgbClr val="0070C0"/>
              </a:buClr>
              <a:tabLst>
                <a:tab pos="88900" algn="l"/>
              </a:tabLst>
              <a:defRPr/>
            </a:pPr>
            <a:endParaRPr lang="en-US" sz="1800" b="1" dirty="0"/>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marL="342900" indent="-342900" defTabSz="2435225">
              <a:spcBef>
                <a:spcPts val="1200"/>
              </a:spcBef>
              <a:buClr>
                <a:srgbClr val="00B050"/>
              </a:buClr>
              <a:buFont typeface="Wingdings" panose="05000000000000000000" pitchFamily="2" charset="2"/>
              <a:buChar char="Ø"/>
              <a:tabLst>
                <a:tab pos="88900" algn="l"/>
              </a:tabLst>
              <a:defRPr/>
            </a:pPr>
            <a:endParaRPr lang="en-US" sz="2200" b="1" dirty="0">
              <a:solidFill>
                <a:srgbClr val="1831E8"/>
              </a:solidFill>
              <a:ea typeface="Times New Roman" pitchFamily="18" charset="0"/>
            </a:endParaRPr>
          </a:p>
          <a:p>
            <a:pPr defTabSz="2435225">
              <a:spcBef>
                <a:spcPts val="1200"/>
              </a:spcBef>
              <a:buClr>
                <a:srgbClr val="00B050"/>
              </a:buClr>
              <a:tabLst>
                <a:tab pos="88900" algn="l"/>
              </a:tabLst>
              <a:defRPr/>
            </a:pPr>
            <a:endParaRPr lang="en-US" sz="1000" b="1" dirty="0">
              <a:solidFill>
                <a:srgbClr val="1831E8"/>
              </a:solidFill>
              <a:ea typeface="Times New Roman" pitchFamily="18" charset="0"/>
            </a:endParaRPr>
          </a:p>
          <a:p>
            <a:pPr defTabSz="2435225">
              <a:spcBef>
                <a:spcPts val="1200"/>
              </a:spcBef>
              <a:buClr>
                <a:srgbClr val="00B050"/>
              </a:buClr>
              <a:tabLst>
                <a:tab pos="88900" algn="l"/>
              </a:tabLst>
              <a:defRPr/>
            </a:pPr>
            <a:endParaRPr lang="en-US" sz="1000" b="1" dirty="0">
              <a:solidFill>
                <a:srgbClr val="1831E8"/>
              </a:solidFill>
              <a:ea typeface="Times New Roman" pitchFamily="18" charset="0"/>
            </a:endParaRPr>
          </a:p>
          <a:p>
            <a:pPr defTabSz="2435225">
              <a:spcBef>
                <a:spcPts val="1200"/>
              </a:spcBef>
              <a:buClr>
                <a:srgbClr val="00B050"/>
              </a:buClr>
              <a:tabLst>
                <a:tab pos="88900" algn="l"/>
              </a:tabLst>
              <a:defRPr/>
            </a:pPr>
            <a:endParaRPr lang="en-US" sz="2200" b="1" dirty="0">
              <a:solidFill>
                <a:srgbClr val="1831E8"/>
              </a:solidFill>
              <a:ea typeface="Times New Roman" pitchFamily="18" charset="0"/>
            </a:endParaRPr>
          </a:p>
          <a:p>
            <a:pPr defTabSz="2435225">
              <a:spcBef>
                <a:spcPts val="1200"/>
              </a:spcBef>
              <a:buClr>
                <a:srgbClr val="0070C0"/>
              </a:buClr>
              <a:tabLst>
                <a:tab pos="88900" algn="l"/>
              </a:tabLst>
              <a:defRPr/>
            </a:pPr>
            <a:endParaRPr lang="en-US" sz="1800" b="1" dirty="0"/>
          </a:p>
          <a:p>
            <a:pPr lvl="0" defTabSz="2435225">
              <a:spcBef>
                <a:spcPts val="1200"/>
              </a:spcBef>
              <a:buClr>
                <a:srgbClr val="0070C0"/>
              </a:buClr>
              <a:tabLst>
                <a:tab pos="88900" algn="l"/>
              </a:tabLst>
              <a:defRPr/>
            </a:pPr>
            <a:r>
              <a:rPr lang="en-US" sz="1800" b="1" dirty="0"/>
              <a:t> </a:t>
            </a:r>
          </a:p>
          <a:p>
            <a:pPr lvl="0" defTabSz="2435225">
              <a:spcBef>
                <a:spcPts val="1200"/>
              </a:spcBef>
              <a:buClr>
                <a:srgbClr val="0070C0"/>
              </a:buClr>
              <a:tabLst>
                <a:tab pos="88900" algn="l"/>
              </a:tabLst>
              <a:defRPr/>
            </a:pPr>
            <a:endParaRPr lang="en-US" sz="2000" b="1" dirty="0">
              <a:solidFill>
                <a:srgbClr val="7030A0"/>
              </a:solidFill>
            </a:endParaRPr>
          </a:p>
          <a:p>
            <a:pPr marL="285750" lvl="0" indent="-285750" defTabSz="2435225">
              <a:spcBef>
                <a:spcPts val="1200"/>
              </a:spcBef>
              <a:buClr>
                <a:srgbClr val="0070C0"/>
              </a:buClr>
              <a:buFont typeface="Wingdings" pitchFamily="2" charset="2"/>
              <a:buChar char="Ø"/>
              <a:tabLst>
                <a:tab pos="88900" algn="l"/>
              </a:tabLst>
              <a:defRPr/>
            </a:pPr>
            <a:endParaRPr lang="en-US" sz="2000" b="1" dirty="0">
              <a:solidFill>
                <a:srgbClr val="7030A0"/>
              </a:solidFill>
            </a:endParaRPr>
          </a:p>
          <a:p>
            <a:pPr marL="285750" lvl="0" indent="-285750" defTabSz="2435225">
              <a:spcBef>
                <a:spcPts val="1200"/>
              </a:spcBef>
              <a:buClr>
                <a:srgbClr val="0070C0"/>
              </a:buClr>
              <a:buFont typeface="Wingdings" pitchFamily="2" charset="2"/>
              <a:buChar char="Ø"/>
              <a:tabLst>
                <a:tab pos="88900" algn="l"/>
              </a:tabLst>
              <a:defRPr/>
            </a:pPr>
            <a:endParaRPr lang="en-US" sz="2000" b="1" dirty="0">
              <a:solidFill>
                <a:srgbClr val="7030A0"/>
              </a:solidFill>
            </a:endParaRPr>
          </a:p>
          <a:p>
            <a:pPr marL="285750" lvl="0" indent="-285750" defTabSz="2435225">
              <a:spcBef>
                <a:spcPts val="1200"/>
              </a:spcBef>
              <a:buClr>
                <a:srgbClr val="0070C0"/>
              </a:buClr>
              <a:buFont typeface="Wingdings" pitchFamily="2" charset="2"/>
              <a:buChar char="Ø"/>
              <a:tabLst>
                <a:tab pos="88900" algn="l"/>
              </a:tabLst>
              <a:defRPr/>
            </a:pPr>
            <a:endParaRPr lang="en-US" sz="2000" b="1" dirty="0">
              <a:solidFill>
                <a:srgbClr val="7030A0"/>
              </a:solidFill>
            </a:endParaRPr>
          </a:p>
          <a:p>
            <a:pPr marL="285750" lvl="0" indent="-285750" defTabSz="2435225">
              <a:spcBef>
                <a:spcPts val="1200"/>
              </a:spcBef>
              <a:buClr>
                <a:srgbClr val="0070C0"/>
              </a:buClr>
              <a:buFont typeface="Wingdings" pitchFamily="2" charset="2"/>
              <a:buChar char="Ø"/>
              <a:tabLst>
                <a:tab pos="88900" algn="l"/>
              </a:tabLst>
              <a:defRPr/>
            </a:pPr>
            <a:endParaRPr lang="en-US" sz="2000" b="1" dirty="0">
              <a:solidFill>
                <a:srgbClr val="7030A0"/>
              </a:solidFill>
            </a:endParaRPr>
          </a:p>
          <a:p>
            <a:pPr marL="285750" lvl="0" indent="-285750" defTabSz="2435225">
              <a:spcBef>
                <a:spcPts val="1200"/>
              </a:spcBef>
              <a:buClr>
                <a:srgbClr val="0070C0"/>
              </a:buClr>
              <a:buFont typeface="Wingdings" pitchFamily="2" charset="2"/>
              <a:buChar char="Ø"/>
              <a:tabLst>
                <a:tab pos="88900" algn="l"/>
              </a:tabLst>
              <a:defRPr/>
            </a:pPr>
            <a:endParaRPr lang="en-US" sz="2000" b="1" dirty="0">
              <a:solidFill>
                <a:srgbClr val="7030A0"/>
              </a:solidFill>
            </a:endParaRPr>
          </a:p>
          <a:p>
            <a:pPr marL="285750" lvl="0" indent="-285750" defTabSz="2435225">
              <a:spcBef>
                <a:spcPts val="1200"/>
              </a:spcBef>
              <a:buClr>
                <a:srgbClr val="0070C0"/>
              </a:buClr>
              <a:buFont typeface="Wingdings" pitchFamily="2" charset="2"/>
              <a:buChar char="Ø"/>
              <a:tabLst>
                <a:tab pos="88900" algn="l"/>
              </a:tabLst>
              <a:defRPr/>
            </a:pPr>
            <a:endParaRPr lang="en-US" sz="2000" b="1" dirty="0">
              <a:solidFill>
                <a:srgbClr val="7030A0"/>
              </a:solidFill>
            </a:endParaRPr>
          </a:p>
          <a:p>
            <a:pPr marL="285750" lvl="0" indent="-285750" defTabSz="2435225">
              <a:spcBef>
                <a:spcPts val="1200"/>
              </a:spcBef>
              <a:buClr>
                <a:srgbClr val="0070C0"/>
              </a:buClr>
              <a:buFont typeface="Wingdings" pitchFamily="2" charset="2"/>
              <a:buChar char="Ø"/>
              <a:tabLst>
                <a:tab pos="88900" algn="l"/>
              </a:tabLst>
              <a:defRPr/>
            </a:pPr>
            <a:endParaRPr lang="en-US" sz="2000" b="1" dirty="0">
              <a:solidFill>
                <a:srgbClr val="7030A0"/>
              </a:solidFill>
            </a:endParaRPr>
          </a:p>
          <a:p>
            <a:pPr algn="just">
              <a:spcBef>
                <a:spcPts val="600"/>
              </a:spcBef>
            </a:pPr>
            <a:endParaRPr lang="en-GB" sz="1800" dirty="0"/>
          </a:p>
          <a:p>
            <a:pPr algn="just">
              <a:spcBef>
                <a:spcPts val="600"/>
              </a:spcBef>
            </a:pPr>
            <a:endParaRPr lang="en-GB" sz="1800" dirty="0"/>
          </a:p>
          <a:p>
            <a:pPr algn="just">
              <a:spcBef>
                <a:spcPts val="600"/>
              </a:spcBef>
            </a:pPr>
            <a:endParaRPr lang="en-GB" sz="1800" dirty="0"/>
          </a:p>
          <a:p>
            <a:pPr algn="just">
              <a:spcBef>
                <a:spcPts val="600"/>
              </a:spcBef>
            </a:pPr>
            <a:endParaRPr lang="en-GB" sz="1800" dirty="0"/>
          </a:p>
          <a:p>
            <a:pPr algn="just">
              <a:spcBef>
                <a:spcPts val="600"/>
              </a:spcBef>
            </a:pPr>
            <a:endParaRPr lang="en-GB" sz="1800" dirty="0"/>
          </a:p>
          <a:p>
            <a:pPr algn="just">
              <a:spcBef>
                <a:spcPts val="600"/>
              </a:spcBef>
            </a:pPr>
            <a:endParaRPr lang="en-GB" sz="1800" dirty="0"/>
          </a:p>
          <a:p>
            <a:pPr algn="just">
              <a:spcBef>
                <a:spcPts val="600"/>
              </a:spcBef>
            </a:pPr>
            <a:r>
              <a:rPr lang="en-GB" sz="1800" dirty="0"/>
              <a:t>. </a:t>
            </a:r>
          </a:p>
          <a:p>
            <a:pPr marL="42863" indent="44450" algn="ctr" defTabSz="2435225">
              <a:lnSpc>
                <a:spcPct val="115000"/>
              </a:lnSpc>
              <a:defRPr/>
            </a:pPr>
            <a:endParaRPr lang="en-GB" sz="1800" dirty="0"/>
          </a:p>
        </p:txBody>
      </p:sp>
      <p:sp>
        <p:nvSpPr>
          <p:cNvPr id="2329" name="Rectangle 91"/>
          <p:cNvSpPr>
            <a:spLocks noChangeArrowheads="1"/>
          </p:cNvSpPr>
          <p:nvPr/>
        </p:nvSpPr>
        <p:spPr bwMode="auto">
          <a:xfrm>
            <a:off x="16891207" y="5991216"/>
            <a:ext cx="7743825" cy="27988988"/>
          </a:xfrm>
          <a:prstGeom prst="rect">
            <a:avLst/>
          </a:prstGeom>
          <a:noFill/>
          <a:ln w="9525">
            <a:noFill/>
            <a:miter lim="800000"/>
            <a:headEnd/>
            <a:tailEnd/>
          </a:ln>
        </p:spPr>
        <p:txBody>
          <a:bodyPr lIns="0" tIns="0" rIns="0" bIns="0"/>
          <a:lstStyle/>
          <a:p>
            <a:r>
              <a:rPr lang="en-US" sz="2000" dirty="0"/>
              <a:t> The number of these filters are 64 in the first building block, 128 in the second block, 256 in the third block, and 512 in the fourth and fifth blocks.  For the pooling layers, the 2x2 sized max-pooling is used with a stride of two. The ReLU is used as an activation function.  For easier initialization and faster training, batch normalization is performed at each block.  To prevent overfitting, dropout regularization is processed between fully-connected layers.  In the prediction block, 4096 channels are divided into</a:t>
            </a:r>
          </a:p>
          <a:p>
            <a:r>
              <a:rPr lang="en-US" sz="2000" dirty="0"/>
              <a:t>23 classes using softmax function</a:t>
            </a:r>
            <a:r>
              <a:rPr lang="en-US" dirty="0"/>
              <a:t>.  </a:t>
            </a:r>
          </a:p>
          <a:p>
            <a:r>
              <a:rPr lang="en-US" b="1" dirty="0"/>
              <a:t> </a:t>
            </a:r>
            <a:endParaRPr lang="en-US"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lgn="ctr"/>
            <a:r>
              <a:rPr lang="en-US" sz="1600" b="1" dirty="0"/>
              <a:t>Figure 5-vgg19 Architecture </a:t>
            </a:r>
          </a:p>
          <a:p>
            <a:pPr lvl="1" algn="ctr"/>
            <a:endParaRPr lang="en-US" sz="1600" b="1" dirty="0"/>
          </a:p>
          <a:p>
            <a:pPr marL="800100" lvl="1" indent="-342900">
              <a:buFont typeface="Wingdings" panose="05000000000000000000" pitchFamily="2" charset="2"/>
              <a:buChar char="Ø"/>
            </a:pPr>
            <a:r>
              <a:rPr lang="en-US" sz="2000" b="1" dirty="0"/>
              <a:t>Architecture of VGG-16</a:t>
            </a:r>
            <a:endParaRPr lang="en-US" sz="2000" dirty="0"/>
          </a:p>
          <a:p>
            <a:r>
              <a:rPr lang="en-US" sz="2000" dirty="0"/>
              <a:t>Architecture of the VGG-16 is used for classification .  It is composed of five building blocks.  The first and second building blocks are composed of two convolution layers and one pooling layer.  The third and fourth blocks are composed of three convolution layers and one pooling layer.  The fifth block is composed of three convolution layers.  The 3x3 sized filters with a stride of one are used in all convolution layers.  The number of these filters are 64 in the first building block, 128 in the second block, 256 in the third block, and 512 in the fourth and fifth blocks. For the pooling layers, the 2x2 sized max-pooling is used with a stride of two. The ReLU is used as activation function. For easier initialization and faster training, batch normalization is performed at each block. To prevent overfitting, dropout regularization is processed between fully-connected layers. In the prediction block, 4096 channels are divided into 23 classes using softmax function.  </a:t>
            </a:r>
          </a:p>
          <a:p>
            <a:pPr algn="just" defTabSz="2435225">
              <a:buClr>
                <a:srgbClr val="FF0000"/>
              </a:buClr>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algn="just" defTabSz="2435225">
              <a:buClr>
                <a:srgbClr val="FF0000"/>
              </a:buClr>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algn="just" defTabSz="2435225">
              <a:buClr>
                <a:srgbClr val="FF0000"/>
              </a:buClr>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algn="just" defTabSz="2435225">
              <a:buClr>
                <a:srgbClr val="FF0000"/>
              </a:buClr>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algn="just" defTabSz="2435225">
              <a:buClr>
                <a:srgbClr val="FF0000"/>
              </a:buClr>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algn="ctr" defTabSz="2435225">
              <a:buClr>
                <a:srgbClr val="FF0000"/>
              </a:buClr>
              <a:tabLst>
                <a:tab pos="88900" algn="l"/>
              </a:tabLst>
              <a:defRPr/>
            </a:pPr>
            <a:r>
              <a:rPr lang="en-US" sz="1600" b="1" dirty="0"/>
              <a:t>Figure 6-vgg16 Architecture </a:t>
            </a:r>
          </a:p>
          <a:p>
            <a:pPr algn="just" defTabSz="2435225">
              <a:buClr>
                <a:srgbClr val="FF0000"/>
              </a:buClr>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marL="457200" indent="-457200" algn="just" defTabSz="2435225">
              <a:buClr>
                <a:srgbClr val="FF0000"/>
              </a:buClr>
              <a:buFont typeface="Wingdings" panose="05000000000000000000" pitchFamily="2" charset="2"/>
              <a:buChar char="q"/>
              <a:tabLst>
                <a:tab pos="88900" algn="l"/>
              </a:tabLst>
              <a:defRPr/>
            </a:pPr>
            <a:r>
              <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rPr>
              <a:t>Dataset</a:t>
            </a:r>
          </a:p>
          <a:p>
            <a:pPr algn="just" defTabSz="2435225">
              <a:buClr>
                <a:srgbClr val="FF0000"/>
              </a:buClr>
              <a:tabLst>
                <a:tab pos="88900" algn="l"/>
              </a:tabLst>
              <a:defRPr/>
            </a:pPr>
            <a:r>
              <a:rPr lang="en-US" dirty="0"/>
              <a:t> </a:t>
            </a:r>
            <a:r>
              <a:rPr lang="en-US" sz="2000" dirty="0"/>
              <a:t>Dermnet dataset is one of the largest photo dermatology sources that is available publicly. It has more than 23,000 skin disease images on a wide variety of skin conditions. Dermnet organizes the skin diseases biologically in a two-level taxonomy. The bottom-level contains more than 600 skin diseases in a fine-grained granularity. The top-level contains 23 skin disease classes. Each of the top-level skin disease class contains a collection of the bottom-level skin diseases, the data was divided into training dataset, validation dataset and testing dataset using the following percentages 80% training, 15% validation, 5% testing.5% validation, 5% testing.</a:t>
            </a:r>
            <a:endParaRPr lang="en-GB" sz="2000"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marL="457200" indent="-457200" algn="just" defTabSz="2435225">
              <a:buClr>
                <a:srgbClr val="FF0000"/>
              </a:buClr>
              <a:buFont typeface="Wingdings" panose="05000000000000000000" pitchFamily="2" charset="2"/>
              <a:buChar char="q"/>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marL="457200" indent="-457200" algn="just" defTabSz="2435225">
              <a:buClr>
                <a:srgbClr val="FF0000"/>
              </a:buClr>
              <a:buFont typeface="Wingdings" panose="05000000000000000000" pitchFamily="2" charset="2"/>
              <a:buChar char="q"/>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marL="457200" indent="-457200" algn="just" defTabSz="2435225">
              <a:buClr>
                <a:srgbClr val="FF0000"/>
              </a:buClr>
              <a:buFont typeface="Wingdings" panose="05000000000000000000" pitchFamily="2" charset="2"/>
              <a:buChar char="q"/>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algn="just" defTabSz="2435225">
              <a:buClr>
                <a:srgbClr val="FF0000"/>
              </a:buClr>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marL="457200" indent="-457200" algn="just" defTabSz="2435225">
              <a:buClr>
                <a:srgbClr val="FF0000"/>
              </a:buClr>
              <a:buFont typeface="Wingdings" panose="05000000000000000000" pitchFamily="2" charset="2"/>
              <a:buChar char="q"/>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marL="457200" indent="-457200" algn="just" defTabSz="2435225">
              <a:buClr>
                <a:srgbClr val="FF0000"/>
              </a:buClr>
              <a:buFont typeface="Wingdings" panose="05000000000000000000" pitchFamily="2" charset="2"/>
              <a:buChar char="q"/>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algn="just" defTabSz="2435225">
              <a:buClr>
                <a:srgbClr val="FF0000"/>
              </a:buClr>
              <a:tabLst>
                <a:tab pos="88900" algn="l"/>
              </a:tabLst>
              <a:defRPr/>
            </a:pPr>
            <a:endPar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algn="ctr" defTabSz="2435225">
              <a:buClr>
                <a:srgbClr val="FF0000"/>
              </a:buClr>
              <a:tabLst>
                <a:tab pos="88900" algn="l"/>
              </a:tabLst>
              <a:defRPr/>
            </a:pPr>
            <a:r>
              <a:rPr lang="en-US" sz="1600" b="1" dirty="0"/>
              <a:t>Figure 7-Dermnet Dataset</a:t>
            </a:r>
          </a:p>
          <a:p>
            <a:pPr marL="457200" indent="-457200" algn="just" defTabSz="2435225">
              <a:buClr>
                <a:srgbClr val="FF0000"/>
              </a:buClr>
              <a:buFont typeface="Wingdings" panose="05000000000000000000" pitchFamily="2" charset="2"/>
              <a:buChar char="q"/>
              <a:tabLst>
                <a:tab pos="88900" algn="l"/>
              </a:tabLst>
              <a:defRPr/>
            </a:pPr>
            <a:r>
              <a:rPr lang="en-GB"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rPr>
              <a:t>RESULTS AND DISCUSSION</a:t>
            </a:r>
            <a:r>
              <a:rPr lang="en-US"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rPr>
              <a:t> </a:t>
            </a:r>
          </a:p>
          <a:p>
            <a:pPr algn="just" defTabSz="2435225">
              <a:buClr>
                <a:srgbClr val="FF0000"/>
              </a:buClr>
              <a:tabLst>
                <a:tab pos="88900" algn="l"/>
              </a:tabLst>
              <a:defRPr/>
            </a:pPr>
            <a:r>
              <a:rPr lang="en-US" sz="2000" dirty="0"/>
              <a:t>	 Table 1 shows that the AlexNet architecture of the CNN produces the best training and testing classification accuracy with the DermNet dataset among the different architectures compared.  The Alexnet is composed of 5 convolutional layers meanwhile the VGG-16 and the VGG-19 are composed of 16 and 19 convolutional layers, respectively.  This allows the AlexNet to extract less features from the images than both of the other architectures and therefore decreases the overfitting effect.  This in turn increases the generalization ability of the AlexNet and in turn the classification accuracy.</a:t>
            </a:r>
            <a:endParaRPr lang="en-US" sz="2000"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p>
            <a:pPr>
              <a:spcBef>
                <a:spcPct val="50000"/>
              </a:spcBef>
              <a:buClr>
                <a:srgbClr val="0070C0"/>
              </a:buClr>
              <a:defRPr/>
            </a:pPr>
            <a:endParaRPr lang="en-US" sz="2000" b="1" dirty="0">
              <a:solidFill>
                <a:srgbClr val="7030A0"/>
              </a:solidFill>
            </a:endParaRPr>
          </a:p>
          <a:p>
            <a:pPr marL="342900" indent="-342900">
              <a:spcBef>
                <a:spcPct val="50000"/>
              </a:spcBef>
              <a:buClr>
                <a:srgbClr val="0070C0"/>
              </a:buClr>
              <a:buFont typeface="Wingdings" panose="05000000000000000000" pitchFamily="2" charset="2"/>
              <a:buChar char="Ø"/>
              <a:defRPr/>
            </a:pPr>
            <a:endParaRPr lang="en-US" sz="2000" b="1" dirty="0">
              <a:solidFill>
                <a:srgbClr val="7030A0"/>
              </a:solidFill>
            </a:endParaRPr>
          </a:p>
          <a:p>
            <a:r>
              <a:rPr lang="en-GB" b="1" dirty="0"/>
              <a:t> </a:t>
            </a:r>
            <a:r>
              <a:rPr lang="en-GB" sz="1600" b="1" dirty="0"/>
              <a:t>Table 1. </a:t>
            </a:r>
            <a:r>
              <a:rPr lang="en-US" sz="1600" b="1" dirty="0"/>
              <a:t>Classification results of different CNN architectures using the DermNet dataset.</a:t>
            </a:r>
            <a:endParaRPr lang="en-US" sz="1600" dirty="0"/>
          </a:p>
          <a:p>
            <a:pPr>
              <a:spcBef>
                <a:spcPct val="50000"/>
              </a:spcBef>
              <a:buClr>
                <a:srgbClr val="0070C0"/>
              </a:buClr>
              <a:defRPr/>
            </a:pPr>
            <a:endParaRPr lang="en-US" sz="800" b="1" dirty="0">
              <a:solidFill>
                <a:srgbClr val="7030A0"/>
              </a:solidFill>
            </a:endParaRPr>
          </a:p>
          <a:p>
            <a:pPr marL="25400" indent="-25400" algn="just" defTabSz="2435225">
              <a:spcBef>
                <a:spcPts val="600"/>
              </a:spcBef>
              <a:spcAft>
                <a:spcPts val="600"/>
              </a:spcAft>
              <a:buClr>
                <a:srgbClr val="FF0000"/>
              </a:buClr>
              <a:buFont typeface="Wingdings" pitchFamily="2" charset="2"/>
              <a:buChar char="q"/>
              <a:tabLst>
                <a:tab pos="88900" algn="l"/>
              </a:tabLst>
              <a:defRPr/>
            </a:pPr>
            <a:r>
              <a:rPr lang="en-US" b="1" dirty="0">
                <a:ln>
                  <a:solidFill>
                    <a:srgbClr val="C00000"/>
                  </a:solidFill>
                </a:ln>
                <a:solidFill>
                  <a:schemeClr val="accent2">
                    <a:lumMod val="60000"/>
                    <a:lumOff val="40000"/>
                  </a:schemeClr>
                </a:solidFill>
                <a:latin typeface="Tahoma" pitchFamily="34" charset="0"/>
                <a:ea typeface="Tahoma" pitchFamily="34" charset="0"/>
                <a:cs typeface="Tahoma" pitchFamily="34" charset="0"/>
              </a:rPr>
              <a:t>  </a:t>
            </a:r>
            <a:r>
              <a:rPr lang="en-US" b="1" dirty="0">
                <a:ln w="0"/>
                <a:solidFill>
                  <a:srgbClr val="FF0000"/>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rPr>
              <a:t>CONCLUSIONS</a:t>
            </a:r>
          </a:p>
          <a:p>
            <a:pPr marL="25400" indent="-25400" algn="just" defTabSz="2435225">
              <a:lnSpc>
                <a:spcPct val="115000"/>
              </a:lnSpc>
              <a:tabLst>
                <a:tab pos="88900" algn="l"/>
              </a:tabLst>
              <a:defRPr/>
            </a:pPr>
            <a:r>
              <a:rPr lang="en-US" sz="2000" dirty="0"/>
              <a:t>The Convolutional Neural Networks prove high efficiency as a deep learning tool in image classification.  This tool is used in the proposed diagnosis system in this paper to provide fast and reliable skin disease diagnosis.  After comparing three different architectures of the CNN that are AlexNet, VGG-16 and VGG-19, the AlexNet architecture produces the best classification performance with the DermNet skin disease image database to test the 23 categories of skin diseases. Therefore, the AlexNet architecture is used in the proposed diagnosis system for skin diseases.</a:t>
            </a:r>
          </a:p>
          <a:p>
            <a:pPr marL="25400" indent="-25400" algn="just" defTabSz="2435225">
              <a:lnSpc>
                <a:spcPct val="115000"/>
              </a:lnSpc>
              <a:tabLst>
                <a:tab pos="88900" algn="l"/>
              </a:tabLst>
              <a:defRPr/>
            </a:pPr>
            <a:endParaRPr lang="en-US" b="1" u="sng" dirty="0">
              <a:solidFill>
                <a:srgbClr val="009900"/>
              </a:solidFill>
            </a:endParaRPr>
          </a:p>
          <a:p>
            <a:pPr marL="25400" indent="-25400" algn="just" defTabSz="2435225">
              <a:lnSpc>
                <a:spcPct val="115000"/>
              </a:lnSpc>
              <a:tabLst>
                <a:tab pos="88900" algn="l"/>
              </a:tabLst>
              <a:defRPr/>
            </a:pPr>
            <a:r>
              <a:rPr lang="en-US" sz="1800" dirty="0"/>
              <a:t> </a:t>
            </a:r>
          </a:p>
        </p:txBody>
      </p:sp>
      <p:sp>
        <p:nvSpPr>
          <p:cNvPr id="2065" name="Line 282"/>
          <p:cNvSpPr>
            <a:spLocks noChangeShapeType="1"/>
          </p:cNvSpPr>
          <p:nvPr/>
        </p:nvSpPr>
        <p:spPr bwMode="auto">
          <a:xfrm flipV="1">
            <a:off x="528552" y="34048992"/>
            <a:ext cx="24268663" cy="11041"/>
          </a:xfrm>
          <a:prstGeom prst="line">
            <a:avLst/>
          </a:prstGeom>
          <a:noFill/>
          <a:ln w="57150" cmpd="thinThick">
            <a:solidFill>
              <a:srgbClr val="000000"/>
            </a:solidFill>
            <a:round/>
            <a:headEnd/>
            <a:tailEnd/>
          </a:ln>
        </p:spPr>
        <p:txBody>
          <a:bodyPr wrap="square">
            <a:spAutoFit/>
          </a:bodyPr>
          <a:lstStyle/>
          <a:p>
            <a:endParaRPr lang="en-US" dirty="0"/>
          </a:p>
        </p:txBody>
      </p:sp>
      <p:sp>
        <p:nvSpPr>
          <p:cNvPr id="2066" name="Text Box 284"/>
          <p:cNvSpPr txBox="1">
            <a:spLocks noChangeArrowheads="1"/>
          </p:cNvSpPr>
          <p:nvPr/>
        </p:nvSpPr>
        <p:spPr bwMode="auto">
          <a:xfrm>
            <a:off x="1214779" y="34311008"/>
            <a:ext cx="3572453" cy="1169551"/>
          </a:xfrm>
          <a:prstGeom prst="rect">
            <a:avLst/>
          </a:prstGeom>
          <a:noFill/>
          <a:ln w="9525" algn="ctr">
            <a:noFill/>
            <a:miter lim="800000"/>
            <a:headEnd/>
            <a:tailEnd/>
          </a:ln>
        </p:spPr>
        <p:txBody>
          <a:bodyPr wrap="square">
            <a:spAutoFit/>
          </a:bodyPr>
          <a:lstStyle/>
          <a:p>
            <a:pPr marL="427038" indent="-427038" algn="ctr" defTabSz="1082675">
              <a:spcBef>
                <a:spcPct val="50000"/>
              </a:spcBef>
            </a:pPr>
            <a:r>
              <a:rPr lang="ar-EG" b="1" dirty="0">
                <a:solidFill>
                  <a:srgbClr val="FF0000"/>
                </a:solidFill>
              </a:rPr>
              <a:t>أحمد حمدى محمد</a:t>
            </a:r>
          </a:p>
          <a:p>
            <a:pPr marL="427038" indent="-427038" algn="ctr" defTabSz="1082675">
              <a:spcBef>
                <a:spcPct val="50000"/>
              </a:spcBef>
            </a:pPr>
            <a:r>
              <a:rPr lang="ar-EG" b="1" dirty="0">
                <a:solidFill>
                  <a:srgbClr val="FF0000"/>
                </a:solidFill>
              </a:rPr>
              <a:t>ابراهيم السيد محمد</a:t>
            </a:r>
            <a:endParaRPr lang="en-US" b="1" dirty="0">
              <a:solidFill>
                <a:srgbClr val="FF0000"/>
              </a:solidFill>
            </a:endParaRPr>
          </a:p>
        </p:txBody>
      </p:sp>
      <p:sp>
        <p:nvSpPr>
          <p:cNvPr id="2067" name="Text Box 285"/>
          <p:cNvSpPr txBox="1">
            <a:spLocks noChangeArrowheads="1"/>
          </p:cNvSpPr>
          <p:nvPr/>
        </p:nvSpPr>
        <p:spPr bwMode="auto">
          <a:xfrm>
            <a:off x="9413683" y="34311008"/>
            <a:ext cx="5184775" cy="1261884"/>
          </a:xfrm>
          <a:prstGeom prst="rect">
            <a:avLst/>
          </a:prstGeom>
          <a:noFill/>
          <a:ln w="9525" algn="ctr">
            <a:noFill/>
            <a:miter lim="800000"/>
            <a:headEnd/>
            <a:tailEnd/>
          </a:ln>
        </p:spPr>
        <p:txBody>
          <a:bodyPr>
            <a:spAutoFit/>
          </a:bodyPr>
          <a:lstStyle/>
          <a:p>
            <a:pPr marL="427038" indent="-427038" algn="r" defTabSz="1082675" rtl="1">
              <a:spcBef>
                <a:spcPct val="50000"/>
              </a:spcBef>
            </a:pPr>
            <a:r>
              <a:rPr lang="ar-EG" b="1" dirty="0">
                <a:solidFill>
                  <a:srgbClr val="FF0000"/>
                </a:solidFill>
              </a:rPr>
              <a:t>فريق العمل : 	أحمد السيد جمعه </a:t>
            </a:r>
          </a:p>
          <a:p>
            <a:pPr marL="427038" indent="-427038" algn="r" defTabSz="1082675" rtl="1">
              <a:spcBef>
                <a:spcPct val="50000"/>
              </a:spcBef>
            </a:pPr>
            <a:r>
              <a:rPr lang="ar-EG" sz="3200" b="1" dirty="0">
                <a:solidFill>
                  <a:srgbClr val="FF0000"/>
                </a:solidFill>
              </a:rPr>
              <a:t>			أحمد جمال ابراهيم</a:t>
            </a:r>
          </a:p>
        </p:txBody>
      </p:sp>
      <p:sp>
        <p:nvSpPr>
          <p:cNvPr id="2068" name="Line 286"/>
          <p:cNvSpPr>
            <a:spLocks noChangeShapeType="1"/>
          </p:cNvSpPr>
          <p:nvPr/>
        </p:nvSpPr>
        <p:spPr bwMode="auto">
          <a:xfrm>
            <a:off x="8601047" y="5976913"/>
            <a:ext cx="71438" cy="28072080"/>
          </a:xfrm>
          <a:prstGeom prst="line">
            <a:avLst/>
          </a:prstGeom>
          <a:noFill/>
          <a:ln w="3175">
            <a:solidFill>
              <a:srgbClr val="000000"/>
            </a:solidFill>
            <a:round/>
            <a:headEnd/>
            <a:tailEnd/>
          </a:ln>
        </p:spPr>
        <p:txBody>
          <a:bodyPr wrap="square">
            <a:spAutoFit/>
          </a:bodyPr>
          <a:lstStyle/>
          <a:p>
            <a:endParaRPr lang="en-US" dirty="0"/>
          </a:p>
        </p:txBody>
      </p:sp>
      <p:sp>
        <p:nvSpPr>
          <p:cNvPr id="2069" name="Line 287"/>
          <p:cNvSpPr>
            <a:spLocks noChangeShapeType="1"/>
          </p:cNvSpPr>
          <p:nvPr/>
        </p:nvSpPr>
        <p:spPr bwMode="auto">
          <a:xfrm>
            <a:off x="16659544" y="5929229"/>
            <a:ext cx="45719" cy="28072080"/>
          </a:xfrm>
          <a:prstGeom prst="line">
            <a:avLst/>
          </a:prstGeom>
          <a:noFill/>
          <a:ln w="3175">
            <a:solidFill>
              <a:srgbClr val="000000"/>
            </a:solidFill>
            <a:round/>
            <a:headEnd/>
            <a:tailEnd/>
          </a:ln>
        </p:spPr>
        <p:txBody>
          <a:bodyPr wrap="square">
            <a:spAutoFit/>
          </a:bodyPr>
          <a:lstStyle/>
          <a:p>
            <a:endParaRPr lang="en-US" dirty="0"/>
          </a:p>
        </p:txBody>
      </p:sp>
      <p:sp>
        <p:nvSpPr>
          <p:cNvPr id="47" name="Line 274"/>
          <p:cNvSpPr>
            <a:spLocks noChangeShapeType="1"/>
          </p:cNvSpPr>
          <p:nvPr/>
        </p:nvSpPr>
        <p:spPr bwMode="auto">
          <a:xfrm>
            <a:off x="504230" y="5929227"/>
            <a:ext cx="24007623" cy="54137"/>
          </a:xfrm>
          <a:prstGeom prst="line">
            <a:avLst/>
          </a:prstGeom>
          <a:noFill/>
          <a:ln w="57150" cmpd="thinThick">
            <a:solidFill>
              <a:srgbClr val="000000"/>
            </a:solidFill>
            <a:round/>
            <a:headEnd/>
            <a:tailEnd/>
          </a:ln>
        </p:spPr>
        <p:txBody>
          <a:bodyPr wrap="square">
            <a:spAutoFit/>
          </a:bodyPr>
          <a:lstStyle/>
          <a:p>
            <a:endParaRPr lang="en-US" dirty="0"/>
          </a:p>
        </p:txBody>
      </p:sp>
      <p:sp>
        <p:nvSpPr>
          <p:cNvPr id="66" name="Rectangle 65"/>
          <p:cNvSpPr/>
          <p:nvPr/>
        </p:nvSpPr>
        <p:spPr bwMode="auto">
          <a:xfrm>
            <a:off x="9020515" y="32730804"/>
            <a:ext cx="7268358" cy="73675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auto"/>
            <a:endParaRPr lang="en-US" sz="1800" b="1" dirty="0"/>
          </a:p>
        </p:txBody>
      </p:sp>
      <p:sp>
        <p:nvSpPr>
          <p:cNvPr id="67" name="Text Box 78">
            <a:extLst>
              <a:ext uri="{FF2B5EF4-FFF2-40B4-BE49-F238E27FC236}">
                <a16:creationId xmlns:a16="http://schemas.microsoft.com/office/drawing/2014/main" id="{4D17E371-5A01-47B2-9432-4579F06A884D}"/>
              </a:ext>
            </a:extLst>
          </p:cNvPr>
          <p:cNvSpPr txBox="1">
            <a:spLocks noChangeArrowheads="1"/>
          </p:cNvSpPr>
          <p:nvPr/>
        </p:nvSpPr>
        <p:spPr bwMode="auto">
          <a:xfrm>
            <a:off x="18571415" y="34169721"/>
            <a:ext cx="5448707" cy="1815882"/>
          </a:xfrm>
          <a:prstGeom prst="rect">
            <a:avLst/>
          </a:prstGeom>
          <a:solidFill>
            <a:schemeClr val="bg1"/>
          </a:solidFill>
          <a:ln w="9525">
            <a:noFill/>
            <a:miter lim="800000"/>
            <a:headEnd/>
            <a:tailEnd/>
          </a:ln>
        </p:spPr>
        <p:txBody>
          <a:bodyPr wrap="square">
            <a:spAutoFit/>
          </a:bodyPr>
          <a:lstStyle/>
          <a:p>
            <a:pPr marL="274320" lvl="2" indent="-1104900" algn="r" rtl="1">
              <a:defRPr/>
            </a:pPr>
            <a:r>
              <a:rPr lang="ar-EG" b="1" u="sng" dirty="0">
                <a:solidFill>
                  <a:srgbClr val="FF0000"/>
                </a:solidFill>
              </a:rPr>
              <a:t>تحت اشراف</a:t>
            </a:r>
            <a:r>
              <a:rPr lang="ar-EG" b="1" dirty="0">
                <a:solidFill>
                  <a:srgbClr val="FF0000"/>
                </a:solidFill>
              </a:rPr>
              <a:t>:-  د/ أحمد رافت عباس</a:t>
            </a:r>
          </a:p>
          <a:p>
            <a:pPr marL="274320" lvl="2" indent="-1104900" algn="r" rtl="1">
              <a:defRPr/>
            </a:pPr>
            <a:endParaRPr lang="ar-EG" b="1" dirty="0">
              <a:solidFill>
                <a:srgbClr val="FF0000"/>
              </a:solidFill>
            </a:endParaRPr>
          </a:p>
          <a:p>
            <a:pPr marL="274320" lvl="2" indent="-1104900" algn="r" rtl="1">
              <a:defRPr/>
            </a:pPr>
            <a:r>
              <a:rPr lang="ar-EG" b="1" dirty="0">
                <a:solidFill>
                  <a:srgbClr val="FF0000"/>
                </a:solidFill>
              </a:rPr>
              <a:t>                     م/ أسماء عبدالقادر</a:t>
            </a:r>
            <a:r>
              <a:rPr lang="en-US" b="1" dirty="0">
                <a:solidFill>
                  <a:srgbClr val="FF0000"/>
                </a:solidFill>
              </a:rPr>
              <a:t>		</a:t>
            </a:r>
            <a:endParaRPr lang="ar-EG" b="1" dirty="0">
              <a:solidFill>
                <a:srgbClr val="FF0000"/>
              </a:solidFill>
            </a:endParaRPr>
          </a:p>
        </p:txBody>
      </p:sp>
      <p:pic>
        <p:nvPicPr>
          <p:cNvPr id="118" name="Picture 117" descr="061401093895"/>
          <p:cNvPicPr/>
          <p:nvPr/>
        </p:nvPicPr>
        <p:blipFill>
          <a:blip r:embed="rId3">
            <a:extLst>
              <a:ext uri="{28A0092B-C50C-407E-A947-70E740481C1C}">
                <a14:useLocalDpi xmlns:a14="http://schemas.microsoft.com/office/drawing/2010/main" val="0"/>
              </a:ext>
            </a:extLst>
          </a:blip>
          <a:srcRect/>
          <a:stretch>
            <a:fillRect/>
          </a:stretch>
        </p:blipFill>
        <p:spPr bwMode="auto">
          <a:xfrm>
            <a:off x="20839306" y="2160490"/>
            <a:ext cx="3050227" cy="3453180"/>
          </a:xfrm>
          <a:prstGeom prst="rect">
            <a:avLst/>
          </a:prstGeom>
          <a:noFill/>
          <a:ln>
            <a:noFill/>
          </a:ln>
        </p:spPr>
      </p:pic>
      <p:pic>
        <p:nvPicPr>
          <p:cNvPr id="119" name="Picture 118" descr="Image result for ‫لوجو جامعة الزقازيق كلية الحاسبات‬‎"/>
          <p:cNvPicPr/>
          <p:nvPr/>
        </p:nvPicPr>
        <p:blipFill>
          <a:blip r:embed="rId4">
            <a:extLst>
              <a:ext uri="{28A0092B-C50C-407E-A947-70E740481C1C}">
                <a14:useLocalDpi xmlns:a14="http://schemas.microsoft.com/office/drawing/2010/main" val="0"/>
              </a:ext>
            </a:extLst>
          </a:blip>
          <a:srcRect/>
          <a:stretch>
            <a:fillRect/>
          </a:stretch>
        </p:blipFill>
        <p:spPr bwMode="auto">
          <a:xfrm>
            <a:off x="779714" y="2280648"/>
            <a:ext cx="3227978" cy="3408234"/>
          </a:xfrm>
          <a:prstGeom prst="rect">
            <a:avLst/>
          </a:prstGeom>
          <a:noFill/>
          <a:ln>
            <a:noFill/>
          </a:ln>
        </p:spPr>
      </p:pic>
      <p:sp>
        <p:nvSpPr>
          <p:cNvPr id="3" name="TextBox 2"/>
          <p:cNvSpPr txBox="1"/>
          <p:nvPr/>
        </p:nvSpPr>
        <p:spPr>
          <a:xfrm>
            <a:off x="20159596" y="23258834"/>
            <a:ext cx="184731" cy="523220"/>
          </a:xfrm>
          <a:prstGeom prst="rect">
            <a:avLst/>
          </a:prstGeom>
          <a:noFill/>
        </p:spPr>
        <p:txBody>
          <a:bodyPr wrap="none" rtlCol="0">
            <a:spAutoFit/>
          </a:bodyPr>
          <a:lstStyle/>
          <a:p>
            <a:endParaRPr lang="en-US" dirty="0"/>
          </a:p>
        </p:txBody>
      </p:sp>
      <p:pic>
        <p:nvPicPr>
          <p:cNvPr id="65" name="Picture 64">
            <a:extLst>
              <a:ext uri="{FF2B5EF4-FFF2-40B4-BE49-F238E27FC236}">
                <a16:creationId xmlns:a16="http://schemas.microsoft.com/office/drawing/2014/main" id="{C397E9BE-4248-44A2-8D5A-1CBA0C725BD9}"/>
              </a:ext>
            </a:extLst>
          </p:cNvPr>
          <p:cNvPicPr/>
          <p:nvPr/>
        </p:nvPicPr>
        <p:blipFill rotWithShape="1">
          <a:blip r:embed="rId5">
            <a:extLst>
              <a:ext uri="{28A0092B-C50C-407E-A947-70E740481C1C}">
                <a14:useLocalDpi xmlns:a14="http://schemas.microsoft.com/office/drawing/2010/main" val="0"/>
              </a:ext>
            </a:extLst>
          </a:blip>
          <a:srcRect l="33545" t="21675" r="18856" b="11576"/>
          <a:stretch/>
        </p:blipFill>
        <p:spPr bwMode="auto">
          <a:xfrm>
            <a:off x="189117" y="29874143"/>
            <a:ext cx="8290601" cy="2487220"/>
          </a:xfrm>
          <a:prstGeom prst="rect">
            <a:avLst/>
          </a:prstGeom>
          <a:ln>
            <a:noFill/>
          </a:ln>
          <a:extLst>
            <a:ext uri="{53640926-AAD7-44D8-BBD7-CCE9431645EC}">
              <a14:shadowObscured xmlns:a14="http://schemas.microsoft.com/office/drawing/2010/main"/>
            </a:ext>
          </a:extLst>
        </p:spPr>
      </p:pic>
      <p:pic>
        <p:nvPicPr>
          <p:cNvPr id="72" name="Content Placeholder 3">
            <a:extLst>
              <a:ext uri="{FF2B5EF4-FFF2-40B4-BE49-F238E27FC236}">
                <a16:creationId xmlns:a16="http://schemas.microsoft.com/office/drawing/2014/main" id="{2F91384A-0132-4F76-8803-9374C26F0931}"/>
              </a:ext>
            </a:extLst>
          </p:cNvPr>
          <p:cNvPicPr/>
          <p:nvPr/>
        </p:nvPicPr>
        <p:blipFill>
          <a:blip r:embed="rId6">
            <a:extLst>
              <a:ext uri="{28A0092B-C50C-407E-A947-70E740481C1C}">
                <a14:useLocalDpi xmlns:a14="http://schemas.microsoft.com/office/drawing/2010/main" val="0"/>
              </a:ext>
            </a:extLst>
          </a:blip>
          <a:stretch>
            <a:fillRect/>
          </a:stretch>
        </p:blipFill>
        <p:spPr>
          <a:xfrm>
            <a:off x="9054426" y="9861547"/>
            <a:ext cx="6553222" cy="1847215"/>
          </a:xfrm>
          <a:prstGeom prst="rect">
            <a:avLst/>
          </a:prstGeom>
        </p:spPr>
      </p:pic>
      <p:pic>
        <p:nvPicPr>
          <p:cNvPr id="73" name="Picture 72">
            <a:extLst>
              <a:ext uri="{FF2B5EF4-FFF2-40B4-BE49-F238E27FC236}">
                <a16:creationId xmlns:a16="http://schemas.microsoft.com/office/drawing/2014/main" id="{F198ED67-0AAE-438F-93D9-04F44FCC01D1}"/>
              </a:ext>
            </a:extLst>
          </p:cNvPr>
          <p:cNvPicPr/>
          <p:nvPr/>
        </p:nvPicPr>
        <p:blipFill>
          <a:blip r:embed="rId7">
            <a:extLst>
              <a:ext uri="{28A0092B-C50C-407E-A947-70E740481C1C}">
                <a14:useLocalDpi xmlns:a14="http://schemas.microsoft.com/office/drawing/2010/main" val="0"/>
              </a:ext>
            </a:extLst>
          </a:blip>
          <a:stretch>
            <a:fillRect/>
          </a:stretch>
        </p:blipFill>
        <p:spPr>
          <a:xfrm>
            <a:off x="9232894" y="25151110"/>
            <a:ext cx="6482327" cy="2284188"/>
          </a:xfrm>
          <a:prstGeom prst="rect">
            <a:avLst/>
          </a:prstGeom>
        </p:spPr>
      </p:pic>
      <p:pic>
        <p:nvPicPr>
          <p:cNvPr id="76" name="Picture 75">
            <a:extLst>
              <a:ext uri="{FF2B5EF4-FFF2-40B4-BE49-F238E27FC236}">
                <a16:creationId xmlns:a16="http://schemas.microsoft.com/office/drawing/2014/main" id="{23694B42-9117-4795-A631-29DF5F3D1C5D}"/>
              </a:ext>
            </a:extLst>
          </p:cNvPr>
          <p:cNvPicPr/>
          <p:nvPr/>
        </p:nvPicPr>
        <p:blipFill>
          <a:blip r:embed="rId8">
            <a:extLst>
              <a:ext uri="{28A0092B-C50C-407E-A947-70E740481C1C}">
                <a14:useLocalDpi xmlns:a14="http://schemas.microsoft.com/office/drawing/2010/main" val="0"/>
              </a:ext>
            </a:extLst>
          </a:blip>
          <a:stretch>
            <a:fillRect/>
          </a:stretch>
        </p:blipFill>
        <p:spPr>
          <a:xfrm>
            <a:off x="9445680" y="28077806"/>
            <a:ext cx="6301537" cy="3081719"/>
          </a:xfrm>
          <a:prstGeom prst="rect">
            <a:avLst/>
          </a:prstGeom>
        </p:spPr>
      </p:pic>
      <p:pic>
        <p:nvPicPr>
          <p:cNvPr id="77" name="Picture 76">
            <a:extLst>
              <a:ext uri="{FF2B5EF4-FFF2-40B4-BE49-F238E27FC236}">
                <a16:creationId xmlns:a16="http://schemas.microsoft.com/office/drawing/2014/main" id="{9C734E9E-414F-42C6-AFE2-FD393AA1AB34}"/>
              </a:ext>
            </a:extLst>
          </p:cNvPr>
          <p:cNvPicPr/>
          <p:nvPr/>
        </p:nvPicPr>
        <p:blipFill>
          <a:blip r:embed="rId9">
            <a:extLst>
              <a:ext uri="{28A0092B-C50C-407E-A947-70E740481C1C}">
                <a14:useLocalDpi xmlns:a14="http://schemas.microsoft.com/office/drawing/2010/main" val="0"/>
              </a:ext>
            </a:extLst>
          </a:blip>
          <a:stretch>
            <a:fillRect/>
          </a:stretch>
        </p:blipFill>
        <p:spPr>
          <a:xfrm>
            <a:off x="17085839" y="8559599"/>
            <a:ext cx="6908592" cy="2220538"/>
          </a:xfrm>
          <a:prstGeom prst="rect">
            <a:avLst/>
          </a:prstGeom>
        </p:spPr>
      </p:pic>
      <p:pic>
        <p:nvPicPr>
          <p:cNvPr id="78" name="Picture 77">
            <a:extLst>
              <a:ext uri="{FF2B5EF4-FFF2-40B4-BE49-F238E27FC236}">
                <a16:creationId xmlns:a16="http://schemas.microsoft.com/office/drawing/2014/main" id="{A9262301-B666-4A5E-ADF7-4D64F325FC95}"/>
              </a:ext>
            </a:extLst>
          </p:cNvPr>
          <p:cNvPicPr/>
          <p:nvPr/>
        </p:nvPicPr>
        <p:blipFill>
          <a:blip r:embed="rId10">
            <a:extLst>
              <a:ext uri="{28A0092B-C50C-407E-A947-70E740481C1C}">
                <a14:useLocalDpi xmlns:a14="http://schemas.microsoft.com/office/drawing/2010/main" val="0"/>
              </a:ext>
            </a:extLst>
          </a:blip>
          <a:stretch>
            <a:fillRect/>
          </a:stretch>
        </p:blipFill>
        <p:spPr>
          <a:xfrm>
            <a:off x="17104812" y="15968177"/>
            <a:ext cx="7205569" cy="2025015"/>
          </a:xfrm>
          <a:prstGeom prst="rect">
            <a:avLst/>
          </a:prstGeom>
        </p:spPr>
      </p:pic>
      <p:graphicFrame>
        <p:nvGraphicFramePr>
          <p:cNvPr id="8" name="Table 7">
            <a:extLst>
              <a:ext uri="{FF2B5EF4-FFF2-40B4-BE49-F238E27FC236}">
                <a16:creationId xmlns:a16="http://schemas.microsoft.com/office/drawing/2014/main" id="{615B93A8-E84B-4E21-A5C2-C92CA1B15E1C}"/>
              </a:ext>
            </a:extLst>
          </p:cNvPr>
          <p:cNvGraphicFramePr>
            <a:graphicFrameLocks noGrp="1"/>
          </p:cNvGraphicFramePr>
          <p:nvPr>
            <p:extLst>
              <p:ext uri="{D42A27DB-BD31-4B8C-83A1-F6EECF244321}">
                <p14:modId xmlns:p14="http://schemas.microsoft.com/office/powerpoint/2010/main" val="1951955204"/>
              </p:ext>
            </p:extLst>
          </p:nvPr>
        </p:nvGraphicFramePr>
        <p:xfrm>
          <a:off x="17727784" y="28434277"/>
          <a:ext cx="5285851" cy="982124"/>
        </p:xfrm>
        <a:graphic>
          <a:graphicData uri="http://schemas.openxmlformats.org/drawingml/2006/table">
            <a:tbl>
              <a:tblPr firstRow="1" firstCol="1" bandRow="1">
                <a:tableStyleId>{5940675A-B579-460E-94D1-54222C63F5DA}</a:tableStyleId>
              </a:tblPr>
              <a:tblGrid>
                <a:gridCol w="1863412">
                  <a:extLst>
                    <a:ext uri="{9D8B030D-6E8A-4147-A177-3AD203B41FA5}">
                      <a16:colId xmlns:a16="http://schemas.microsoft.com/office/drawing/2014/main" val="4220884659"/>
                    </a:ext>
                  </a:extLst>
                </a:gridCol>
                <a:gridCol w="1711651">
                  <a:extLst>
                    <a:ext uri="{9D8B030D-6E8A-4147-A177-3AD203B41FA5}">
                      <a16:colId xmlns:a16="http://schemas.microsoft.com/office/drawing/2014/main" val="2211634123"/>
                    </a:ext>
                  </a:extLst>
                </a:gridCol>
                <a:gridCol w="1710788">
                  <a:extLst>
                    <a:ext uri="{9D8B030D-6E8A-4147-A177-3AD203B41FA5}">
                      <a16:colId xmlns:a16="http://schemas.microsoft.com/office/drawing/2014/main" val="1282533650"/>
                    </a:ext>
                  </a:extLst>
                </a:gridCol>
              </a:tblGrid>
              <a:tr h="245531">
                <a:tc>
                  <a:txBody>
                    <a:bodyPr/>
                    <a:lstStyle/>
                    <a:p>
                      <a:pPr marL="0" marR="0" indent="272415" algn="just">
                        <a:lnSpc>
                          <a:spcPct val="115000"/>
                        </a:lnSpc>
                        <a:spcBef>
                          <a:spcPts val="0"/>
                        </a:spcBef>
                        <a:spcAft>
                          <a:spcPts val="0"/>
                        </a:spcAft>
                      </a:pPr>
                      <a:r>
                        <a:rPr lang="en-US" sz="1200" dirty="0">
                          <a:effectLst/>
                        </a:rPr>
                        <a:t>CNN Architecture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266065" algn="just">
                        <a:lnSpc>
                          <a:spcPct val="115000"/>
                        </a:lnSpc>
                        <a:spcBef>
                          <a:spcPts val="0"/>
                        </a:spcBef>
                        <a:spcAft>
                          <a:spcPts val="0"/>
                        </a:spcAft>
                      </a:pPr>
                      <a:r>
                        <a:rPr lang="en-US" sz="1200" dirty="0">
                          <a:effectLst/>
                        </a:rPr>
                        <a:t>Training accuracy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266065" algn="just">
                        <a:lnSpc>
                          <a:spcPct val="115000"/>
                        </a:lnSpc>
                        <a:spcBef>
                          <a:spcPts val="0"/>
                        </a:spcBef>
                        <a:spcAft>
                          <a:spcPts val="0"/>
                        </a:spcAft>
                      </a:pPr>
                      <a:r>
                        <a:rPr lang="en-US" sz="1200" dirty="0">
                          <a:effectLst/>
                        </a:rPr>
                        <a:t>Testing accuracy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2837816"/>
                  </a:ext>
                </a:extLst>
              </a:tr>
              <a:tr h="245531">
                <a:tc>
                  <a:txBody>
                    <a:bodyPr/>
                    <a:lstStyle/>
                    <a:p>
                      <a:pPr marL="0" marR="0" algn="just">
                        <a:lnSpc>
                          <a:spcPct val="115000"/>
                        </a:lnSpc>
                        <a:spcBef>
                          <a:spcPts val="0"/>
                        </a:spcBef>
                        <a:spcAft>
                          <a:spcPts val="0"/>
                        </a:spcAft>
                      </a:pPr>
                      <a:r>
                        <a:rPr lang="en-US" sz="1200" dirty="0">
                          <a:effectLst/>
                        </a:rPr>
                        <a:t>AlexNet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95.7%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95.7%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88327"/>
                  </a:ext>
                </a:extLst>
              </a:tr>
              <a:tr h="245531">
                <a:tc>
                  <a:txBody>
                    <a:bodyPr/>
                    <a:lstStyle/>
                    <a:p>
                      <a:pPr marL="0" marR="0" algn="just">
                        <a:lnSpc>
                          <a:spcPct val="115000"/>
                        </a:lnSpc>
                        <a:spcBef>
                          <a:spcPts val="0"/>
                        </a:spcBef>
                        <a:spcAft>
                          <a:spcPts val="0"/>
                        </a:spcAft>
                      </a:pPr>
                      <a:r>
                        <a:rPr lang="en-US" sz="1200" dirty="0">
                          <a:effectLst/>
                        </a:rPr>
                        <a:t>VGG-16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94%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93.6%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8370350"/>
                  </a:ext>
                </a:extLst>
              </a:tr>
              <a:tr h="245531">
                <a:tc>
                  <a:txBody>
                    <a:bodyPr/>
                    <a:lstStyle/>
                    <a:p>
                      <a:pPr marL="0" marR="0" algn="just">
                        <a:lnSpc>
                          <a:spcPct val="115000"/>
                        </a:lnSpc>
                        <a:spcBef>
                          <a:spcPts val="0"/>
                        </a:spcBef>
                        <a:spcAft>
                          <a:spcPts val="0"/>
                        </a:spcAft>
                      </a:pPr>
                      <a:r>
                        <a:rPr lang="en-US" sz="1200" dirty="0">
                          <a:effectLst/>
                        </a:rPr>
                        <a:t>VGG-19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94%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200" dirty="0">
                          <a:effectLst/>
                        </a:rPr>
                        <a:t>93.9%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725548"/>
                  </a:ext>
                </a:extLst>
              </a:tr>
            </a:tbl>
          </a:graphicData>
        </a:graphic>
      </p:graphicFrame>
      <p:pic>
        <p:nvPicPr>
          <p:cNvPr id="4" name="Picture 3">
            <a:extLst>
              <a:ext uri="{FF2B5EF4-FFF2-40B4-BE49-F238E27FC236}">
                <a16:creationId xmlns:a16="http://schemas.microsoft.com/office/drawing/2014/main" id="{0B669B0A-8DD2-4EC9-B161-4F780BF667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649630" y="22199125"/>
            <a:ext cx="5781009" cy="2520281"/>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US"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US" sz="5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9091</TotalTime>
  <Words>346</Words>
  <Application>Microsoft Office PowerPoint</Application>
  <PresentationFormat>Custom</PresentationFormat>
  <Paragraphs>210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Tahoma</vt:lpstr>
      <vt:lpstr>Times New Roman</vt:lpstr>
      <vt:lpstr>Wingdings</vt:lpstr>
      <vt:lpstr>Default Design</vt:lpstr>
      <vt:lpstr>PowerPoint Presentation</vt:lpstr>
    </vt:vector>
  </TitlesOfParts>
  <Company>Universidade do Minho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Júlia Lourenço</dc:creator>
  <cp:lastModifiedBy>Noah</cp:lastModifiedBy>
  <cp:revision>384</cp:revision>
  <dcterms:created xsi:type="dcterms:W3CDTF">2005-08-05T10:55:41Z</dcterms:created>
  <dcterms:modified xsi:type="dcterms:W3CDTF">2019-06-29T08:12:07Z</dcterms:modified>
</cp:coreProperties>
</file>