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Lato Light" pitchFamily="34" charset="0"/>
      <p:regular r:id="rId27"/>
      <p:italic r:id="rId28"/>
    </p:embeddedFont>
    <p:embeddedFont>
      <p:font typeface="Lato" pitchFamily="34" charset="0"/>
      <p:regular r:id="rId29"/>
      <p:bold r:id="rId30"/>
      <p:italic r:id="rId31"/>
      <p:boldItalic r:id="rId32"/>
    </p:embeddedFont>
  </p:embeddedFontLst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CF9"/>
    <a:srgbClr val="70C4F8"/>
    <a:srgbClr val="1FB3F5"/>
    <a:srgbClr val="2494F0"/>
    <a:srgbClr val="20A3F4"/>
    <a:srgbClr val="52B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94692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9E65FAF-F00A-4B2C-A675-6AAE113DF6F1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766F1C-45B5-43D8-BED8-74E3ADE0851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352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66F1C-45B5-43D8-BED8-74E3ADE08519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052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813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76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914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93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56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25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41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129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59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0938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33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A9FE-FD13-4C0B-BCF6-3372B6067A94}" type="datetimeFigureOut">
              <a:rPr lang="ar-EG" smtClean="0"/>
              <a:t>11/06/1439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E92E-FB27-444D-990A-628F98BE427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18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3960440"/>
          </a:xfrm>
        </p:spPr>
        <p:txBody>
          <a:bodyPr>
            <a:noAutofit/>
          </a:bodyPr>
          <a:lstStyle/>
          <a:p>
            <a:pPr algn="l" rtl="0"/>
            <a:r>
              <a:rPr lang="en-US" sz="72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HTML CODE</a:t>
            </a:r>
            <a:br>
              <a:rPr lang="en-US" sz="72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COMPRESSOR</a:t>
            </a:r>
            <a:r>
              <a:rPr lang="en-US" sz="66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USING RLE</a:t>
            </a:r>
            <a:endParaRPr lang="ar-EG" sz="4000" dirty="0">
              <a:solidFill>
                <a:schemeClr val="bg1"/>
              </a:solidFill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340769"/>
            <a:ext cx="1224136" cy="64807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400" dirty="0" smtClean="0">
                <a:solidFill>
                  <a:srgbClr val="83CCF9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&lt;H1&gt;</a:t>
            </a:r>
            <a:endParaRPr lang="ar-EG" sz="1100" dirty="0">
              <a:solidFill>
                <a:srgbClr val="83CCF9"/>
              </a:solidFill>
              <a:latin typeface="Lato" pitchFamily="34" charset="0"/>
              <a:ea typeface="Lato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00192" y="3789040"/>
            <a:ext cx="1224136" cy="64807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400" dirty="0" smtClean="0">
                <a:solidFill>
                  <a:srgbClr val="83CCF9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&lt;/H1&gt;</a:t>
            </a:r>
            <a:endParaRPr lang="ar-EG" sz="1100" dirty="0">
              <a:solidFill>
                <a:srgbClr val="83CCF9"/>
              </a:solidFill>
              <a:latin typeface="Lato" pitchFamily="34" charset="0"/>
              <a:ea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5856" y="3284984"/>
            <a:ext cx="576064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ectangle 5"/>
          <p:cNvSpPr/>
          <p:nvPr/>
        </p:nvSpPr>
        <p:spPr>
          <a:xfrm>
            <a:off x="3995936" y="3275930"/>
            <a:ext cx="576064" cy="1080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4716016" y="3284984"/>
            <a:ext cx="576064" cy="108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5436096" y="3284984"/>
            <a:ext cx="576064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232248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Now, let’s convert our file to zero and ones. 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2277" y="2564905"/>
            <a:ext cx="1125387" cy="72007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Ex: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5774" y="3356094"/>
            <a:ext cx="7928674" cy="93700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solidFill>
                  <a:schemeClr val="bg1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&lt;  h  1  &gt;</a:t>
            </a:r>
            <a:endParaRPr lang="ar-EG" sz="5400" dirty="0">
              <a:solidFill>
                <a:schemeClr val="bg1"/>
              </a:solidFill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2845" y="436510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solidFill>
                  <a:srgbClr val="92D050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53    </a:t>
            </a:r>
            <a:r>
              <a:rPr lang="en-US" sz="5400" dirty="0" smtClean="0">
                <a:solidFill>
                  <a:srgbClr val="00B0F0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8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     </a:t>
            </a:r>
            <a:r>
              <a:rPr lang="en-US" sz="5400" dirty="0" smtClean="0">
                <a:solidFill>
                  <a:srgbClr val="7030A0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??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       </a:t>
            </a:r>
            <a:r>
              <a:rPr lang="en-US" sz="5400" dirty="0" smtClean="0">
                <a:solidFill>
                  <a:schemeClr val="accent2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54</a:t>
            </a:r>
            <a:endParaRPr lang="ar-EG" sz="5400" dirty="0">
              <a:solidFill>
                <a:schemeClr val="accent2"/>
              </a:solidFill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7578" y="532477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2000" dirty="0" smtClean="0">
                <a:solidFill>
                  <a:srgbClr val="92D05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110101    </a:t>
            </a:r>
            <a:r>
              <a:rPr lang="en-US" sz="2000" dirty="0" smtClean="0">
                <a:solidFill>
                  <a:srgbClr val="00B0F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000100</a:t>
            </a:r>
            <a:r>
              <a:rPr lang="en-US" sz="2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    </a:t>
            </a:r>
            <a:r>
              <a:rPr lang="en-US" sz="2000" dirty="0" smtClean="0">
                <a:solidFill>
                  <a:srgbClr val="7030A0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000000 00110001</a:t>
            </a:r>
            <a:r>
              <a:rPr lang="en-US" sz="20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110110</a:t>
            </a:r>
            <a:endParaRPr lang="ar-EG" sz="2000" dirty="0">
              <a:solidFill>
                <a:schemeClr val="accent2"/>
              </a:solidFill>
              <a:latin typeface="Lato" pitchFamily="34" charset="0"/>
              <a:ea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  <p:bldP spid="4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744416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Our file now is a one long string of ones and zeros. Let’s do RLE.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23928" y="2051136"/>
            <a:ext cx="1872208" cy="729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/>
          <p:cNvSpPr/>
          <p:nvPr/>
        </p:nvSpPr>
        <p:spPr>
          <a:xfrm>
            <a:off x="3131840" y="2051136"/>
            <a:ext cx="720080" cy="7297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77429" y="62068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will use do 4-bit RLE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429" y="205113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solidFill>
                  <a:schemeClr val="bg1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X  X X X</a:t>
            </a:r>
            <a:endParaRPr lang="ar-EG" sz="5400" dirty="0">
              <a:solidFill>
                <a:schemeClr val="bg1"/>
              </a:solidFill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1627" y="3068960"/>
            <a:ext cx="3466277" cy="10081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9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Fag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4467" y="4077072"/>
            <a:ext cx="3637453" cy="172819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2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1: There is count in the next 3 bits</a:t>
            </a:r>
            <a:br>
              <a:rPr lang="en-US" sz="2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</a:br>
            <a:r>
              <a:rPr lang="en-US" sz="2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0: There is no count</a:t>
            </a:r>
            <a:endParaRPr lang="ar-EG" sz="2400" dirty="0" smtClean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04048" y="3132334"/>
            <a:ext cx="4071447" cy="10081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Count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48065" y="4005064"/>
            <a:ext cx="3816423" cy="165618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2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The number of consecutive equal bits</a:t>
            </a:r>
            <a:endParaRPr lang="ar-EG" sz="2400" dirty="0" smtClean="0">
              <a:latin typeface="Lato Light" pitchFamily="34" charset="0"/>
              <a:ea typeface="Lato Light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2915232"/>
            <a:ext cx="504056" cy="2977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68550" y="2915232"/>
            <a:ext cx="471602" cy="44176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744416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RLE might make negative compression, were the compressed file is bigger than the original file. 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90185" y="2132856"/>
            <a:ext cx="3888432" cy="38884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80120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Let’s do RLE twice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0253" y="2708920"/>
            <a:ext cx="3589699" cy="27363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Count the zeros between the ones</a:t>
            </a:r>
            <a:endParaRPr lang="ar-EG" sz="4000" dirty="0">
              <a:solidFill>
                <a:schemeClr val="bg1"/>
              </a:solidFill>
              <a:latin typeface="Lato" pitchFamily="34" charset="0"/>
              <a:ea typeface="Lato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60032" y="1997054"/>
            <a:ext cx="3888432" cy="38884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20100" y="2573118"/>
            <a:ext cx="3589699" cy="27363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Count the ones between the zeros</a:t>
            </a:r>
            <a:endParaRPr lang="ar-EG" sz="4000" dirty="0">
              <a:solidFill>
                <a:schemeClr val="bg1"/>
              </a:solidFill>
              <a:latin typeface="Lato" pitchFamily="34" charset="0"/>
              <a:ea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744416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choose the best between the two RLE strings and the original string.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800200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How do we tell the decoder which case we chose?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37938"/>
              </p:ext>
            </p:extLst>
          </p:nvPr>
        </p:nvGraphicFramePr>
        <p:xfrm>
          <a:off x="2699792" y="2583944"/>
          <a:ext cx="4248472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87066"/>
                <a:gridCol w="961406"/>
              </a:tblGrid>
              <a:tr h="576064">
                <a:tc>
                  <a:txBody>
                    <a:bodyPr/>
                    <a:lstStyle/>
                    <a:p>
                      <a:pPr algn="ctr" rtl="1"/>
                      <a:r>
                        <a:rPr lang="en-US" sz="4000" b="0" dirty="0" smtClean="0">
                          <a:latin typeface="Lato Light" pitchFamily="34" charset="0"/>
                          <a:ea typeface="Lato Light" pitchFamily="34" charset="0"/>
                        </a:rPr>
                        <a:t>THE STRING</a:t>
                      </a:r>
                      <a:endParaRPr lang="ar-EG" sz="4000" b="0" dirty="0">
                        <a:latin typeface="Lato Light" pitchFamily="34" charset="0"/>
                        <a:ea typeface="Lato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b="0" dirty="0" smtClean="0">
                          <a:latin typeface="Lato Light" pitchFamily="34" charset="0"/>
                          <a:ea typeface="Lato Light" pitchFamily="34" charset="0"/>
                        </a:rPr>
                        <a:t>XX</a:t>
                      </a:r>
                      <a:endParaRPr lang="ar-EG" sz="4000" b="0" dirty="0">
                        <a:latin typeface="Lato Light" pitchFamily="34" charset="0"/>
                        <a:ea typeface="Lato Light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763688" y="3783238"/>
            <a:ext cx="6012038" cy="18002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00: </a:t>
            </a:r>
            <a:r>
              <a:rPr lang="en-US" sz="32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the original string</a:t>
            </a:r>
          </a:p>
          <a:p>
            <a:pPr rtl="0"/>
            <a:r>
              <a:rPr lang="en-US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01: </a:t>
            </a:r>
            <a:r>
              <a:rPr lang="en-US" sz="32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RLE counting the ones</a:t>
            </a:r>
          </a:p>
          <a:p>
            <a:pPr rtl="0"/>
            <a:r>
              <a:rPr lang="en-US" sz="32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11: </a:t>
            </a:r>
            <a:r>
              <a:rPr lang="en-US" sz="32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RLE counteing the zeros</a:t>
            </a:r>
            <a:endParaRPr lang="ar-EG" sz="3200" dirty="0">
              <a:latin typeface="Lato Light" pitchFamily="34" charset="0"/>
              <a:ea typeface="Lato Light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31840" y="3412540"/>
            <a:ext cx="0" cy="3706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744416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The last step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744416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evaluate every six bits in the binary string and convert it into a character and add it to the compressed file.</a:t>
            </a:r>
            <a:endParaRPr lang="ar-EG" sz="48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2304256"/>
          </a:xfrm>
        </p:spPr>
        <p:txBody>
          <a:bodyPr>
            <a:normAutofit/>
          </a:bodyPr>
          <a:lstStyle/>
          <a:p>
            <a:pPr rtl="0"/>
            <a:r>
              <a:rPr lang="en-US" sz="48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Our compression ratio is</a:t>
            </a:r>
            <a:endParaRPr lang="ar-EG" sz="8000" dirty="0">
              <a:solidFill>
                <a:srgbClr val="00B0F0"/>
              </a:solidFill>
              <a:latin typeface="Lato" pitchFamily="34" charset="0"/>
              <a:ea typeface="Lato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51920" y="2996952"/>
            <a:ext cx="1800200" cy="1800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51920" y="2996952"/>
            <a:ext cx="1800200" cy="18002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solidFill>
                  <a:schemeClr val="bg1"/>
                </a:solidFill>
                <a:latin typeface="Lato Light" pitchFamily="34" charset="0"/>
                <a:ea typeface="Lato Light" pitchFamily="34" charset="0"/>
                <a:cs typeface="Lato Light" pitchFamily="34" charset="0"/>
              </a:rPr>
              <a:t>.</a:t>
            </a:r>
            <a:r>
              <a:rPr lang="en-US" sz="5400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76</a:t>
            </a:r>
            <a:endParaRPr lang="ar-EG" sz="8800" dirty="0">
              <a:solidFill>
                <a:schemeClr val="bg1"/>
              </a:solidFill>
              <a:latin typeface="Lato" pitchFamily="34" charset="0"/>
              <a:ea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096344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Before getting into RLE,</a:t>
            </a:r>
            <a:b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</a:b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can do some optimizations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B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3960440"/>
          </a:xfrm>
        </p:spPr>
        <p:txBody>
          <a:bodyPr>
            <a:no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THANKS</a:t>
            </a:r>
            <a:endParaRPr lang="ar-EG" sz="4000" dirty="0">
              <a:solidFill>
                <a:schemeClr val="bg1"/>
              </a:solidFill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096344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Given a </a:t>
            </a:r>
            <a:r>
              <a:rPr lang="en-US" sz="5400" i="1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valid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 HTML code, what can we do?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1362" y="3284984"/>
            <a:ext cx="811107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93723" y="3773411"/>
            <a:ext cx="1944216" cy="545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593723" y="5029556"/>
            <a:ext cx="1944216" cy="545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2304256"/>
          </a:xfrm>
        </p:spPr>
        <p:txBody>
          <a:bodyPr>
            <a:normAutofit fontScale="90000"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know that the last tag to be opened is the first to be closed.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381" y="4430744"/>
            <a:ext cx="1241973" cy="444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5652120" y="4467688"/>
            <a:ext cx="1368151" cy="444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7544" y="3140968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&lt;body&gt;</a:t>
            </a:r>
          </a:p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&lt;h1&gt; Hellow , world! &lt;/h1&gt;</a:t>
            </a:r>
          </a:p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&lt;/body&gt; </a:t>
            </a:r>
            <a:endParaRPr lang="ar-EG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5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1362" y="3284984"/>
            <a:ext cx="8111078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ectangle 5"/>
          <p:cNvSpPr/>
          <p:nvPr/>
        </p:nvSpPr>
        <p:spPr>
          <a:xfrm>
            <a:off x="593723" y="3773411"/>
            <a:ext cx="1944216" cy="5459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521715" y="5098911"/>
            <a:ext cx="665909" cy="4183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2304256"/>
          </a:xfrm>
        </p:spPr>
        <p:txBody>
          <a:bodyPr>
            <a:normAutofit fontScale="90000"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can remove the closing tags and subsititute with &lt;&gt;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381" y="4430744"/>
            <a:ext cx="1241973" cy="444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5652121" y="4467688"/>
            <a:ext cx="576064" cy="4447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1362" y="3140968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&lt;body&gt;</a:t>
            </a:r>
          </a:p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&lt;h1&gt; Hellow , world! &lt;&gt;</a:t>
            </a:r>
          </a:p>
          <a:p>
            <a:pPr algn="l" rtl="0"/>
            <a:r>
              <a:rPr lang="en-US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2107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5" grpId="0" animBg="1"/>
      <p:bldP spid="7" grpId="0" animBg="1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096344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Are we going to use all ASCII characters?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2088232"/>
          </a:xfrm>
        </p:spPr>
        <p:txBody>
          <a:bodyPr>
            <a:normAutofit fontScale="90000"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Let’s map the characters we are going to use the most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8308" y="2650982"/>
            <a:ext cx="8229600" cy="380235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 rtl="0">
              <a:buFont typeface="Arial" pitchFamily="34" charset="0"/>
              <a:buChar char="•"/>
            </a:pPr>
            <a:r>
              <a:rPr lang="en-US" sz="5400" dirty="0" smtClean="0">
                <a:latin typeface="Lato Light" pitchFamily="34" charset="0"/>
                <a:ea typeface="Lato Light" pitchFamily="34" charset="0"/>
              </a:rPr>
              <a:t>a-z				</a:t>
            </a:r>
            <a:r>
              <a:rPr lang="en-US" dirty="0" smtClean="0">
                <a:solidFill>
                  <a:srgbClr val="FF0000"/>
                </a:solidFill>
                <a:latin typeface="Lato Light" pitchFamily="34" charset="0"/>
                <a:ea typeface="Lato Light" pitchFamily="34" charset="0"/>
              </a:rPr>
              <a:t>1-26</a:t>
            </a:r>
          </a:p>
          <a:p>
            <a:pPr marL="685800" indent="-685800" algn="l" rtl="0">
              <a:buFont typeface="Arial" pitchFamily="34" charset="0"/>
              <a:buChar char="•"/>
            </a:pPr>
            <a:r>
              <a:rPr lang="en-US" sz="5400" dirty="0" smtClean="0">
                <a:latin typeface="Lato Light" pitchFamily="34" charset="0"/>
                <a:ea typeface="Lato Light" pitchFamily="34" charset="0"/>
              </a:rPr>
              <a:t>A-Z				</a:t>
            </a:r>
            <a:r>
              <a:rPr lang="en-US" dirty="0" smtClean="0">
                <a:solidFill>
                  <a:srgbClr val="FF0000"/>
                </a:solidFill>
                <a:latin typeface="Lato Light" pitchFamily="34" charset="0"/>
                <a:ea typeface="Lato Light" pitchFamily="34" charset="0"/>
              </a:rPr>
              <a:t>27-52</a:t>
            </a:r>
          </a:p>
          <a:p>
            <a:pPr marL="685800" indent="-685800" algn="l" rtl="0">
              <a:buFont typeface="Arial" pitchFamily="34" charset="0"/>
              <a:buChar char="•"/>
            </a:pPr>
            <a:r>
              <a:rPr lang="en-US" sz="5400" dirty="0" smtClean="0">
                <a:latin typeface="Lato Light" pitchFamily="34" charset="0"/>
                <a:ea typeface="Lato Light" pitchFamily="34" charset="0"/>
              </a:rPr>
              <a:t>&lt;, &gt;	, &lt;&gt;		</a:t>
            </a:r>
            <a:r>
              <a:rPr lang="en-US" dirty="0" smtClean="0">
                <a:solidFill>
                  <a:srgbClr val="FF0000"/>
                </a:solidFill>
                <a:latin typeface="Lato Light" pitchFamily="34" charset="0"/>
                <a:ea typeface="Lato Light" pitchFamily="34" charset="0"/>
              </a:rPr>
              <a:t>53-55</a:t>
            </a:r>
          </a:p>
          <a:p>
            <a:pPr marL="685800" indent="-685800" algn="l" rtl="0">
              <a:buFont typeface="Arial" pitchFamily="34" charset="0"/>
              <a:buChar char="•"/>
            </a:pPr>
            <a:r>
              <a:rPr lang="en-US" sz="5400" dirty="0" smtClean="0">
                <a:latin typeface="Lato Light" pitchFamily="34" charset="0"/>
                <a:ea typeface="Lato Light" pitchFamily="34" charset="0"/>
              </a:rPr>
              <a:t>Space			</a:t>
            </a:r>
            <a:r>
              <a:rPr lang="en-US" dirty="0" smtClean="0">
                <a:solidFill>
                  <a:srgbClr val="FF0000"/>
                </a:solidFill>
                <a:latin typeface="Lato Light" pitchFamily="34" charset="0"/>
                <a:ea typeface="Lato Light" pitchFamily="34" charset="0"/>
              </a:rPr>
              <a:t>56</a:t>
            </a:r>
          </a:p>
          <a:p>
            <a:pPr marL="685800" indent="-685800" algn="l" rtl="0">
              <a:buFont typeface="Arial" pitchFamily="34" charset="0"/>
              <a:buChar char="•"/>
            </a:pPr>
            <a:r>
              <a:rPr lang="en-US" sz="5400" dirty="0" smtClean="0">
                <a:latin typeface="Lato Light" pitchFamily="34" charset="0"/>
                <a:ea typeface="Lato Light" pitchFamily="34" charset="0"/>
              </a:rPr>
              <a:t>Endl			</a:t>
            </a:r>
            <a:r>
              <a:rPr lang="en-US" dirty="0" smtClean="0">
                <a:solidFill>
                  <a:srgbClr val="FF0000"/>
                </a:solidFill>
                <a:latin typeface="Lato Light" pitchFamily="34" charset="0"/>
                <a:ea typeface="Lato Light" pitchFamily="34" charset="0"/>
              </a:rPr>
              <a:t>57</a:t>
            </a:r>
            <a:endParaRPr lang="ar-EG" dirty="0">
              <a:solidFill>
                <a:srgbClr val="FF0000"/>
              </a:solidFill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096344"/>
          </a:xfrm>
        </p:spPr>
        <p:txBody>
          <a:bodyPr>
            <a:normAutofit fontScale="90000"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We have </a:t>
            </a:r>
            <a:r>
              <a:rPr lang="en-US" sz="54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57 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char in our map that can be represented in </a:t>
            </a:r>
            <a:r>
              <a:rPr lang="en-US" sz="54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6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 bits instead of </a:t>
            </a:r>
            <a:r>
              <a:rPr lang="en-US" sz="5400" dirty="0" smtClean="0">
                <a:latin typeface="Lato" pitchFamily="34" charset="0"/>
                <a:ea typeface="Lato" pitchFamily="34" charset="0"/>
                <a:cs typeface="Lato" pitchFamily="34" charset="0"/>
              </a:rPr>
              <a:t>8</a:t>
            </a:r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 (ASCII)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3096344"/>
          </a:xfrm>
        </p:spPr>
        <p:txBody>
          <a:bodyPr>
            <a:normAutofit/>
          </a:bodyPr>
          <a:lstStyle/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What if there was a character that wan’t in the map?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98735"/>
              </p:ext>
            </p:extLst>
          </p:nvPr>
        </p:nvGraphicFramePr>
        <p:xfrm>
          <a:off x="1907704" y="3861048"/>
          <a:ext cx="5616624" cy="822960"/>
        </p:xfrm>
        <a:graphic>
          <a:graphicData uri="http://schemas.openxmlformats.org/drawingml/2006/table">
            <a:tbl>
              <a:tblPr rtl="1" firstRow="1" bandRow="1">
                <a:tableStyleId>{FABFCF23-3B69-468F-B69F-88F6DE6A72F2}</a:tableStyleId>
              </a:tblPr>
              <a:tblGrid>
                <a:gridCol w="3010396"/>
                <a:gridCol w="2606228"/>
              </a:tblGrid>
              <a:tr h="442848">
                <a:tc>
                  <a:txBody>
                    <a:bodyPr/>
                    <a:lstStyle/>
                    <a:p>
                      <a:pPr algn="ctr" rtl="1"/>
                      <a:r>
                        <a:rPr lang="en-US" sz="4800" b="0" dirty="0" smtClean="0">
                          <a:latin typeface="Lato Light" pitchFamily="34" charset="0"/>
                          <a:ea typeface="Lato Light" pitchFamily="34" charset="0"/>
                          <a:cs typeface="Lato Light" pitchFamily="34" charset="0"/>
                        </a:rPr>
                        <a:t>xxxx xxxx</a:t>
                      </a:r>
                      <a:endParaRPr lang="ar-EG" sz="4800" b="0" dirty="0">
                        <a:latin typeface="Lato Light" pitchFamily="34" charset="0"/>
                        <a:ea typeface="Lato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b="0" dirty="0" smtClean="0">
                          <a:latin typeface="Lato Light" pitchFamily="34" charset="0"/>
                          <a:ea typeface="Lato Light" pitchFamily="34" charset="0"/>
                          <a:cs typeface="Lato Light" pitchFamily="34" charset="0"/>
                        </a:rPr>
                        <a:t>000000</a:t>
                      </a:r>
                      <a:endParaRPr lang="ar-EG" sz="4800" b="0" dirty="0">
                        <a:latin typeface="Lato Light" pitchFamily="34" charset="0"/>
                        <a:ea typeface="Lato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195736" y="4797152"/>
            <a:ext cx="1584176" cy="10081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Flag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3808" y="4852570"/>
            <a:ext cx="1584176" cy="10081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5400" dirty="0" smtClean="0">
                <a:latin typeface="Lato Light" pitchFamily="34" charset="0"/>
                <a:ea typeface="Lato Light" pitchFamily="34" charset="0"/>
                <a:cs typeface="Lato Light" pitchFamily="34" charset="0"/>
              </a:rPr>
              <a:t>ASCII</a:t>
            </a:r>
            <a:endParaRPr lang="ar-EG" sz="5400" dirty="0">
              <a:latin typeface="Lato Light" pitchFamily="34" charset="0"/>
              <a:ea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6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319</Words>
  <Application>Microsoft Office PowerPoint</Application>
  <PresentationFormat>On-screen Show (4:3)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Lato Light</vt:lpstr>
      <vt:lpstr>Times New Roman</vt:lpstr>
      <vt:lpstr>Lato</vt:lpstr>
      <vt:lpstr>Office Theme</vt:lpstr>
      <vt:lpstr>HTML CODE COMPRESSOR USING RLE</vt:lpstr>
      <vt:lpstr>Before getting into RLE, we can do some optimizations</vt:lpstr>
      <vt:lpstr>Given a valid HTML code, what can we do?</vt:lpstr>
      <vt:lpstr>We know that the last tag to be opened is the first to be closed.</vt:lpstr>
      <vt:lpstr>We can remove the closing tags and subsititute with &lt;&gt;</vt:lpstr>
      <vt:lpstr>Are we going to use all ASCII characters?</vt:lpstr>
      <vt:lpstr>Let’s map the characters we are going to use the most</vt:lpstr>
      <vt:lpstr>We have 57 char in our map that can be represented in 6 bits instead of 8 (ASCII)</vt:lpstr>
      <vt:lpstr>What if there was a character that wan’t in the map?</vt:lpstr>
      <vt:lpstr>Now, let’s convert our file to zero and ones. </vt:lpstr>
      <vt:lpstr>Our file now is a one long string of ones and zeros. Let’s do RLE.</vt:lpstr>
      <vt:lpstr>PowerPoint Presentation</vt:lpstr>
      <vt:lpstr>RLE might make negative compression, were the compressed file is bigger than the original file. </vt:lpstr>
      <vt:lpstr>Let’s do RLE twice</vt:lpstr>
      <vt:lpstr>We choose the best between the two RLE strings and the original string.</vt:lpstr>
      <vt:lpstr>How do we tell the decoder which case we chose?</vt:lpstr>
      <vt:lpstr>The last step</vt:lpstr>
      <vt:lpstr>We evaluate every six bits in the binary string and convert it into a character and add it to the compressed file.</vt:lpstr>
      <vt:lpstr>Our compression ratio is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COMPRESSOR</dc:title>
  <dc:creator>X</dc:creator>
  <cp:lastModifiedBy>X</cp:lastModifiedBy>
  <cp:revision>22</cp:revision>
  <dcterms:created xsi:type="dcterms:W3CDTF">2018-02-26T01:52:47Z</dcterms:created>
  <dcterms:modified xsi:type="dcterms:W3CDTF">2018-02-26T04:39:26Z</dcterms:modified>
</cp:coreProperties>
</file>