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0083800" cy="5670550"/>
  <p:notesSz cx="10083800" cy="5670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86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2584" y="247582"/>
            <a:ext cx="895863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3175508"/>
            <a:ext cx="7058660" cy="1417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C4000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8201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C4000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304226"/>
            <a:ext cx="4386453" cy="37425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304226"/>
            <a:ext cx="4386453" cy="37425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C4000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8"/>
            <a:ext cx="10080625" cy="5670550"/>
          </a:xfrm>
          <a:custGeom>
            <a:avLst/>
            <a:gdLst/>
            <a:ahLst/>
            <a:cxnLst/>
            <a:rect l="l" t="t" r="r" b="b"/>
            <a:pathLst>
              <a:path w="10080625" h="5670550">
                <a:moveTo>
                  <a:pt x="10080002" y="0"/>
                </a:moveTo>
                <a:lnTo>
                  <a:pt x="0" y="0"/>
                </a:lnTo>
                <a:lnTo>
                  <a:pt x="0" y="5670003"/>
                </a:lnTo>
                <a:lnTo>
                  <a:pt x="10080002" y="5670003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8"/>
            <a:ext cx="10080625" cy="5670550"/>
          </a:xfrm>
          <a:custGeom>
            <a:avLst/>
            <a:gdLst/>
            <a:ahLst/>
            <a:cxnLst/>
            <a:rect l="l" t="t" r="r" b="b"/>
            <a:pathLst>
              <a:path w="10080625" h="5670550">
                <a:moveTo>
                  <a:pt x="5039995" y="5670003"/>
                </a:moveTo>
                <a:lnTo>
                  <a:pt x="0" y="5670003"/>
                </a:lnTo>
                <a:lnTo>
                  <a:pt x="0" y="0"/>
                </a:lnTo>
                <a:lnTo>
                  <a:pt x="10080002" y="0"/>
                </a:lnTo>
                <a:lnTo>
                  <a:pt x="10080002" y="5670003"/>
                </a:lnTo>
                <a:lnTo>
                  <a:pt x="5039995" y="5670003"/>
                </a:lnTo>
                <a:close/>
              </a:path>
            </a:pathLst>
          </a:custGeom>
          <a:ln w="36719">
            <a:solidFill>
              <a:srgbClr val="A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547199" y="133574"/>
            <a:ext cx="457200" cy="405130"/>
          </a:xfrm>
          <a:custGeom>
            <a:avLst/>
            <a:gdLst/>
            <a:ahLst/>
            <a:cxnLst/>
            <a:rect l="l" t="t" r="r" b="b"/>
            <a:pathLst>
              <a:path w="457200" h="405130">
                <a:moveTo>
                  <a:pt x="277202" y="0"/>
                </a:moveTo>
                <a:lnTo>
                  <a:pt x="179997" y="0"/>
                </a:lnTo>
                <a:lnTo>
                  <a:pt x="132166" y="6432"/>
                </a:lnTo>
                <a:lnTo>
                  <a:pt x="89174" y="24584"/>
                </a:lnTo>
                <a:lnTo>
                  <a:pt x="52741" y="52736"/>
                </a:lnTo>
                <a:lnTo>
                  <a:pt x="24587" y="89169"/>
                </a:lnTo>
                <a:lnTo>
                  <a:pt x="6433" y="132162"/>
                </a:lnTo>
                <a:lnTo>
                  <a:pt x="0" y="179997"/>
                </a:lnTo>
                <a:lnTo>
                  <a:pt x="0" y="224637"/>
                </a:lnTo>
                <a:lnTo>
                  <a:pt x="6433" y="272467"/>
                </a:lnTo>
                <a:lnTo>
                  <a:pt x="24587" y="315460"/>
                </a:lnTo>
                <a:lnTo>
                  <a:pt x="52741" y="351893"/>
                </a:lnTo>
                <a:lnTo>
                  <a:pt x="89174" y="380047"/>
                </a:lnTo>
                <a:lnTo>
                  <a:pt x="132166" y="398201"/>
                </a:lnTo>
                <a:lnTo>
                  <a:pt x="179997" y="404634"/>
                </a:lnTo>
                <a:lnTo>
                  <a:pt x="277202" y="404634"/>
                </a:lnTo>
                <a:lnTo>
                  <a:pt x="325033" y="398201"/>
                </a:lnTo>
                <a:lnTo>
                  <a:pt x="368025" y="380047"/>
                </a:lnTo>
                <a:lnTo>
                  <a:pt x="404458" y="351893"/>
                </a:lnTo>
                <a:lnTo>
                  <a:pt x="432612" y="315460"/>
                </a:lnTo>
                <a:lnTo>
                  <a:pt x="450766" y="272467"/>
                </a:lnTo>
                <a:lnTo>
                  <a:pt x="457200" y="224637"/>
                </a:lnTo>
                <a:lnTo>
                  <a:pt x="457200" y="179997"/>
                </a:lnTo>
                <a:lnTo>
                  <a:pt x="450766" y="132162"/>
                </a:lnTo>
                <a:lnTo>
                  <a:pt x="432612" y="89169"/>
                </a:lnTo>
                <a:lnTo>
                  <a:pt x="404458" y="52736"/>
                </a:lnTo>
                <a:lnTo>
                  <a:pt x="368025" y="24584"/>
                </a:lnTo>
                <a:lnTo>
                  <a:pt x="325033" y="643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547199" y="133574"/>
            <a:ext cx="457200" cy="405130"/>
          </a:xfrm>
          <a:custGeom>
            <a:avLst/>
            <a:gdLst/>
            <a:ahLst/>
            <a:cxnLst/>
            <a:rect l="l" t="t" r="r" b="b"/>
            <a:pathLst>
              <a:path w="457200" h="405130">
                <a:moveTo>
                  <a:pt x="228600" y="404634"/>
                </a:moveTo>
                <a:lnTo>
                  <a:pt x="277202" y="404634"/>
                </a:lnTo>
                <a:lnTo>
                  <a:pt x="325033" y="398201"/>
                </a:lnTo>
                <a:lnTo>
                  <a:pt x="368025" y="380047"/>
                </a:lnTo>
                <a:lnTo>
                  <a:pt x="404458" y="351893"/>
                </a:lnTo>
                <a:lnTo>
                  <a:pt x="432612" y="315460"/>
                </a:lnTo>
                <a:lnTo>
                  <a:pt x="450766" y="272467"/>
                </a:lnTo>
                <a:lnTo>
                  <a:pt x="457200" y="224637"/>
                </a:lnTo>
                <a:lnTo>
                  <a:pt x="457200" y="179997"/>
                </a:lnTo>
                <a:lnTo>
                  <a:pt x="450766" y="132162"/>
                </a:lnTo>
                <a:lnTo>
                  <a:pt x="432612" y="89169"/>
                </a:lnTo>
                <a:lnTo>
                  <a:pt x="404458" y="52736"/>
                </a:lnTo>
                <a:lnTo>
                  <a:pt x="368025" y="24584"/>
                </a:lnTo>
                <a:lnTo>
                  <a:pt x="325033" y="6432"/>
                </a:lnTo>
                <a:lnTo>
                  <a:pt x="277202" y="0"/>
                </a:lnTo>
                <a:lnTo>
                  <a:pt x="179997" y="0"/>
                </a:lnTo>
                <a:lnTo>
                  <a:pt x="132166" y="6432"/>
                </a:lnTo>
                <a:lnTo>
                  <a:pt x="89174" y="24584"/>
                </a:lnTo>
                <a:lnTo>
                  <a:pt x="52741" y="52736"/>
                </a:lnTo>
                <a:lnTo>
                  <a:pt x="24587" y="89169"/>
                </a:lnTo>
                <a:lnTo>
                  <a:pt x="6433" y="132162"/>
                </a:lnTo>
                <a:lnTo>
                  <a:pt x="0" y="179997"/>
                </a:lnTo>
                <a:lnTo>
                  <a:pt x="0" y="224637"/>
                </a:lnTo>
                <a:lnTo>
                  <a:pt x="6433" y="272467"/>
                </a:lnTo>
                <a:lnTo>
                  <a:pt x="24587" y="315460"/>
                </a:lnTo>
                <a:lnTo>
                  <a:pt x="52741" y="351893"/>
                </a:lnTo>
                <a:lnTo>
                  <a:pt x="89174" y="380047"/>
                </a:lnTo>
                <a:lnTo>
                  <a:pt x="132166" y="398201"/>
                </a:lnTo>
                <a:lnTo>
                  <a:pt x="179997" y="404634"/>
                </a:lnTo>
                <a:lnTo>
                  <a:pt x="228600" y="404634"/>
                </a:lnTo>
                <a:close/>
              </a:path>
            </a:pathLst>
          </a:custGeom>
          <a:ln w="18359">
            <a:solidFill>
              <a:srgbClr val="6100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5740" y="354503"/>
            <a:ext cx="723231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C4000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1655" y="1556914"/>
            <a:ext cx="4398645" cy="2256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C8201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5273611"/>
            <a:ext cx="3226816" cy="283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5273611"/>
            <a:ext cx="2319274" cy="283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5273611"/>
            <a:ext cx="2319274" cy="283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2299" y="229942"/>
            <a:ext cx="1212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795" y="1664408"/>
            <a:ext cx="8373745" cy="94340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 marR="5080" indent="-12700" algn="ctr">
              <a:lnSpc>
                <a:spcPts val="7309"/>
              </a:lnSpc>
              <a:spcBef>
                <a:spcPts val="850"/>
              </a:spcBef>
            </a:pPr>
            <a:r>
              <a:rPr lang="en-US" sz="4400" spc="-5" dirty="0">
                <a:latin typeface="Times New Roman"/>
                <a:cs typeface="Times New Roman"/>
              </a:rPr>
              <a:t>Embedded systems and IOT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9292" y="3292475"/>
            <a:ext cx="4476750" cy="4360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295"/>
              </a:lnSpc>
              <a:spcBef>
                <a:spcPts val="100"/>
              </a:spcBef>
            </a:pPr>
            <a:r>
              <a:rPr lang="en-US" sz="2800" i="1" spc="-40" dirty="0">
                <a:latin typeface="Arial"/>
                <a:cs typeface="Arial"/>
              </a:rPr>
              <a:t>Lab 1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2299" y="229942"/>
            <a:ext cx="214629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Arial"/>
                <a:cs typeface="Arial"/>
              </a:rPr>
              <a:t>1</a:t>
            </a:r>
            <a:r>
              <a:rPr sz="1350" dirty="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9434" y="1332365"/>
            <a:ext cx="5268239" cy="3951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69935" y="148586"/>
            <a:ext cx="52622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Breadboard</a:t>
            </a:r>
            <a:r>
              <a:rPr spc="-60" dirty="0"/>
              <a:t> </a:t>
            </a:r>
            <a:r>
              <a:rPr spc="-15" dirty="0"/>
              <a:t>Wires</a:t>
            </a:r>
          </a:p>
        </p:txBody>
      </p:sp>
      <p:sp>
        <p:nvSpPr>
          <p:cNvPr id="5" name="object 5"/>
          <p:cNvSpPr/>
          <p:nvPr/>
        </p:nvSpPr>
        <p:spPr>
          <a:xfrm>
            <a:off x="538556" y="1303574"/>
            <a:ext cx="5300345" cy="3980179"/>
          </a:xfrm>
          <a:custGeom>
            <a:avLst/>
            <a:gdLst/>
            <a:ahLst/>
            <a:cxnLst/>
            <a:rect l="l" t="t" r="r" b="b"/>
            <a:pathLst>
              <a:path w="5300345" h="3980179">
                <a:moveTo>
                  <a:pt x="2649969" y="3980154"/>
                </a:moveTo>
                <a:lnTo>
                  <a:pt x="0" y="3980154"/>
                </a:lnTo>
                <a:lnTo>
                  <a:pt x="0" y="0"/>
                </a:lnTo>
                <a:lnTo>
                  <a:pt x="5299925" y="0"/>
                </a:lnTo>
                <a:lnTo>
                  <a:pt x="5299925" y="3980154"/>
                </a:lnTo>
                <a:lnTo>
                  <a:pt x="2649969" y="3980154"/>
                </a:lnTo>
                <a:close/>
              </a:path>
            </a:pathLst>
          </a:custGeom>
          <a:ln w="35999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63018" y="1305632"/>
            <a:ext cx="2328545" cy="7315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2680"/>
              </a:lnSpc>
              <a:spcBef>
                <a:spcPts val="355"/>
              </a:spcBef>
            </a:pPr>
            <a:r>
              <a:rPr sz="2400" b="1" spc="-5" dirty="0">
                <a:latin typeface="Arial"/>
                <a:cs typeface="Arial"/>
              </a:rPr>
              <a:t>Different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Colors  Different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Sizes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7285" y="1469170"/>
            <a:ext cx="1371600" cy="411480"/>
          </a:xfrm>
          <a:custGeom>
            <a:avLst/>
            <a:gdLst/>
            <a:ahLst/>
            <a:cxnLst/>
            <a:rect l="l" t="t" r="r" b="b"/>
            <a:pathLst>
              <a:path w="1371600" h="411480">
                <a:moveTo>
                  <a:pt x="1371600" y="0"/>
                </a:moveTo>
                <a:lnTo>
                  <a:pt x="0" y="0"/>
                </a:lnTo>
                <a:lnTo>
                  <a:pt x="0" y="411479"/>
                </a:lnTo>
                <a:lnTo>
                  <a:pt x="1371600" y="411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26479" y="2125455"/>
            <a:ext cx="3669842" cy="24004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33375" y="4601421"/>
            <a:ext cx="3606800" cy="6731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05740" marR="5080" indent="-193675">
              <a:lnSpc>
                <a:spcPts val="2460"/>
              </a:lnSpc>
              <a:spcBef>
                <a:spcPts val="330"/>
              </a:spcBef>
            </a:pPr>
            <a:r>
              <a:rPr sz="2200" b="1" spc="-10" dirty="0">
                <a:latin typeface="Arial"/>
                <a:cs typeface="Arial"/>
              </a:rPr>
              <a:t>May </a:t>
            </a:r>
            <a:r>
              <a:rPr sz="2200" b="1" spc="-5" dirty="0">
                <a:latin typeface="Arial"/>
                <a:cs typeface="Arial"/>
              </a:rPr>
              <a:t>use regular long </a:t>
            </a:r>
            <a:r>
              <a:rPr sz="2200" b="1" spc="-10" dirty="0">
                <a:latin typeface="Arial"/>
                <a:cs typeface="Arial"/>
              </a:rPr>
              <a:t>wires  </a:t>
            </a:r>
            <a:r>
              <a:rPr sz="2200" b="1" spc="-5" dirty="0">
                <a:latin typeface="Arial"/>
                <a:cs typeface="Arial"/>
              </a:rPr>
              <a:t>and cut suitable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lengths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26479" y="2126166"/>
            <a:ext cx="3679825" cy="2425065"/>
          </a:xfrm>
          <a:custGeom>
            <a:avLst/>
            <a:gdLst/>
            <a:ahLst/>
            <a:cxnLst/>
            <a:rect l="l" t="t" r="r" b="b"/>
            <a:pathLst>
              <a:path w="3679825" h="2425065">
                <a:moveTo>
                  <a:pt x="1839595" y="2424963"/>
                </a:moveTo>
                <a:lnTo>
                  <a:pt x="0" y="2424963"/>
                </a:lnTo>
                <a:lnTo>
                  <a:pt x="0" y="0"/>
                </a:lnTo>
                <a:lnTo>
                  <a:pt x="3679202" y="0"/>
                </a:lnTo>
                <a:lnTo>
                  <a:pt x="3679202" y="2424963"/>
                </a:lnTo>
                <a:lnTo>
                  <a:pt x="1839595" y="2424963"/>
                </a:lnTo>
                <a:close/>
              </a:path>
            </a:pathLst>
          </a:custGeom>
          <a:ln w="35999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2299" y="229942"/>
            <a:ext cx="214629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Arial"/>
                <a:cs typeface="Arial"/>
              </a:rPr>
              <a:t>1</a:t>
            </a:r>
            <a:r>
              <a:rPr sz="135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8896" y="2146232"/>
            <a:ext cx="60001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3615" algn="l"/>
              </a:tabLst>
            </a:pPr>
            <a:r>
              <a:rPr sz="5400" spc="-5" dirty="0">
                <a:latin typeface="Times New Roman"/>
                <a:cs typeface="Times New Roman"/>
              </a:rPr>
              <a:t>[2]	Passive</a:t>
            </a:r>
            <a:r>
              <a:rPr sz="5400" spc="-80" dirty="0">
                <a:latin typeface="Times New Roman"/>
                <a:cs typeface="Times New Roman"/>
              </a:rPr>
              <a:t> </a:t>
            </a:r>
            <a:r>
              <a:rPr sz="5400" spc="-10" dirty="0">
                <a:latin typeface="Times New Roman"/>
                <a:cs typeface="Times New Roman"/>
              </a:rPr>
              <a:t>Elements</a:t>
            </a:r>
            <a:endParaRPr sz="5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2299" y="229942"/>
            <a:ext cx="214629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Arial"/>
                <a:cs typeface="Arial"/>
              </a:rPr>
              <a:t>1</a:t>
            </a:r>
            <a:r>
              <a:rPr sz="1350" dirty="0"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86264" y="354503"/>
            <a:ext cx="45529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Fixed</a:t>
            </a:r>
            <a:r>
              <a:rPr spc="-80" dirty="0"/>
              <a:t> </a:t>
            </a:r>
            <a:r>
              <a:rPr spc="-10" dirty="0"/>
              <a:t>Resistors</a:t>
            </a:r>
          </a:p>
        </p:txBody>
      </p:sp>
      <p:sp>
        <p:nvSpPr>
          <p:cNvPr id="4" name="object 4"/>
          <p:cNvSpPr/>
          <p:nvPr/>
        </p:nvSpPr>
        <p:spPr>
          <a:xfrm>
            <a:off x="1422361" y="1278365"/>
            <a:ext cx="7419594" cy="3178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6641" y="1278733"/>
            <a:ext cx="7465695" cy="3177540"/>
          </a:xfrm>
          <a:custGeom>
            <a:avLst/>
            <a:gdLst/>
            <a:ahLst/>
            <a:cxnLst/>
            <a:rect l="l" t="t" r="r" b="b"/>
            <a:pathLst>
              <a:path w="7465695" h="3177540">
                <a:moveTo>
                  <a:pt x="3732834" y="3177349"/>
                </a:moveTo>
                <a:lnTo>
                  <a:pt x="0" y="3177349"/>
                </a:lnTo>
                <a:lnTo>
                  <a:pt x="0" y="0"/>
                </a:lnTo>
                <a:lnTo>
                  <a:pt x="7465313" y="0"/>
                </a:lnTo>
                <a:lnTo>
                  <a:pt x="7465313" y="3177349"/>
                </a:lnTo>
                <a:lnTo>
                  <a:pt x="3732834" y="3177349"/>
                </a:lnTo>
                <a:close/>
              </a:path>
            </a:pathLst>
          </a:custGeom>
          <a:ln w="35999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2299" y="229942"/>
            <a:ext cx="214629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Arial"/>
                <a:cs typeface="Arial"/>
              </a:rPr>
              <a:t>1</a:t>
            </a:r>
            <a:r>
              <a:rPr sz="1350" dirty="0"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1600" y="1645928"/>
            <a:ext cx="7406640" cy="2668905"/>
          </a:xfrm>
          <a:custGeom>
            <a:avLst/>
            <a:gdLst/>
            <a:ahLst/>
            <a:cxnLst/>
            <a:rect l="l" t="t" r="r" b="b"/>
            <a:pathLst>
              <a:path w="7406640" h="2668904">
                <a:moveTo>
                  <a:pt x="7406640" y="0"/>
                </a:moveTo>
                <a:lnTo>
                  <a:pt x="0" y="0"/>
                </a:lnTo>
                <a:lnTo>
                  <a:pt x="0" y="2668676"/>
                </a:lnTo>
                <a:lnTo>
                  <a:pt x="7406640" y="2668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71600" y="1645928"/>
            <a:ext cx="7406640" cy="2668905"/>
          </a:xfrm>
          <a:custGeom>
            <a:avLst/>
            <a:gdLst/>
            <a:ahLst/>
            <a:cxnLst/>
            <a:rect l="l" t="t" r="r" b="b"/>
            <a:pathLst>
              <a:path w="7406640" h="2668904">
                <a:moveTo>
                  <a:pt x="3703320" y="2668676"/>
                </a:moveTo>
                <a:lnTo>
                  <a:pt x="0" y="2668676"/>
                </a:lnTo>
                <a:lnTo>
                  <a:pt x="0" y="0"/>
                </a:lnTo>
                <a:lnTo>
                  <a:pt x="7406640" y="0"/>
                </a:lnTo>
                <a:lnTo>
                  <a:pt x="7406640" y="2668676"/>
                </a:lnTo>
                <a:lnTo>
                  <a:pt x="3703320" y="2668676"/>
                </a:lnTo>
                <a:close/>
              </a:path>
            </a:pathLst>
          </a:custGeom>
          <a:ln w="35999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2920">
              <a:lnSpc>
                <a:spcPct val="100000"/>
              </a:lnSpc>
              <a:spcBef>
                <a:spcPts val="100"/>
              </a:spcBef>
              <a:tabLst>
                <a:tab pos="4445635" algn="l"/>
              </a:tabLst>
            </a:pPr>
            <a:r>
              <a:rPr spc="-40" dirty="0"/>
              <a:t>Variable	</a:t>
            </a:r>
            <a:r>
              <a:rPr spc="-10" dirty="0"/>
              <a:t>Resistors</a:t>
            </a:r>
          </a:p>
        </p:txBody>
      </p:sp>
      <p:sp>
        <p:nvSpPr>
          <p:cNvPr id="6" name="object 6"/>
          <p:cNvSpPr/>
          <p:nvPr/>
        </p:nvSpPr>
        <p:spPr>
          <a:xfrm>
            <a:off x="1812963" y="1717556"/>
            <a:ext cx="6638404" cy="23000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2299" y="229942"/>
            <a:ext cx="214629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Arial"/>
                <a:cs typeface="Arial"/>
              </a:rPr>
              <a:t>1</a:t>
            </a:r>
            <a:r>
              <a:rPr sz="1350" dirty="0">
                <a:latin typeface="Arial"/>
                <a:cs typeface="Arial"/>
              </a:rPr>
              <a:t>4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2920">
              <a:lnSpc>
                <a:spcPct val="100000"/>
              </a:lnSpc>
              <a:spcBef>
                <a:spcPts val="100"/>
              </a:spcBef>
              <a:tabLst>
                <a:tab pos="4445635" algn="l"/>
              </a:tabLst>
            </a:pPr>
            <a:r>
              <a:rPr spc="-40" dirty="0"/>
              <a:t>Variable	</a:t>
            </a:r>
            <a:r>
              <a:rPr spc="-10" dirty="0"/>
              <a:t>Resistors</a:t>
            </a:r>
          </a:p>
        </p:txBody>
      </p:sp>
      <p:sp>
        <p:nvSpPr>
          <p:cNvPr id="4" name="object 4"/>
          <p:cNvSpPr/>
          <p:nvPr/>
        </p:nvSpPr>
        <p:spPr>
          <a:xfrm>
            <a:off x="396722" y="1122853"/>
            <a:ext cx="3809517" cy="21002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7718" y="1114205"/>
            <a:ext cx="3828415" cy="2118995"/>
          </a:xfrm>
          <a:custGeom>
            <a:avLst/>
            <a:gdLst/>
            <a:ahLst/>
            <a:cxnLst/>
            <a:rect l="l" t="t" r="r" b="b"/>
            <a:pathLst>
              <a:path w="3828415" h="2118995">
                <a:moveTo>
                  <a:pt x="0" y="0"/>
                </a:moveTo>
                <a:lnTo>
                  <a:pt x="3827881" y="0"/>
                </a:lnTo>
                <a:lnTo>
                  <a:pt x="3827881" y="2118601"/>
                </a:lnTo>
                <a:lnTo>
                  <a:pt x="0" y="2118601"/>
                </a:lnTo>
                <a:lnTo>
                  <a:pt x="0" y="0"/>
                </a:lnTo>
                <a:close/>
              </a:path>
            </a:pathLst>
          </a:custGeom>
          <a:ln w="18359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4404" y="3535930"/>
            <a:ext cx="3933355" cy="19501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5400" y="3527294"/>
            <a:ext cx="3952240" cy="1968500"/>
          </a:xfrm>
          <a:custGeom>
            <a:avLst/>
            <a:gdLst/>
            <a:ahLst/>
            <a:cxnLst/>
            <a:rect l="l" t="t" r="r" b="b"/>
            <a:pathLst>
              <a:path w="3952240" h="1968500">
                <a:moveTo>
                  <a:pt x="0" y="0"/>
                </a:moveTo>
                <a:lnTo>
                  <a:pt x="3951719" y="0"/>
                </a:lnTo>
                <a:lnTo>
                  <a:pt x="3951719" y="1968474"/>
                </a:lnTo>
                <a:lnTo>
                  <a:pt x="0" y="1968474"/>
                </a:lnTo>
                <a:lnTo>
                  <a:pt x="0" y="0"/>
                </a:lnTo>
                <a:close/>
              </a:path>
            </a:pathLst>
          </a:custGeom>
          <a:ln w="18359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49440" y="1223298"/>
            <a:ext cx="2758681" cy="23425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40436" y="1214649"/>
            <a:ext cx="2777490" cy="2360930"/>
          </a:xfrm>
          <a:custGeom>
            <a:avLst/>
            <a:gdLst/>
            <a:ahLst/>
            <a:cxnLst/>
            <a:rect l="l" t="t" r="r" b="b"/>
            <a:pathLst>
              <a:path w="2777490" h="2360929">
                <a:moveTo>
                  <a:pt x="0" y="0"/>
                </a:moveTo>
                <a:lnTo>
                  <a:pt x="2777045" y="0"/>
                </a:lnTo>
                <a:lnTo>
                  <a:pt x="2777045" y="2360879"/>
                </a:lnTo>
                <a:lnTo>
                  <a:pt x="0" y="2360879"/>
                </a:lnTo>
                <a:lnTo>
                  <a:pt x="0" y="0"/>
                </a:lnTo>
                <a:close/>
              </a:path>
            </a:pathLst>
          </a:custGeom>
          <a:ln w="18359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97206" y="3265559"/>
            <a:ext cx="3310915" cy="21286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88201" y="3256923"/>
            <a:ext cx="3329304" cy="2147570"/>
          </a:xfrm>
          <a:custGeom>
            <a:avLst/>
            <a:gdLst/>
            <a:ahLst/>
            <a:cxnLst/>
            <a:rect l="l" t="t" r="r" b="b"/>
            <a:pathLst>
              <a:path w="3329304" h="2147570">
                <a:moveTo>
                  <a:pt x="0" y="0"/>
                </a:moveTo>
                <a:lnTo>
                  <a:pt x="3329279" y="0"/>
                </a:lnTo>
                <a:lnTo>
                  <a:pt x="3329279" y="2147049"/>
                </a:lnTo>
                <a:lnTo>
                  <a:pt x="0" y="2147049"/>
                </a:lnTo>
                <a:lnTo>
                  <a:pt x="0" y="0"/>
                </a:lnTo>
                <a:close/>
              </a:path>
            </a:pathLst>
          </a:custGeom>
          <a:ln w="18359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0" y="1165335"/>
            <a:ext cx="2274481" cy="14277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62995" y="1156686"/>
            <a:ext cx="2292985" cy="1446530"/>
          </a:xfrm>
          <a:custGeom>
            <a:avLst/>
            <a:gdLst/>
            <a:ahLst/>
            <a:cxnLst/>
            <a:rect l="l" t="t" r="r" b="b"/>
            <a:pathLst>
              <a:path w="2292984" h="1446530">
                <a:moveTo>
                  <a:pt x="0" y="0"/>
                </a:moveTo>
                <a:lnTo>
                  <a:pt x="2292845" y="0"/>
                </a:lnTo>
                <a:lnTo>
                  <a:pt x="2292845" y="1446123"/>
                </a:lnTo>
                <a:lnTo>
                  <a:pt x="0" y="1446123"/>
                </a:lnTo>
                <a:lnTo>
                  <a:pt x="0" y="0"/>
                </a:lnTo>
                <a:close/>
              </a:path>
            </a:pathLst>
          </a:custGeom>
          <a:ln w="18359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2299" y="229942"/>
            <a:ext cx="214629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Arial"/>
                <a:cs typeface="Arial"/>
              </a:rPr>
              <a:t>1</a:t>
            </a:r>
            <a:r>
              <a:rPr sz="1350" dirty="0">
                <a:latin typeface="Arial"/>
                <a:cs typeface="Arial"/>
              </a:rPr>
              <a:t>5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83815" y="422906"/>
            <a:ext cx="55060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Resistors</a:t>
            </a:r>
            <a:r>
              <a:rPr spc="-45" dirty="0"/>
              <a:t> </a:t>
            </a:r>
            <a:r>
              <a:rPr spc="-10" dirty="0"/>
              <a:t>Symbols</a:t>
            </a:r>
          </a:p>
        </p:txBody>
      </p:sp>
      <p:sp>
        <p:nvSpPr>
          <p:cNvPr id="4" name="object 4"/>
          <p:cNvSpPr/>
          <p:nvPr/>
        </p:nvSpPr>
        <p:spPr>
          <a:xfrm>
            <a:off x="1945805" y="1497618"/>
            <a:ext cx="6740994" cy="35769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36800" y="1488969"/>
            <a:ext cx="6759575" cy="3595370"/>
          </a:xfrm>
          <a:custGeom>
            <a:avLst/>
            <a:gdLst/>
            <a:ahLst/>
            <a:cxnLst/>
            <a:rect l="l" t="t" r="r" b="b"/>
            <a:pathLst>
              <a:path w="6759575" h="3595370">
                <a:moveTo>
                  <a:pt x="0" y="0"/>
                </a:moveTo>
                <a:lnTo>
                  <a:pt x="6759359" y="0"/>
                </a:lnTo>
                <a:lnTo>
                  <a:pt x="6759359" y="3595319"/>
                </a:lnTo>
                <a:lnTo>
                  <a:pt x="0" y="3595319"/>
                </a:lnTo>
                <a:lnTo>
                  <a:pt x="0" y="0"/>
                </a:lnTo>
                <a:close/>
              </a:path>
            </a:pathLst>
          </a:custGeom>
          <a:ln w="18359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2299" y="229942"/>
            <a:ext cx="214629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Arial"/>
                <a:cs typeface="Arial"/>
              </a:rPr>
              <a:t>1</a:t>
            </a:r>
            <a:r>
              <a:rPr sz="1350" dirty="0">
                <a:latin typeface="Arial"/>
                <a:cs typeface="Arial"/>
              </a:rPr>
              <a:t>6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2636" y="1922407"/>
            <a:ext cx="7437755" cy="3152775"/>
          </a:xfrm>
          <a:custGeom>
            <a:avLst/>
            <a:gdLst/>
            <a:ahLst/>
            <a:cxnLst/>
            <a:rect l="l" t="t" r="r" b="b"/>
            <a:pathLst>
              <a:path w="7437755" h="3152775">
                <a:moveTo>
                  <a:pt x="7437602" y="0"/>
                </a:moveTo>
                <a:lnTo>
                  <a:pt x="0" y="0"/>
                </a:lnTo>
                <a:lnTo>
                  <a:pt x="0" y="3152521"/>
                </a:lnTo>
                <a:lnTo>
                  <a:pt x="7437602" y="31525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68879" y="2285653"/>
            <a:ext cx="4663440" cy="2468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86264" y="354503"/>
            <a:ext cx="2797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</a:t>
            </a:r>
            <a:r>
              <a:rPr spc="-5" dirty="0"/>
              <a:t>e</a:t>
            </a:r>
            <a:r>
              <a:rPr spc="-15" dirty="0"/>
              <a:t>s</a:t>
            </a:r>
            <a:r>
              <a:rPr spc="-5" dirty="0"/>
              <a:t>is</a:t>
            </a:r>
            <a:r>
              <a:rPr spc="-15" dirty="0"/>
              <a:t>t</a:t>
            </a:r>
            <a:r>
              <a:rPr spc="-5" dirty="0"/>
              <a:t>ors</a:t>
            </a:r>
          </a:p>
        </p:txBody>
      </p:sp>
      <p:sp>
        <p:nvSpPr>
          <p:cNvPr id="6" name="object 6"/>
          <p:cNvSpPr/>
          <p:nvPr/>
        </p:nvSpPr>
        <p:spPr>
          <a:xfrm>
            <a:off x="5077078" y="2787493"/>
            <a:ext cx="616585" cy="0"/>
          </a:xfrm>
          <a:custGeom>
            <a:avLst/>
            <a:gdLst/>
            <a:ahLst/>
            <a:cxnLst/>
            <a:rect l="l" t="t" r="r" b="b"/>
            <a:pathLst>
              <a:path w="616585">
                <a:moveTo>
                  <a:pt x="0" y="0"/>
                </a:moveTo>
                <a:lnTo>
                  <a:pt x="616318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3764" y="2751489"/>
            <a:ext cx="108585" cy="72390"/>
          </a:xfrm>
          <a:custGeom>
            <a:avLst/>
            <a:gdLst/>
            <a:ahLst/>
            <a:cxnLst/>
            <a:rect l="l" t="t" r="r" b="b"/>
            <a:pathLst>
              <a:path w="108585" h="72389">
                <a:moveTo>
                  <a:pt x="108000" y="0"/>
                </a:moveTo>
                <a:lnTo>
                  <a:pt x="0" y="36004"/>
                </a:lnTo>
                <a:lnTo>
                  <a:pt x="108000" y="71996"/>
                </a:lnTo>
                <a:lnTo>
                  <a:pt x="108000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88723" y="2751489"/>
            <a:ext cx="108585" cy="72390"/>
          </a:xfrm>
          <a:custGeom>
            <a:avLst/>
            <a:gdLst/>
            <a:ahLst/>
            <a:cxnLst/>
            <a:rect l="l" t="t" r="r" b="b"/>
            <a:pathLst>
              <a:path w="108585" h="72389">
                <a:moveTo>
                  <a:pt x="0" y="0"/>
                </a:moveTo>
                <a:lnTo>
                  <a:pt x="0" y="71996"/>
                </a:lnTo>
                <a:lnTo>
                  <a:pt x="108000" y="36004"/>
                </a:lnTo>
                <a:lnTo>
                  <a:pt x="0" y="0"/>
                </a:lnTo>
                <a:close/>
              </a:path>
            </a:pathLst>
          </a:custGeom>
          <a:solidFill>
            <a:srgbClr val="FF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73764" y="2715484"/>
            <a:ext cx="0" cy="324485"/>
          </a:xfrm>
          <a:custGeom>
            <a:avLst/>
            <a:gdLst/>
            <a:ahLst/>
            <a:cxnLst/>
            <a:rect l="l" t="t" r="r" b="b"/>
            <a:pathLst>
              <a:path h="324485">
                <a:moveTo>
                  <a:pt x="0" y="324002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6724" y="2715484"/>
            <a:ext cx="0" cy="324485"/>
          </a:xfrm>
          <a:custGeom>
            <a:avLst/>
            <a:gdLst/>
            <a:ahLst/>
            <a:cxnLst/>
            <a:rect l="l" t="t" r="r" b="b"/>
            <a:pathLst>
              <a:path h="324485">
                <a:moveTo>
                  <a:pt x="0" y="324002"/>
                </a:moveTo>
                <a:lnTo>
                  <a:pt x="0" y="0"/>
                </a:lnTo>
              </a:path>
            </a:pathLst>
          </a:custGeom>
          <a:ln w="3175">
            <a:solidFill>
              <a:srgbClr val="FF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32636" y="1922407"/>
            <a:ext cx="7437755" cy="3152775"/>
          </a:xfrm>
          <a:prstGeom prst="rect">
            <a:avLst/>
          </a:prstGeom>
          <a:ln w="35999">
            <a:solidFill>
              <a:srgbClr val="C4000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036060">
              <a:lnSpc>
                <a:spcPct val="100000"/>
              </a:lnSpc>
              <a:spcBef>
                <a:spcPts val="805"/>
              </a:spcBef>
            </a:pPr>
            <a:r>
              <a:rPr sz="900" spc="-5" dirty="0">
                <a:latin typeface="Arial"/>
                <a:cs typeface="Arial"/>
              </a:rPr>
              <a:t>0.9</a:t>
            </a:r>
            <a:r>
              <a:rPr sz="900" dirty="0">
                <a:latin typeface="Arial"/>
                <a:cs typeface="Arial"/>
              </a:rPr>
              <a:t> "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2299" y="229942"/>
            <a:ext cx="214629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Arial"/>
                <a:cs typeface="Arial"/>
              </a:rPr>
              <a:t>1</a:t>
            </a:r>
            <a:r>
              <a:rPr sz="1350" dirty="0">
                <a:latin typeface="Arial"/>
                <a:cs typeface="Arial"/>
              </a:rPr>
              <a:t>7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3320" y="1628656"/>
            <a:ext cx="8374684" cy="37720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17418" y="148219"/>
            <a:ext cx="4757420" cy="1510665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1720"/>
              </a:spcBef>
            </a:pPr>
            <a:r>
              <a:rPr spc="-10" dirty="0"/>
              <a:t>Resistors</a:t>
            </a:r>
          </a:p>
          <a:p>
            <a:pPr marL="12700">
              <a:lnSpc>
                <a:spcPct val="100000"/>
              </a:lnSpc>
              <a:spcBef>
                <a:spcPts val="950"/>
              </a:spcBef>
              <a:tabLst>
                <a:tab pos="1000760" algn="l"/>
                <a:tab pos="1891030" algn="l"/>
                <a:tab pos="2978150" algn="l"/>
              </a:tabLst>
            </a:pPr>
            <a:r>
              <a:rPr sz="2800" dirty="0">
                <a:solidFill>
                  <a:srgbClr val="009933"/>
                </a:solidFill>
              </a:rPr>
              <a:t>4	7	</a:t>
            </a:r>
            <a:r>
              <a:rPr sz="2800" spc="-5" dirty="0">
                <a:solidFill>
                  <a:srgbClr val="009933"/>
                </a:solidFill>
              </a:rPr>
              <a:t>000	=47K</a:t>
            </a:r>
            <a:r>
              <a:rPr sz="2800" spc="-90" dirty="0">
                <a:solidFill>
                  <a:srgbClr val="009933"/>
                </a:solidFill>
              </a:rPr>
              <a:t> </a:t>
            </a:r>
            <a:r>
              <a:rPr sz="2800" spc="-10" dirty="0">
                <a:solidFill>
                  <a:srgbClr val="009933"/>
                </a:solidFill>
              </a:rPr>
              <a:t>Ohm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8242392" y="1206267"/>
            <a:ext cx="10636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9933"/>
                </a:solidFill>
                <a:latin typeface="Arial"/>
                <a:cs typeface="Arial"/>
              </a:rPr>
              <a:t>+/-</a:t>
            </a:r>
            <a:r>
              <a:rPr sz="2800" b="1" spc="-95" dirty="0">
                <a:solidFill>
                  <a:srgbClr val="009933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9933"/>
                </a:solidFill>
                <a:latin typeface="Arial"/>
                <a:cs typeface="Arial"/>
              </a:rPr>
              <a:t>5%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30005" y="1706406"/>
            <a:ext cx="5120640" cy="662940"/>
          </a:xfrm>
          <a:custGeom>
            <a:avLst/>
            <a:gdLst/>
            <a:ahLst/>
            <a:cxnLst/>
            <a:rect l="l" t="t" r="r" b="b"/>
            <a:pathLst>
              <a:path w="5120640" h="662939">
                <a:moveTo>
                  <a:pt x="2560320" y="662406"/>
                </a:moveTo>
                <a:lnTo>
                  <a:pt x="0" y="662406"/>
                </a:lnTo>
                <a:lnTo>
                  <a:pt x="0" y="0"/>
                </a:lnTo>
                <a:lnTo>
                  <a:pt x="5120640" y="0"/>
                </a:lnTo>
                <a:lnTo>
                  <a:pt x="5120640" y="662406"/>
                </a:lnTo>
                <a:lnTo>
                  <a:pt x="2560320" y="662406"/>
                </a:lnTo>
                <a:close/>
              </a:path>
            </a:pathLst>
          </a:custGeom>
          <a:ln w="35999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27681" y="2822050"/>
            <a:ext cx="1280160" cy="274320"/>
          </a:xfrm>
          <a:custGeom>
            <a:avLst/>
            <a:gdLst/>
            <a:ahLst/>
            <a:cxnLst/>
            <a:rect l="l" t="t" r="r" b="b"/>
            <a:pathLst>
              <a:path w="1280160" h="274319">
                <a:moveTo>
                  <a:pt x="1280160" y="0"/>
                </a:moveTo>
                <a:lnTo>
                  <a:pt x="0" y="0"/>
                </a:lnTo>
                <a:lnTo>
                  <a:pt x="0" y="274319"/>
                </a:lnTo>
                <a:lnTo>
                  <a:pt x="1280160" y="274319"/>
                </a:lnTo>
                <a:close/>
              </a:path>
            </a:pathLst>
          </a:custGeom>
          <a:solidFill>
            <a:srgbClr val="719ECE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27681" y="2822050"/>
            <a:ext cx="1280160" cy="274320"/>
          </a:xfrm>
          <a:custGeom>
            <a:avLst/>
            <a:gdLst/>
            <a:ahLst/>
            <a:cxnLst/>
            <a:rect l="l" t="t" r="r" b="b"/>
            <a:pathLst>
              <a:path w="1280160" h="274319">
                <a:moveTo>
                  <a:pt x="640080" y="274319"/>
                </a:moveTo>
                <a:lnTo>
                  <a:pt x="0" y="274319"/>
                </a:lnTo>
                <a:lnTo>
                  <a:pt x="0" y="0"/>
                </a:lnTo>
                <a:lnTo>
                  <a:pt x="1280160" y="0"/>
                </a:lnTo>
                <a:lnTo>
                  <a:pt x="1280160" y="274319"/>
                </a:lnTo>
                <a:lnTo>
                  <a:pt x="640080" y="274319"/>
                </a:lnTo>
                <a:close/>
              </a:path>
            </a:pathLst>
          </a:custGeom>
          <a:ln w="35999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31679" y="2822050"/>
            <a:ext cx="1280160" cy="274320"/>
          </a:xfrm>
          <a:custGeom>
            <a:avLst/>
            <a:gdLst/>
            <a:ahLst/>
            <a:cxnLst/>
            <a:rect l="l" t="t" r="r" b="b"/>
            <a:pathLst>
              <a:path w="1280160" h="274319">
                <a:moveTo>
                  <a:pt x="1280160" y="0"/>
                </a:moveTo>
                <a:lnTo>
                  <a:pt x="0" y="0"/>
                </a:lnTo>
                <a:lnTo>
                  <a:pt x="0" y="274319"/>
                </a:lnTo>
                <a:lnTo>
                  <a:pt x="1280160" y="274319"/>
                </a:lnTo>
                <a:close/>
              </a:path>
            </a:pathLst>
          </a:custGeom>
          <a:solidFill>
            <a:srgbClr val="719ECE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31679" y="2822050"/>
            <a:ext cx="1280160" cy="274320"/>
          </a:xfrm>
          <a:custGeom>
            <a:avLst/>
            <a:gdLst/>
            <a:ahLst/>
            <a:cxnLst/>
            <a:rect l="l" t="t" r="r" b="b"/>
            <a:pathLst>
              <a:path w="1280160" h="274319">
                <a:moveTo>
                  <a:pt x="640079" y="274319"/>
                </a:moveTo>
                <a:lnTo>
                  <a:pt x="0" y="274319"/>
                </a:lnTo>
                <a:lnTo>
                  <a:pt x="0" y="0"/>
                </a:lnTo>
                <a:lnTo>
                  <a:pt x="1280160" y="0"/>
                </a:lnTo>
                <a:lnTo>
                  <a:pt x="1280160" y="274319"/>
                </a:lnTo>
                <a:lnTo>
                  <a:pt x="640079" y="274319"/>
                </a:lnTo>
                <a:close/>
              </a:path>
            </a:pathLst>
          </a:custGeom>
          <a:ln w="35999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39674" y="2822050"/>
            <a:ext cx="1280160" cy="274320"/>
          </a:xfrm>
          <a:custGeom>
            <a:avLst/>
            <a:gdLst/>
            <a:ahLst/>
            <a:cxnLst/>
            <a:rect l="l" t="t" r="r" b="b"/>
            <a:pathLst>
              <a:path w="1280159" h="274319">
                <a:moveTo>
                  <a:pt x="1280160" y="0"/>
                </a:moveTo>
                <a:lnTo>
                  <a:pt x="0" y="0"/>
                </a:lnTo>
                <a:lnTo>
                  <a:pt x="0" y="274319"/>
                </a:lnTo>
                <a:lnTo>
                  <a:pt x="1280160" y="274319"/>
                </a:lnTo>
                <a:close/>
              </a:path>
            </a:pathLst>
          </a:custGeom>
          <a:solidFill>
            <a:srgbClr val="719ECE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39674" y="2822050"/>
            <a:ext cx="1280160" cy="274320"/>
          </a:xfrm>
          <a:custGeom>
            <a:avLst/>
            <a:gdLst/>
            <a:ahLst/>
            <a:cxnLst/>
            <a:rect l="l" t="t" r="r" b="b"/>
            <a:pathLst>
              <a:path w="1280159" h="274319">
                <a:moveTo>
                  <a:pt x="640080" y="274319"/>
                </a:moveTo>
                <a:lnTo>
                  <a:pt x="0" y="274319"/>
                </a:lnTo>
                <a:lnTo>
                  <a:pt x="0" y="0"/>
                </a:lnTo>
                <a:lnTo>
                  <a:pt x="1280160" y="0"/>
                </a:lnTo>
                <a:lnTo>
                  <a:pt x="1280160" y="274319"/>
                </a:lnTo>
                <a:lnTo>
                  <a:pt x="640080" y="274319"/>
                </a:lnTo>
                <a:close/>
              </a:path>
            </a:pathLst>
          </a:custGeom>
          <a:ln w="35999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15681" y="2822050"/>
            <a:ext cx="1280160" cy="274320"/>
          </a:xfrm>
          <a:custGeom>
            <a:avLst/>
            <a:gdLst/>
            <a:ahLst/>
            <a:cxnLst/>
            <a:rect l="l" t="t" r="r" b="b"/>
            <a:pathLst>
              <a:path w="1280159" h="274319">
                <a:moveTo>
                  <a:pt x="1280159" y="0"/>
                </a:moveTo>
                <a:lnTo>
                  <a:pt x="0" y="0"/>
                </a:lnTo>
                <a:lnTo>
                  <a:pt x="0" y="274319"/>
                </a:lnTo>
                <a:lnTo>
                  <a:pt x="1280159" y="274319"/>
                </a:lnTo>
                <a:close/>
              </a:path>
            </a:pathLst>
          </a:custGeom>
          <a:solidFill>
            <a:srgbClr val="719ECE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15681" y="2822050"/>
            <a:ext cx="1280160" cy="274320"/>
          </a:xfrm>
          <a:custGeom>
            <a:avLst/>
            <a:gdLst/>
            <a:ahLst/>
            <a:cxnLst/>
            <a:rect l="l" t="t" r="r" b="b"/>
            <a:pathLst>
              <a:path w="1280159" h="274319">
                <a:moveTo>
                  <a:pt x="640079" y="274319"/>
                </a:moveTo>
                <a:lnTo>
                  <a:pt x="0" y="274319"/>
                </a:lnTo>
                <a:lnTo>
                  <a:pt x="0" y="0"/>
                </a:lnTo>
                <a:lnTo>
                  <a:pt x="1280159" y="0"/>
                </a:lnTo>
                <a:lnTo>
                  <a:pt x="1280159" y="274319"/>
                </a:lnTo>
                <a:lnTo>
                  <a:pt x="640079" y="274319"/>
                </a:lnTo>
                <a:close/>
              </a:path>
            </a:pathLst>
          </a:custGeom>
          <a:ln w="35999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3320" y="1629367"/>
            <a:ext cx="8375015" cy="3771900"/>
          </a:xfrm>
          <a:custGeom>
            <a:avLst/>
            <a:gdLst/>
            <a:ahLst/>
            <a:cxnLst/>
            <a:rect l="l" t="t" r="r" b="b"/>
            <a:pathLst>
              <a:path w="8375015" h="3771900">
                <a:moveTo>
                  <a:pt x="4187520" y="3771722"/>
                </a:moveTo>
                <a:lnTo>
                  <a:pt x="0" y="3771722"/>
                </a:lnTo>
                <a:lnTo>
                  <a:pt x="0" y="0"/>
                </a:lnTo>
                <a:lnTo>
                  <a:pt x="8374684" y="0"/>
                </a:lnTo>
                <a:lnTo>
                  <a:pt x="8374684" y="3771722"/>
                </a:lnTo>
                <a:lnTo>
                  <a:pt x="4187520" y="3771722"/>
                </a:lnTo>
                <a:close/>
              </a:path>
            </a:pathLst>
          </a:custGeom>
          <a:ln w="35999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95638" y="5165209"/>
            <a:ext cx="17907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5" dirty="0">
                <a:latin typeface="Times New Roman"/>
                <a:cs typeface="Times New Roman"/>
              </a:rPr>
              <a:t>1</a:t>
            </a:r>
            <a:r>
              <a:rPr sz="1400" dirty="0"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"/>
            <a:ext cx="10080625" cy="5670550"/>
          </a:xfrm>
          <a:custGeom>
            <a:avLst/>
            <a:gdLst/>
            <a:ahLst/>
            <a:cxnLst/>
            <a:rect l="l" t="t" r="r" b="b"/>
            <a:pathLst>
              <a:path w="10080625" h="5670550">
                <a:moveTo>
                  <a:pt x="10080002" y="0"/>
                </a:moveTo>
                <a:lnTo>
                  <a:pt x="0" y="0"/>
                </a:lnTo>
                <a:lnTo>
                  <a:pt x="0" y="5670003"/>
                </a:lnTo>
                <a:lnTo>
                  <a:pt x="10080002" y="5670003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"/>
            <a:ext cx="10080625" cy="5670550"/>
          </a:xfrm>
          <a:custGeom>
            <a:avLst/>
            <a:gdLst/>
            <a:ahLst/>
            <a:cxnLst/>
            <a:rect l="l" t="t" r="r" b="b"/>
            <a:pathLst>
              <a:path w="10080625" h="5670550">
                <a:moveTo>
                  <a:pt x="5039995" y="5670003"/>
                </a:moveTo>
                <a:lnTo>
                  <a:pt x="0" y="5670003"/>
                </a:lnTo>
                <a:lnTo>
                  <a:pt x="0" y="0"/>
                </a:lnTo>
                <a:lnTo>
                  <a:pt x="10080002" y="0"/>
                </a:lnTo>
                <a:lnTo>
                  <a:pt x="10080002" y="5670003"/>
                </a:lnTo>
                <a:lnTo>
                  <a:pt x="5039995" y="5670003"/>
                </a:lnTo>
                <a:close/>
              </a:path>
            </a:pathLst>
          </a:custGeom>
          <a:ln w="36719">
            <a:solidFill>
              <a:srgbClr val="A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47199" y="133574"/>
            <a:ext cx="457200" cy="405130"/>
          </a:xfrm>
          <a:custGeom>
            <a:avLst/>
            <a:gdLst/>
            <a:ahLst/>
            <a:cxnLst/>
            <a:rect l="l" t="t" r="r" b="b"/>
            <a:pathLst>
              <a:path w="457200" h="405130">
                <a:moveTo>
                  <a:pt x="277202" y="0"/>
                </a:moveTo>
                <a:lnTo>
                  <a:pt x="179997" y="0"/>
                </a:lnTo>
                <a:lnTo>
                  <a:pt x="132166" y="6432"/>
                </a:lnTo>
                <a:lnTo>
                  <a:pt x="89174" y="24584"/>
                </a:lnTo>
                <a:lnTo>
                  <a:pt x="52741" y="52736"/>
                </a:lnTo>
                <a:lnTo>
                  <a:pt x="24587" y="89169"/>
                </a:lnTo>
                <a:lnTo>
                  <a:pt x="6433" y="132162"/>
                </a:lnTo>
                <a:lnTo>
                  <a:pt x="0" y="179997"/>
                </a:lnTo>
                <a:lnTo>
                  <a:pt x="0" y="224637"/>
                </a:lnTo>
                <a:lnTo>
                  <a:pt x="6433" y="272467"/>
                </a:lnTo>
                <a:lnTo>
                  <a:pt x="24587" y="315460"/>
                </a:lnTo>
                <a:lnTo>
                  <a:pt x="52741" y="351893"/>
                </a:lnTo>
                <a:lnTo>
                  <a:pt x="89174" y="380047"/>
                </a:lnTo>
                <a:lnTo>
                  <a:pt x="132166" y="398201"/>
                </a:lnTo>
                <a:lnTo>
                  <a:pt x="179997" y="404634"/>
                </a:lnTo>
                <a:lnTo>
                  <a:pt x="277202" y="404634"/>
                </a:lnTo>
                <a:lnTo>
                  <a:pt x="325033" y="398201"/>
                </a:lnTo>
                <a:lnTo>
                  <a:pt x="368025" y="380047"/>
                </a:lnTo>
                <a:lnTo>
                  <a:pt x="404458" y="351893"/>
                </a:lnTo>
                <a:lnTo>
                  <a:pt x="432612" y="315460"/>
                </a:lnTo>
                <a:lnTo>
                  <a:pt x="450766" y="272467"/>
                </a:lnTo>
                <a:lnTo>
                  <a:pt x="457200" y="224637"/>
                </a:lnTo>
                <a:lnTo>
                  <a:pt x="457200" y="179997"/>
                </a:lnTo>
                <a:lnTo>
                  <a:pt x="450766" y="132162"/>
                </a:lnTo>
                <a:lnTo>
                  <a:pt x="432612" y="89169"/>
                </a:lnTo>
                <a:lnTo>
                  <a:pt x="404458" y="52736"/>
                </a:lnTo>
                <a:lnTo>
                  <a:pt x="368025" y="24584"/>
                </a:lnTo>
                <a:lnTo>
                  <a:pt x="325033" y="643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47199" y="133574"/>
            <a:ext cx="457200" cy="405130"/>
          </a:xfrm>
          <a:custGeom>
            <a:avLst/>
            <a:gdLst/>
            <a:ahLst/>
            <a:cxnLst/>
            <a:rect l="l" t="t" r="r" b="b"/>
            <a:pathLst>
              <a:path w="457200" h="405130">
                <a:moveTo>
                  <a:pt x="228600" y="404634"/>
                </a:moveTo>
                <a:lnTo>
                  <a:pt x="277202" y="404634"/>
                </a:lnTo>
                <a:lnTo>
                  <a:pt x="325033" y="398201"/>
                </a:lnTo>
                <a:lnTo>
                  <a:pt x="368025" y="380047"/>
                </a:lnTo>
                <a:lnTo>
                  <a:pt x="404458" y="351893"/>
                </a:lnTo>
                <a:lnTo>
                  <a:pt x="432612" y="315460"/>
                </a:lnTo>
                <a:lnTo>
                  <a:pt x="450766" y="272467"/>
                </a:lnTo>
                <a:lnTo>
                  <a:pt x="457200" y="224637"/>
                </a:lnTo>
                <a:lnTo>
                  <a:pt x="457200" y="179997"/>
                </a:lnTo>
                <a:lnTo>
                  <a:pt x="450766" y="132162"/>
                </a:lnTo>
                <a:lnTo>
                  <a:pt x="432612" y="89169"/>
                </a:lnTo>
                <a:lnTo>
                  <a:pt x="404458" y="52736"/>
                </a:lnTo>
                <a:lnTo>
                  <a:pt x="368025" y="24584"/>
                </a:lnTo>
                <a:lnTo>
                  <a:pt x="325033" y="6432"/>
                </a:lnTo>
                <a:lnTo>
                  <a:pt x="277202" y="0"/>
                </a:lnTo>
                <a:lnTo>
                  <a:pt x="179997" y="0"/>
                </a:lnTo>
                <a:lnTo>
                  <a:pt x="132166" y="6432"/>
                </a:lnTo>
                <a:lnTo>
                  <a:pt x="89174" y="24584"/>
                </a:lnTo>
                <a:lnTo>
                  <a:pt x="52741" y="52736"/>
                </a:lnTo>
                <a:lnTo>
                  <a:pt x="24587" y="89169"/>
                </a:lnTo>
                <a:lnTo>
                  <a:pt x="6433" y="132162"/>
                </a:lnTo>
                <a:lnTo>
                  <a:pt x="0" y="179997"/>
                </a:lnTo>
                <a:lnTo>
                  <a:pt x="0" y="224637"/>
                </a:lnTo>
                <a:lnTo>
                  <a:pt x="6433" y="272467"/>
                </a:lnTo>
                <a:lnTo>
                  <a:pt x="24587" y="315460"/>
                </a:lnTo>
                <a:lnTo>
                  <a:pt x="52741" y="351893"/>
                </a:lnTo>
                <a:lnTo>
                  <a:pt x="89174" y="380047"/>
                </a:lnTo>
                <a:lnTo>
                  <a:pt x="132166" y="398201"/>
                </a:lnTo>
                <a:lnTo>
                  <a:pt x="179997" y="404634"/>
                </a:lnTo>
                <a:lnTo>
                  <a:pt x="228600" y="404634"/>
                </a:lnTo>
                <a:close/>
              </a:path>
            </a:pathLst>
          </a:custGeom>
          <a:ln w="18359">
            <a:solidFill>
              <a:srgbClr val="6100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62299" y="229942"/>
            <a:ext cx="214629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Arial"/>
                <a:cs typeface="Arial"/>
              </a:rPr>
              <a:t>1</a:t>
            </a:r>
            <a:r>
              <a:rPr sz="1350" dirty="0">
                <a:latin typeface="Arial"/>
                <a:cs typeface="Arial"/>
              </a:rPr>
              <a:t>8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97280" y="2400486"/>
            <a:ext cx="3291840" cy="2743200"/>
          </a:xfrm>
          <a:custGeom>
            <a:avLst/>
            <a:gdLst/>
            <a:ahLst/>
            <a:cxnLst/>
            <a:rect l="l" t="t" r="r" b="b"/>
            <a:pathLst>
              <a:path w="3291840" h="2743200">
                <a:moveTo>
                  <a:pt x="3291840" y="0"/>
                </a:moveTo>
                <a:lnTo>
                  <a:pt x="0" y="0"/>
                </a:lnTo>
                <a:lnTo>
                  <a:pt x="0" y="2743200"/>
                </a:lnTo>
                <a:lnTo>
                  <a:pt x="3291840" y="2743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7280" y="2400486"/>
            <a:ext cx="3291840" cy="2743200"/>
          </a:xfrm>
          <a:custGeom>
            <a:avLst/>
            <a:gdLst/>
            <a:ahLst/>
            <a:cxnLst/>
            <a:rect l="l" t="t" r="r" b="b"/>
            <a:pathLst>
              <a:path w="3291840" h="2743200">
                <a:moveTo>
                  <a:pt x="1645920" y="2743200"/>
                </a:moveTo>
                <a:lnTo>
                  <a:pt x="0" y="2743200"/>
                </a:lnTo>
                <a:lnTo>
                  <a:pt x="0" y="0"/>
                </a:lnTo>
                <a:lnTo>
                  <a:pt x="3291840" y="0"/>
                </a:lnTo>
                <a:lnTo>
                  <a:pt x="3291840" y="2743200"/>
                </a:lnTo>
                <a:lnTo>
                  <a:pt x="1645920" y="2743200"/>
                </a:lnTo>
                <a:close/>
              </a:path>
            </a:pathLst>
          </a:custGeom>
          <a:ln w="35999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0" y="2400486"/>
            <a:ext cx="5120640" cy="2743200"/>
          </a:xfrm>
          <a:custGeom>
            <a:avLst/>
            <a:gdLst/>
            <a:ahLst/>
            <a:cxnLst/>
            <a:rect l="l" t="t" r="r" b="b"/>
            <a:pathLst>
              <a:path w="5120640" h="2743200">
                <a:moveTo>
                  <a:pt x="5120640" y="0"/>
                </a:moveTo>
                <a:lnTo>
                  <a:pt x="0" y="0"/>
                </a:lnTo>
                <a:lnTo>
                  <a:pt x="0" y="2743200"/>
                </a:lnTo>
                <a:lnTo>
                  <a:pt x="5120640" y="2743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0" y="2400486"/>
            <a:ext cx="5120640" cy="2743200"/>
          </a:xfrm>
          <a:custGeom>
            <a:avLst/>
            <a:gdLst/>
            <a:ahLst/>
            <a:cxnLst/>
            <a:rect l="l" t="t" r="r" b="b"/>
            <a:pathLst>
              <a:path w="5120640" h="2743200">
                <a:moveTo>
                  <a:pt x="2560320" y="2743200"/>
                </a:moveTo>
                <a:lnTo>
                  <a:pt x="0" y="2743200"/>
                </a:lnTo>
                <a:lnTo>
                  <a:pt x="0" y="0"/>
                </a:lnTo>
                <a:lnTo>
                  <a:pt x="5120640" y="0"/>
                </a:lnTo>
                <a:lnTo>
                  <a:pt x="5120640" y="2743200"/>
                </a:lnTo>
                <a:lnTo>
                  <a:pt x="2560320" y="2743200"/>
                </a:lnTo>
                <a:close/>
              </a:path>
            </a:pathLst>
          </a:custGeom>
          <a:ln w="35999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244140" y="223465"/>
            <a:ext cx="55784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C8201D"/>
                </a:solidFill>
                <a:latin typeface="Times New Roman"/>
                <a:cs typeface="Times New Roman"/>
              </a:rPr>
              <a:t>Fixed </a:t>
            </a:r>
            <a:r>
              <a:rPr sz="4400" spc="-85" dirty="0">
                <a:solidFill>
                  <a:srgbClr val="C8201D"/>
                </a:solidFill>
                <a:latin typeface="Times New Roman"/>
                <a:cs typeface="Times New Roman"/>
              </a:rPr>
              <a:t>Value</a:t>
            </a:r>
            <a:r>
              <a:rPr sz="4400" spc="-155" dirty="0">
                <a:solidFill>
                  <a:srgbClr val="C8201D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C8201D"/>
                </a:solidFill>
                <a:latin typeface="Times New Roman"/>
                <a:cs typeface="Times New Roman"/>
              </a:rPr>
              <a:t>Capacitors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8023" y="1136785"/>
            <a:ext cx="20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0" dirty="0"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3104" y="890796"/>
            <a:ext cx="8168005" cy="134493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4000" spc="-5" dirty="0">
                <a:latin typeface="Times New Roman"/>
                <a:cs typeface="Times New Roman"/>
              </a:rPr>
              <a:t>Polarized Electrolytic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Capacitors</a:t>
            </a:r>
            <a:endParaRPr sz="4000">
              <a:latin typeface="Times New Roman"/>
              <a:cs typeface="Times New Roman"/>
            </a:endParaRPr>
          </a:p>
          <a:p>
            <a:pPr marL="601980" indent="-35115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602615" algn="l"/>
              </a:tabLst>
            </a:pPr>
            <a:r>
              <a:rPr sz="3600" spc="-5" dirty="0">
                <a:latin typeface="Times New Roman"/>
                <a:cs typeface="Times New Roman"/>
              </a:rPr>
              <a:t>Most electrolytic </a:t>
            </a:r>
            <a:r>
              <a:rPr sz="3600" spc="-10" dirty="0">
                <a:latin typeface="Times New Roman"/>
                <a:cs typeface="Times New Roman"/>
              </a:rPr>
              <a:t>capacitors </a:t>
            </a:r>
            <a:r>
              <a:rPr sz="3600" spc="-5" dirty="0">
                <a:latin typeface="Times New Roman"/>
                <a:cs typeface="Times New Roman"/>
              </a:rPr>
              <a:t>are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polarized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11998" y="2519282"/>
            <a:ext cx="2693517" cy="2457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03762" y="2456658"/>
            <a:ext cx="4872240" cy="2431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95638" y="5165209"/>
            <a:ext cx="17907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spc="5" dirty="0">
                <a:latin typeface="Times New Roman"/>
                <a:cs typeface="Times New Roman"/>
              </a:rPr>
              <a:t>1</a:t>
            </a:r>
            <a:r>
              <a:rPr sz="1400" dirty="0"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8"/>
            <a:ext cx="10080625" cy="5670550"/>
          </a:xfrm>
          <a:custGeom>
            <a:avLst/>
            <a:gdLst/>
            <a:ahLst/>
            <a:cxnLst/>
            <a:rect l="l" t="t" r="r" b="b"/>
            <a:pathLst>
              <a:path w="10080625" h="5670550">
                <a:moveTo>
                  <a:pt x="10080002" y="0"/>
                </a:moveTo>
                <a:lnTo>
                  <a:pt x="0" y="0"/>
                </a:lnTo>
                <a:lnTo>
                  <a:pt x="0" y="5670003"/>
                </a:lnTo>
                <a:lnTo>
                  <a:pt x="10080002" y="5670003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"/>
            <a:ext cx="10080625" cy="5670550"/>
          </a:xfrm>
          <a:custGeom>
            <a:avLst/>
            <a:gdLst/>
            <a:ahLst/>
            <a:cxnLst/>
            <a:rect l="l" t="t" r="r" b="b"/>
            <a:pathLst>
              <a:path w="10080625" h="5670550">
                <a:moveTo>
                  <a:pt x="5039995" y="5670003"/>
                </a:moveTo>
                <a:lnTo>
                  <a:pt x="0" y="5670003"/>
                </a:lnTo>
                <a:lnTo>
                  <a:pt x="0" y="0"/>
                </a:lnTo>
                <a:lnTo>
                  <a:pt x="10080002" y="0"/>
                </a:lnTo>
                <a:lnTo>
                  <a:pt x="10080002" y="5670003"/>
                </a:lnTo>
                <a:lnTo>
                  <a:pt x="5039995" y="5670003"/>
                </a:lnTo>
                <a:close/>
              </a:path>
            </a:pathLst>
          </a:custGeom>
          <a:ln w="36719">
            <a:solidFill>
              <a:srgbClr val="A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47199" y="133574"/>
            <a:ext cx="457200" cy="405130"/>
          </a:xfrm>
          <a:custGeom>
            <a:avLst/>
            <a:gdLst/>
            <a:ahLst/>
            <a:cxnLst/>
            <a:rect l="l" t="t" r="r" b="b"/>
            <a:pathLst>
              <a:path w="457200" h="405130">
                <a:moveTo>
                  <a:pt x="277202" y="0"/>
                </a:moveTo>
                <a:lnTo>
                  <a:pt x="179997" y="0"/>
                </a:lnTo>
                <a:lnTo>
                  <a:pt x="132166" y="6432"/>
                </a:lnTo>
                <a:lnTo>
                  <a:pt x="89174" y="24584"/>
                </a:lnTo>
                <a:lnTo>
                  <a:pt x="52741" y="52736"/>
                </a:lnTo>
                <a:lnTo>
                  <a:pt x="24587" y="89169"/>
                </a:lnTo>
                <a:lnTo>
                  <a:pt x="6433" y="132162"/>
                </a:lnTo>
                <a:lnTo>
                  <a:pt x="0" y="179997"/>
                </a:lnTo>
                <a:lnTo>
                  <a:pt x="0" y="224637"/>
                </a:lnTo>
                <a:lnTo>
                  <a:pt x="6433" y="272467"/>
                </a:lnTo>
                <a:lnTo>
                  <a:pt x="24587" y="315460"/>
                </a:lnTo>
                <a:lnTo>
                  <a:pt x="52741" y="351893"/>
                </a:lnTo>
                <a:lnTo>
                  <a:pt x="89174" y="380047"/>
                </a:lnTo>
                <a:lnTo>
                  <a:pt x="132166" y="398201"/>
                </a:lnTo>
                <a:lnTo>
                  <a:pt x="179997" y="404634"/>
                </a:lnTo>
                <a:lnTo>
                  <a:pt x="277202" y="404634"/>
                </a:lnTo>
                <a:lnTo>
                  <a:pt x="325033" y="398201"/>
                </a:lnTo>
                <a:lnTo>
                  <a:pt x="368025" y="380047"/>
                </a:lnTo>
                <a:lnTo>
                  <a:pt x="404458" y="351893"/>
                </a:lnTo>
                <a:lnTo>
                  <a:pt x="432612" y="315460"/>
                </a:lnTo>
                <a:lnTo>
                  <a:pt x="450766" y="272467"/>
                </a:lnTo>
                <a:lnTo>
                  <a:pt x="457200" y="224637"/>
                </a:lnTo>
                <a:lnTo>
                  <a:pt x="457200" y="179997"/>
                </a:lnTo>
                <a:lnTo>
                  <a:pt x="450766" y="132162"/>
                </a:lnTo>
                <a:lnTo>
                  <a:pt x="432612" y="89169"/>
                </a:lnTo>
                <a:lnTo>
                  <a:pt x="404458" y="52736"/>
                </a:lnTo>
                <a:lnTo>
                  <a:pt x="368025" y="24584"/>
                </a:lnTo>
                <a:lnTo>
                  <a:pt x="325033" y="643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47199" y="133574"/>
            <a:ext cx="457200" cy="405130"/>
          </a:xfrm>
          <a:custGeom>
            <a:avLst/>
            <a:gdLst/>
            <a:ahLst/>
            <a:cxnLst/>
            <a:rect l="l" t="t" r="r" b="b"/>
            <a:pathLst>
              <a:path w="457200" h="405130">
                <a:moveTo>
                  <a:pt x="228600" y="404634"/>
                </a:moveTo>
                <a:lnTo>
                  <a:pt x="277202" y="404634"/>
                </a:lnTo>
                <a:lnTo>
                  <a:pt x="325033" y="398201"/>
                </a:lnTo>
                <a:lnTo>
                  <a:pt x="368025" y="380047"/>
                </a:lnTo>
                <a:lnTo>
                  <a:pt x="404458" y="351893"/>
                </a:lnTo>
                <a:lnTo>
                  <a:pt x="432612" y="315460"/>
                </a:lnTo>
                <a:lnTo>
                  <a:pt x="450766" y="272467"/>
                </a:lnTo>
                <a:lnTo>
                  <a:pt x="457200" y="224637"/>
                </a:lnTo>
                <a:lnTo>
                  <a:pt x="457200" y="179997"/>
                </a:lnTo>
                <a:lnTo>
                  <a:pt x="450766" y="132162"/>
                </a:lnTo>
                <a:lnTo>
                  <a:pt x="432612" y="89169"/>
                </a:lnTo>
                <a:lnTo>
                  <a:pt x="404458" y="52736"/>
                </a:lnTo>
                <a:lnTo>
                  <a:pt x="368025" y="24584"/>
                </a:lnTo>
                <a:lnTo>
                  <a:pt x="325033" y="6432"/>
                </a:lnTo>
                <a:lnTo>
                  <a:pt x="277202" y="0"/>
                </a:lnTo>
                <a:lnTo>
                  <a:pt x="179997" y="0"/>
                </a:lnTo>
                <a:lnTo>
                  <a:pt x="132166" y="6432"/>
                </a:lnTo>
                <a:lnTo>
                  <a:pt x="89174" y="24584"/>
                </a:lnTo>
                <a:lnTo>
                  <a:pt x="52741" y="52736"/>
                </a:lnTo>
                <a:lnTo>
                  <a:pt x="24587" y="89169"/>
                </a:lnTo>
                <a:lnTo>
                  <a:pt x="6433" y="132162"/>
                </a:lnTo>
                <a:lnTo>
                  <a:pt x="0" y="179997"/>
                </a:lnTo>
                <a:lnTo>
                  <a:pt x="0" y="224637"/>
                </a:lnTo>
                <a:lnTo>
                  <a:pt x="6433" y="272467"/>
                </a:lnTo>
                <a:lnTo>
                  <a:pt x="24587" y="315460"/>
                </a:lnTo>
                <a:lnTo>
                  <a:pt x="52741" y="351893"/>
                </a:lnTo>
                <a:lnTo>
                  <a:pt x="89174" y="380047"/>
                </a:lnTo>
                <a:lnTo>
                  <a:pt x="132166" y="398201"/>
                </a:lnTo>
                <a:lnTo>
                  <a:pt x="179997" y="404634"/>
                </a:lnTo>
                <a:lnTo>
                  <a:pt x="228600" y="404634"/>
                </a:lnTo>
                <a:close/>
              </a:path>
            </a:pathLst>
          </a:custGeom>
          <a:ln w="18359">
            <a:solidFill>
              <a:srgbClr val="6100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662299" y="229942"/>
            <a:ext cx="214629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Arial"/>
                <a:cs typeface="Arial"/>
              </a:rPr>
              <a:t>1</a:t>
            </a:r>
            <a:r>
              <a:rPr sz="1350" dirty="0">
                <a:latin typeface="Arial"/>
                <a:cs typeface="Arial"/>
              </a:rPr>
              <a:t>9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51760" y="3522607"/>
            <a:ext cx="5760720" cy="1964055"/>
          </a:xfrm>
          <a:custGeom>
            <a:avLst/>
            <a:gdLst/>
            <a:ahLst/>
            <a:cxnLst/>
            <a:rect l="l" t="t" r="r" b="b"/>
            <a:pathLst>
              <a:path w="5760720" h="1964054">
                <a:moveTo>
                  <a:pt x="5760720" y="0"/>
                </a:moveTo>
                <a:lnTo>
                  <a:pt x="0" y="0"/>
                </a:lnTo>
                <a:lnTo>
                  <a:pt x="0" y="1963801"/>
                </a:lnTo>
                <a:lnTo>
                  <a:pt x="5760720" y="19638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51760" y="3522607"/>
            <a:ext cx="5760720" cy="1964055"/>
          </a:xfrm>
          <a:custGeom>
            <a:avLst/>
            <a:gdLst/>
            <a:ahLst/>
            <a:cxnLst/>
            <a:rect l="l" t="t" r="r" b="b"/>
            <a:pathLst>
              <a:path w="5760720" h="1964054">
                <a:moveTo>
                  <a:pt x="2880360" y="1963801"/>
                </a:moveTo>
                <a:lnTo>
                  <a:pt x="0" y="1963801"/>
                </a:lnTo>
                <a:lnTo>
                  <a:pt x="0" y="0"/>
                </a:lnTo>
                <a:lnTo>
                  <a:pt x="5760720" y="0"/>
                </a:lnTo>
                <a:lnTo>
                  <a:pt x="5760720" y="1963801"/>
                </a:lnTo>
                <a:lnTo>
                  <a:pt x="2880360" y="1963801"/>
                </a:lnTo>
                <a:close/>
              </a:path>
            </a:pathLst>
          </a:custGeom>
          <a:ln w="35999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06240" y="1190887"/>
            <a:ext cx="5120640" cy="2032635"/>
          </a:xfrm>
          <a:custGeom>
            <a:avLst/>
            <a:gdLst/>
            <a:ahLst/>
            <a:cxnLst/>
            <a:rect l="l" t="t" r="r" b="b"/>
            <a:pathLst>
              <a:path w="5120640" h="2032635">
                <a:moveTo>
                  <a:pt x="5120640" y="0"/>
                </a:moveTo>
                <a:lnTo>
                  <a:pt x="0" y="0"/>
                </a:lnTo>
                <a:lnTo>
                  <a:pt x="0" y="2032558"/>
                </a:lnTo>
                <a:lnTo>
                  <a:pt x="5120640" y="20325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06240" y="1190887"/>
            <a:ext cx="5120640" cy="2032635"/>
          </a:xfrm>
          <a:custGeom>
            <a:avLst/>
            <a:gdLst/>
            <a:ahLst/>
            <a:cxnLst/>
            <a:rect l="l" t="t" r="r" b="b"/>
            <a:pathLst>
              <a:path w="5120640" h="2032635">
                <a:moveTo>
                  <a:pt x="2560319" y="2032558"/>
                </a:moveTo>
                <a:lnTo>
                  <a:pt x="0" y="2032558"/>
                </a:lnTo>
                <a:lnTo>
                  <a:pt x="0" y="0"/>
                </a:lnTo>
                <a:lnTo>
                  <a:pt x="5120640" y="0"/>
                </a:lnTo>
                <a:lnTo>
                  <a:pt x="5120640" y="2032558"/>
                </a:lnTo>
                <a:lnTo>
                  <a:pt x="2560319" y="2032558"/>
                </a:lnTo>
                <a:close/>
              </a:path>
            </a:pathLst>
          </a:custGeom>
          <a:ln w="35999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439" y="1214967"/>
            <a:ext cx="3840479" cy="2032635"/>
          </a:xfrm>
          <a:custGeom>
            <a:avLst/>
            <a:gdLst/>
            <a:ahLst/>
            <a:cxnLst/>
            <a:rect l="l" t="t" r="r" b="b"/>
            <a:pathLst>
              <a:path w="3840479" h="1964054">
                <a:moveTo>
                  <a:pt x="3840480" y="0"/>
                </a:moveTo>
                <a:lnTo>
                  <a:pt x="0" y="0"/>
                </a:lnTo>
                <a:lnTo>
                  <a:pt x="0" y="1963801"/>
                </a:lnTo>
                <a:lnTo>
                  <a:pt x="3840480" y="19638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39" y="1214967"/>
            <a:ext cx="3840479" cy="2032635"/>
          </a:xfrm>
          <a:custGeom>
            <a:avLst/>
            <a:gdLst/>
            <a:ahLst/>
            <a:cxnLst/>
            <a:rect l="l" t="t" r="r" b="b"/>
            <a:pathLst>
              <a:path w="3840479" h="1964054">
                <a:moveTo>
                  <a:pt x="1920240" y="1963801"/>
                </a:moveTo>
                <a:lnTo>
                  <a:pt x="0" y="1963801"/>
                </a:lnTo>
                <a:lnTo>
                  <a:pt x="0" y="0"/>
                </a:lnTo>
                <a:lnTo>
                  <a:pt x="3840480" y="0"/>
                </a:lnTo>
                <a:lnTo>
                  <a:pt x="3840480" y="1963801"/>
                </a:lnTo>
                <a:lnTo>
                  <a:pt x="1920240" y="1963801"/>
                </a:lnTo>
                <a:close/>
              </a:path>
            </a:pathLst>
          </a:custGeom>
          <a:ln w="35999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76358" y="3491645"/>
            <a:ext cx="1408684" cy="1492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88357" y="1574643"/>
            <a:ext cx="1366913" cy="1225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85876" y="1700653"/>
            <a:ext cx="1818360" cy="1032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92356" y="3770638"/>
            <a:ext cx="2485085" cy="10947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92360" y="4923011"/>
            <a:ext cx="4032885" cy="33782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6355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Arial"/>
                <a:cs typeface="Arial"/>
              </a:rPr>
              <a:t>Packaged </a:t>
            </a:r>
            <a:r>
              <a:rPr sz="1600" spc="-10" dirty="0">
                <a:latin typeface="Arial"/>
                <a:cs typeface="Arial"/>
              </a:rPr>
              <a:t>on tape </a:t>
            </a:r>
            <a:r>
              <a:rPr sz="1600" spc="-5" dirty="0">
                <a:latin typeface="Arial"/>
                <a:cs typeface="Arial"/>
              </a:rPr>
              <a:t>for auto insertion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2361" y="2798644"/>
            <a:ext cx="3108960" cy="33782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6355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365"/>
              </a:spcBef>
            </a:pPr>
            <a:r>
              <a:rPr sz="1600" spc="-10" dirty="0">
                <a:latin typeface="Arial"/>
                <a:cs typeface="Arial"/>
              </a:rPr>
              <a:t>Radial Leaded </a:t>
            </a:r>
            <a:r>
              <a:rPr sz="1600" spc="-5" dirty="0">
                <a:latin typeface="Arial"/>
                <a:cs typeface="Arial"/>
              </a:rPr>
              <a:t>Ceramic Disc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84357" y="1259645"/>
            <a:ext cx="2436495" cy="33782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6990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370"/>
              </a:spcBef>
            </a:pPr>
            <a:r>
              <a:rPr sz="1600" spc="-10" dirty="0">
                <a:latin typeface="Arial"/>
                <a:cs typeface="Arial"/>
              </a:rPr>
              <a:t>Radial Leaded “Mono”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03999" y="1448647"/>
            <a:ext cx="2352675" cy="33782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6355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365"/>
              </a:spcBef>
            </a:pPr>
            <a:r>
              <a:rPr sz="1600" spc="-5" dirty="0">
                <a:latin typeface="Arial"/>
                <a:cs typeface="Arial"/>
              </a:rPr>
              <a:t>Axial </a:t>
            </a:r>
            <a:r>
              <a:rPr sz="1600" spc="-10" dirty="0">
                <a:latin typeface="Arial"/>
                <a:cs typeface="Arial"/>
              </a:rPr>
              <a:t>Leaded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“Mono”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11878" y="2825644"/>
            <a:ext cx="4116704" cy="337820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46990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370"/>
              </a:spcBef>
            </a:pPr>
            <a:r>
              <a:rPr sz="1600" spc="-5" dirty="0">
                <a:latin typeface="Arial"/>
                <a:cs typeface="Arial"/>
              </a:rPr>
              <a:t>Monolithic Multi-layer Ceramic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(MLC)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72122" y="1475647"/>
            <a:ext cx="2015998" cy="12560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174584" y="349462"/>
            <a:ext cx="4851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7825" algn="l"/>
              </a:tabLst>
            </a:pPr>
            <a:r>
              <a:rPr sz="4000" spc="-5" dirty="0">
                <a:solidFill>
                  <a:srgbClr val="C8201D"/>
                </a:solidFill>
              </a:rPr>
              <a:t>Styles	</a:t>
            </a:r>
            <a:r>
              <a:rPr sz="4000" dirty="0">
                <a:solidFill>
                  <a:srgbClr val="C8201D"/>
                </a:solidFill>
              </a:rPr>
              <a:t>-</a:t>
            </a:r>
            <a:r>
              <a:rPr sz="4000" spc="-235" dirty="0">
                <a:solidFill>
                  <a:srgbClr val="C8201D"/>
                </a:solidFill>
              </a:rPr>
              <a:t> </a:t>
            </a:r>
            <a:r>
              <a:rPr sz="4000" spc="-10" dirty="0">
                <a:solidFill>
                  <a:srgbClr val="C8201D"/>
                </a:solidFill>
              </a:rPr>
              <a:t>Appearance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2299" y="229942"/>
            <a:ext cx="1212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5695" y="2551591"/>
            <a:ext cx="61937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" dirty="0"/>
              <a:t>LAB</a:t>
            </a:r>
            <a:r>
              <a:rPr sz="5400" spc="-90" dirty="0"/>
              <a:t> </a:t>
            </a:r>
            <a:r>
              <a:rPr sz="5400" spc="-5" dirty="0"/>
              <a:t>Requirements</a:t>
            </a:r>
            <a:endParaRPr sz="5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2299" y="229942"/>
            <a:ext cx="214629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Arial"/>
                <a:cs typeface="Arial"/>
              </a:rPr>
              <a:t>2</a:t>
            </a:r>
            <a:r>
              <a:rPr sz="1350" dirty="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03120" y="3610453"/>
            <a:ext cx="5943600" cy="1944370"/>
          </a:xfrm>
          <a:custGeom>
            <a:avLst/>
            <a:gdLst/>
            <a:ahLst/>
            <a:cxnLst/>
            <a:rect l="l" t="t" r="r" b="b"/>
            <a:pathLst>
              <a:path w="5943600" h="1944370">
                <a:moveTo>
                  <a:pt x="5943600" y="0"/>
                </a:moveTo>
                <a:lnTo>
                  <a:pt x="0" y="0"/>
                </a:lnTo>
                <a:lnTo>
                  <a:pt x="0" y="1944357"/>
                </a:lnTo>
                <a:lnTo>
                  <a:pt x="5943600" y="19443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3120" y="3610453"/>
            <a:ext cx="5943600" cy="1944370"/>
          </a:xfrm>
          <a:custGeom>
            <a:avLst/>
            <a:gdLst/>
            <a:ahLst/>
            <a:cxnLst/>
            <a:rect l="l" t="t" r="r" b="b"/>
            <a:pathLst>
              <a:path w="5943600" h="1944370">
                <a:moveTo>
                  <a:pt x="2971800" y="1944357"/>
                </a:moveTo>
                <a:lnTo>
                  <a:pt x="0" y="1944357"/>
                </a:lnTo>
                <a:lnTo>
                  <a:pt x="0" y="0"/>
                </a:lnTo>
                <a:lnTo>
                  <a:pt x="5943600" y="0"/>
                </a:lnTo>
                <a:lnTo>
                  <a:pt x="5943600" y="1944357"/>
                </a:lnTo>
                <a:lnTo>
                  <a:pt x="2971800" y="1944357"/>
                </a:lnTo>
                <a:close/>
              </a:path>
            </a:pathLst>
          </a:custGeom>
          <a:ln w="35999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8719" y="1234448"/>
            <a:ext cx="7680959" cy="2194560"/>
          </a:xfrm>
          <a:custGeom>
            <a:avLst/>
            <a:gdLst/>
            <a:ahLst/>
            <a:cxnLst/>
            <a:rect l="l" t="t" r="r" b="b"/>
            <a:pathLst>
              <a:path w="7680959" h="2194560">
                <a:moveTo>
                  <a:pt x="7680959" y="0"/>
                </a:moveTo>
                <a:lnTo>
                  <a:pt x="0" y="0"/>
                </a:lnTo>
                <a:lnTo>
                  <a:pt x="0" y="2194560"/>
                </a:lnTo>
                <a:lnTo>
                  <a:pt x="7680959" y="21945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88719" y="1234448"/>
            <a:ext cx="7680959" cy="2194560"/>
          </a:xfrm>
          <a:custGeom>
            <a:avLst/>
            <a:gdLst/>
            <a:ahLst/>
            <a:cxnLst/>
            <a:rect l="l" t="t" r="r" b="b"/>
            <a:pathLst>
              <a:path w="7680959" h="2194560">
                <a:moveTo>
                  <a:pt x="3840479" y="2194560"/>
                </a:moveTo>
                <a:lnTo>
                  <a:pt x="0" y="2194560"/>
                </a:lnTo>
                <a:lnTo>
                  <a:pt x="0" y="0"/>
                </a:lnTo>
                <a:lnTo>
                  <a:pt x="7680959" y="0"/>
                </a:lnTo>
                <a:lnTo>
                  <a:pt x="7680959" y="2194560"/>
                </a:lnTo>
                <a:lnTo>
                  <a:pt x="3840479" y="2194560"/>
                </a:lnTo>
                <a:close/>
              </a:path>
            </a:pathLst>
          </a:custGeom>
          <a:ln w="35999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81539" y="170188"/>
            <a:ext cx="244602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0" dirty="0">
                <a:solidFill>
                  <a:srgbClr val="C8201D"/>
                </a:solidFill>
                <a:latin typeface="Times New Roman"/>
                <a:cs typeface="Times New Roman"/>
              </a:rPr>
              <a:t>D</a:t>
            </a:r>
            <a:r>
              <a:rPr sz="6600" dirty="0">
                <a:solidFill>
                  <a:srgbClr val="C8201D"/>
                </a:solidFill>
                <a:latin typeface="Times New Roman"/>
                <a:cs typeface="Times New Roman"/>
              </a:rPr>
              <a:t>iodes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68879" y="1302482"/>
            <a:ext cx="5486400" cy="21092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52483" y="3651131"/>
            <a:ext cx="5028476" cy="1840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2299" y="229942"/>
            <a:ext cx="214629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Arial"/>
                <a:cs typeface="Arial"/>
              </a:rPr>
              <a:t>2</a:t>
            </a:r>
            <a:r>
              <a:rPr sz="135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16642" y="3543131"/>
            <a:ext cx="4888230" cy="2057400"/>
          </a:xfrm>
          <a:custGeom>
            <a:avLst/>
            <a:gdLst/>
            <a:ahLst/>
            <a:cxnLst/>
            <a:rect l="l" t="t" r="r" b="b"/>
            <a:pathLst>
              <a:path w="4888230" h="2057400">
                <a:moveTo>
                  <a:pt x="4888077" y="0"/>
                </a:moveTo>
                <a:lnTo>
                  <a:pt x="0" y="0"/>
                </a:lnTo>
                <a:lnTo>
                  <a:pt x="0" y="2057400"/>
                </a:lnTo>
                <a:lnTo>
                  <a:pt x="4888077" y="2057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16642" y="3543131"/>
            <a:ext cx="4888230" cy="2057400"/>
          </a:xfrm>
          <a:custGeom>
            <a:avLst/>
            <a:gdLst/>
            <a:ahLst/>
            <a:cxnLst/>
            <a:rect l="l" t="t" r="r" b="b"/>
            <a:pathLst>
              <a:path w="4888230" h="2057400">
                <a:moveTo>
                  <a:pt x="2444038" y="2057400"/>
                </a:moveTo>
                <a:lnTo>
                  <a:pt x="0" y="2057400"/>
                </a:lnTo>
                <a:lnTo>
                  <a:pt x="0" y="0"/>
                </a:lnTo>
                <a:lnTo>
                  <a:pt x="4888077" y="0"/>
                </a:lnTo>
                <a:lnTo>
                  <a:pt x="4888077" y="2057400"/>
                </a:lnTo>
                <a:lnTo>
                  <a:pt x="2444038" y="2057400"/>
                </a:lnTo>
                <a:close/>
              </a:path>
            </a:pathLst>
          </a:custGeom>
          <a:ln w="35999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46135" y="246503"/>
            <a:ext cx="5829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0000"/>
                </a:solidFill>
              </a:rPr>
              <a:t>Light Emitting </a:t>
            </a:r>
            <a:r>
              <a:rPr sz="3600" spc="-5" dirty="0">
                <a:solidFill>
                  <a:srgbClr val="FF0000"/>
                </a:solidFill>
              </a:rPr>
              <a:t>Diode</a:t>
            </a:r>
            <a:r>
              <a:rPr sz="3600" spc="-65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(LED)</a:t>
            </a:r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5029200" y="1239490"/>
            <a:ext cx="4479836" cy="19148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69283" y="3611177"/>
            <a:ext cx="4663439" cy="19684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7202" y="1226524"/>
            <a:ext cx="3159125" cy="2833370"/>
          </a:xfrm>
          <a:prstGeom prst="rect">
            <a:avLst/>
          </a:prstGeom>
          <a:ln w="35999">
            <a:solidFill>
              <a:srgbClr val="FF3333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377825">
              <a:lnSpc>
                <a:spcPts val="5215"/>
              </a:lnSpc>
              <a:spcBef>
                <a:spcPts val="80"/>
              </a:spcBef>
            </a:pPr>
            <a:r>
              <a:rPr sz="4400" b="1" spc="-25" dirty="0">
                <a:solidFill>
                  <a:srgbClr val="CC0000"/>
                </a:solidFill>
                <a:latin typeface="Arial"/>
                <a:cs typeface="Arial"/>
              </a:rPr>
              <a:t>Warning:</a:t>
            </a:r>
            <a:endParaRPr sz="4400">
              <a:latin typeface="Arial"/>
              <a:cs typeface="Arial"/>
            </a:endParaRPr>
          </a:p>
          <a:p>
            <a:pPr marL="107314">
              <a:lnSpc>
                <a:spcPts val="2335"/>
              </a:lnSpc>
            </a:pP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LED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Uses 3 </a:t>
            </a:r>
            <a:r>
              <a:rPr sz="2000" b="1" spc="-35" dirty="0">
                <a:solidFill>
                  <a:srgbClr val="CC0000"/>
                </a:solidFill>
                <a:latin typeface="Arial"/>
                <a:cs typeface="Arial"/>
              </a:rPr>
              <a:t>Volts</a:t>
            </a:r>
            <a:r>
              <a:rPr sz="2000" b="1" spc="-2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45" dirty="0">
                <a:solidFill>
                  <a:srgbClr val="CC0000"/>
                </a:solidFill>
                <a:latin typeface="Arial"/>
                <a:cs typeface="Arial"/>
              </a:rPr>
              <a:t>ONLY</a:t>
            </a:r>
            <a:endParaRPr sz="2000">
              <a:latin typeface="Arial"/>
              <a:cs typeface="Arial"/>
            </a:endParaRPr>
          </a:p>
          <a:p>
            <a:pPr marL="107314" marR="146050">
              <a:lnSpc>
                <a:spcPts val="2230"/>
              </a:lnSpc>
              <a:spcBef>
                <a:spcPts val="1545"/>
              </a:spcBef>
            </a:pP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Use small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Resistance</a:t>
            </a:r>
            <a:r>
              <a:rPr sz="2000" b="1" spc="-6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in 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Series with LED</a:t>
            </a:r>
            <a:endParaRPr sz="2000">
              <a:latin typeface="Arial"/>
              <a:cs typeface="Arial"/>
            </a:endParaRPr>
          </a:p>
          <a:p>
            <a:pPr marL="107314">
              <a:lnSpc>
                <a:spcPts val="2315"/>
              </a:lnSpc>
              <a:spcBef>
                <a:spcPts val="1285"/>
              </a:spcBef>
            </a:pP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220</a:t>
            </a:r>
            <a:r>
              <a:rPr sz="2000" b="1" spc="-9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Ohm</a:t>
            </a:r>
            <a:endParaRPr sz="2000">
              <a:latin typeface="Arial"/>
              <a:cs typeface="Arial"/>
            </a:endParaRPr>
          </a:p>
          <a:p>
            <a:pPr marL="107314">
              <a:lnSpc>
                <a:spcPts val="2235"/>
              </a:lnSpc>
            </a:pP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330</a:t>
            </a:r>
            <a:r>
              <a:rPr sz="2000" b="1" spc="-9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Ohm</a:t>
            </a:r>
            <a:endParaRPr sz="2000">
              <a:latin typeface="Arial"/>
              <a:cs typeface="Arial"/>
            </a:endParaRPr>
          </a:p>
          <a:p>
            <a:pPr marL="107314">
              <a:lnSpc>
                <a:spcPts val="2320"/>
              </a:lnSpc>
            </a:pPr>
            <a:r>
              <a:rPr sz="2000" b="1" dirty="0">
                <a:solidFill>
                  <a:srgbClr val="CC0000"/>
                </a:solidFill>
                <a:latin typeface="Arial"/>
                <a:cs typeface="Arial"/>
              </a:rPr>
              <a:t>470</a:t>
            </a:r>
            <a:r>
              <a:rPr sz="2000" b="1" spc="-9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C0000"/>
                </a:solidFill>
                <a:latin typeface="Arial"/>
                <a:cs typeface="Arial"/>
              </a:rPr>
              <a:t>Ohm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2299" y="229942"/>
            <a:ext cx="214629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Arial"/>
                <a:cs typeface="Arial"/>
              </a:rPr>
              <a:t>2</a:t>
            </a:r>
            <a:r>
              <a:rPr sz="1350" dirty="0"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6135" y="246503"/>
            <a:ext cx="5829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0000"/>
                </a:solidFill>
              </a:rPr>
              <a:t>Light Emitting </a:t>
            </a:r>
            <a:r>
              <a:rPr sz="3600" spc="-5" dirty="0">
                <a:solidFill>
                  <a:srgbClr val="FF0000"/>
                </a:solidFill>
              </a:rPr>
              <a:t>Diode</a:t>
            </a:r>
            <a:r>
              <a:rPr sz="3600" spc="-65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(LED)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3200400" y="1996563"/>
            <a:ext cx="3749040" cy="23918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2035" y="1978567"/>
            <a:ext cx="3785870" cy="2428875"/>
          </a:xfrm>
          <a:custGeom>
            <a:avLst/>
            <a:gdLst/>
            <a:ahLst/>
            <a:cxnLst/>
            <a:rect l="l" t="t" r="r" b="b"/>
            <a:pathLst>
              <a:path w="3785870" h="2428875">
                <a:moveTo>
                  <a:pt x="0" y="0"/>
                </a:moveTo>
                <a:lnTo>
                  <a:pt x="3785768" y="0"/>
                </a:lnTo>
                <a:lnTo>
                  <a:pt x="3785768" y="2428557"/>
                </a:lnTo>
                <a:lnTo>
                  <a:pt x="0" y="2428557"/>
                </a:lnTo>
                <a:lnTo>
                  <a:pt x="0" y="0"/>
                </a:lnTo>
                <a:close/>
              </a:path>
            </a:pathLst>
          </a:custGeom>
          <a:ln w="36719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2299" y="229942"/>
            <a:ext cx="214629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Arial"/>
                <a:cs typeface="Arial"/>
              </a:rPr>
              <a:t>2</a:t>
            </a:r>
            <a:r>
              <a:rPr sz="1350" dirty="0"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8640" y="1234448"/>
            <a:ext cx="8297545" cy="3491865"/>
          </a:xfrm>
          <a:custGeom>
            <a:avLst/>
            <a:gdLst/>
            <a:ahLst/>
            <a:cxnLst/>
            <a:rect l="l" t="t" r="r" b="b"/>
            <a:pathLst>
              <a:path w="8297545" h="3491865">
                <a:moveTo>
                  <a:pt x="8297278" y="0"/>
                </a:moveTo>
                <a:lnTo>
                  <a:pt x="0" y="0"/>
                </a:lnTo>
                <a:lnTo>
                  <a:pt x="0" y="3491636"/>
                </a:lnTo>
                <a:lnTo>
                  <a:pt x="8297278" y="34916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8640" y="1234448"/>
            <a:ext cx="8297545" cy="3491865"/>
          </a:xfrm>
          <a:custGeom>
            <a:avLst/>
            <a:gdLst/>
            <a:ahLst/>
            <a:cxnLst/>
            <a:rect l="l" t="t" r="r" b="b"/>
            <a:pathLst>
              <a:path w="8297545" h="3491865">
                <a:moveTo>
                  <a:pt x="4148645" y="3491636"/>
                </a:moveTo>
                <a:lnTo>
                  <a:pt x="0" y="3491636"/>
                </a:lnTo>
                <a:lnTo>
                  <a:pt x="0" y="0"/>
                </a:lnTo>
                <a:lnTo>
                  <a:pt x="8297278" y="0"/>
                </a:lnTo>
                <a:lnTo>
                  <a:pt x="8297278" y="3491636"/>
                </a:lnTo>
                <a:lnTo>
                  <a:pt x="4148645" y="3491636"/>
                </a:lnTo>
                <a:close/>
              </a:path>
            </a:pathLst>
          </a:custGeom>
          <a:ln w="35999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46135" y="246503"/>
            <a:ext cx="5829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0000"/>
                </a:solidFill>
              </a:rPr>
              <a:t>Light Emitting </a:t>
            </a:r>
            <a:r>
              <a:rPr sz="3600" spc="-5" dirty="0">
                <a:solidFill>
                  <a:srgbClr val="FF0000"/>
                </a:solidFill>
              </a:rPr>
              <a:t>Diode</a:t>
            </a:r>
            <a:r>
              <a:rPr sz="3600" spc="-65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(LED)</a:t>
            </a:r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930960" y="1260013"/>
            <a:ext cx="7914957" cy="3465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2299" y="229942"/>
            <a:ext cx="1212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5695" y="2551591"/>
            <a:ext cx="61937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spc="-10" dirty="0"/>
              <a:t>Thank you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413457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2299" y="229942"/>
            <a:ext cx="1212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1655" y="1287979"/>
            <a:ext cx="22561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u="heavy" spc="-10" dirty="0">
                <a:solidFill>
                  <a:srgbClr val="000099"/>
                </a:solidFill>
                <a:uFill>
                  <a:solidFill>
                    <a:srgbClr val="000099"/>
                  </a:solidFill>
                </a:uFill>
                <a:latin typeface="Times New Roman"/>
                <a:cs typeface="Times New Roman"/>
              </a:rPr>
              <a:t>Contents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1655" y="1967520"/>
            <a:ext cx="7322184" cy="1800493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862330" indent="-850265">
              <a:lnSpc>
                <a:spcPct val="100000"/>
              </a:lnSpc>
              <a:spcBef>
                <a:spcPts val="1320"/>
              </a:spcBef>
              <a:buAutoNum type="arabicPlain"/>
              <a:tabLst>
                <a:tab pos="862965" algn="l"/>
              </a:tabLst>
            </a:pPr>
            <a:r>
              <a:rPr sz="4800" b="1" spc="-90" dirty="0">
                <a:solidFill>
                  <a:srgbClr val="C4000A"/>
                </a:solidFill>
                <a:latin typeface="Times New Roman"/>
                <a:cs typeface="Times New Roman"/>
              </a:rPr>
              <a:t>Tools </a:t>
            </a:r>
            <a:r>
              <a:rPr sz="4800" b="1" spc="-5" dirty="0">
                <a:solidFill>
                  <a:srgbClr val="C4000A"/>
                </a:solidFill>
                <a:latin typeface="Times New Roman"/>
                <a:cs typeface="Times New Roman"/>
              </a:rPr>
              <a:t>and</a:t>
            </a:r>
            <a:r>
              <a:rPr sz="4800" b="1" spc="65" dirty="0">
                <a:solidFill>
                  <a:srgbClr val="C4000A"/>
                </a:solidFill>
                <a:latin typeface="Times New Roman"/>
                <a:cs typeface="Times New Roman"/>
              </a:rPr>
              <a:t> </a:t>
            </a:r>
            <a:r>
              <a:rPr sz="4800" b="1" spc="-10" dirty="0">
                <a:solidFill>
                  <a:srgbClr val="C4000A"/>
                </a:solidFill>
                <a:latin typeface="Times New Roman"/>
                <a:cs typeface="Times New Roman"/>
              </a:rPr>
              <a:t>Equipments</a:t>
            </a:r>
            <a:endParaRPr sz="4800" dirty="0">
              <a:latin typeface="Times New Roman"/>
              <a:cs typeface="Times New Roman"/>
            </a:endParaRPr>
          </a:p>
          <a:p>
            <a:pPr marL="874394" indent="-862330">
              <a:lnSpc>
                <a:spcPct val="100000"/>
              </a:lnSpc>
              <a:spcBef>
                <a:spcPts val="1215"/>
              </a:spcBef>
              <a:buAutoNum type="arabicPlain"/>
              <a:tabLst>
                <a:tab pos="875030" algn="l"/>
              </a:tabLst>
            </a:pPr>
            <a:r>
              <a:rPr sz="4800" b="1" spc="-5" dirty="0">
                <a:solidFill>
                  <a:srgbClr val="C4000A"/>
                </a:solidFill>
                <a:latin typeface="Times New Roman"/>
                <a:cs typeface="Times New Roman"/>
              </a:rPr>
              <a:t>Passive Elements</a:t>
            </a:r>
            <a:endParaRPr sz="4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2299" y="229942"/>
            <a:ext cx="1212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4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9375" y="2146232"/>
            <a:ext cx="75012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57320" algn="l"/>
              </a:tabLst>
            </a:pPr>
            <a:r>
              <a:rPr sz="5400" spc="-5" dirty="0">
                <a:latin typeface="Times New Roman"/>
                <a:cs typeface="Times New Roman"/>
              </a:rPr>
              <a:t>[1</a:t>
            </a:r>
            <a:r>
              <a:rPr sz="5400" dirty="0">
                <a:latin typeface="Times New Roman"/>
                <a:cs typeface="Times New Roman"/>
              </a:rPr>
              <a:t>]</a:t>
            </a:r>
            <a:r>
              <a:rPr sz="5400" spc="-110" dirty="0">
                <a:latin typeface="Times New Roman"/>
                <a:cs typeface="Times New Roman"/>
              </a:rPr>
              <a:t> </a:t>
            </a:r>
            <a:r>
              <a:rPr sz="5400" spc="-495" dirty="0">
                <a:latin typeface="Times New Roman"/>
                <a:cs typeface="Times New Roman"/>
              </a:rPr>
              <a:t>T</a:t>
            </a:r>
            <a:r>
              <a:rPr sz="5400" dirty="0">
                <a:latin typeface="Times New Roman"/>
                <a:cs typeface="Times New Roman"/>
              </a:rPr>
              <a:t>ools</a:t>
            </a:r>
            <a:r>
              <a:rPr sz="5400" spc="5" dirty="0">
                <a:latin typeface="Times New Roman"/>
                <a:cs typeface="Times New Roman"/>
              </a:rPr>
              <a:t> </a:t>
            </a:r>
            <a:r>
              <a:rPr sz="5400" dirty="0">
                <a:latin typeface="Times New Roman"/>
                <a:cs typeface="Times New Roman"/>
              </a:rPr>
              <a:t>and	</a:t>
            </a:r>
            <a:r>
              <a:rPr sz="5400" spc="-15" dirty="0">
                <a:latin typeface="Times New Roman"/>
                <a:cs typeface="Times New Roman"/>
              </a:rPr>
              <a:t>Equipments</a:t>
            </a:r>
            <a:endParaRPr sz="5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2299" y="229942"/>
            <a:ext cx="1212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5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7203" y="1429927"/>
            <a:ext cx="8321040" cy="3840479"/>
          </a:xfrm>
          <a:custGeom>
            <a:avLst/>
            <a:gdLst/>
            <a:ahLst/>
            <a:cxnLst/>
            <a:rect l="l" t="t" r="r" b="b"/>
            <a:pathLst>
              <a:path w="8321040" h="3840479">
                <a:moveTo>
                  <a:pt x="8321040" y="0"/>
                </a:moveTo>
                <a:lnTo>
                  <a:pt x="0" y="0"/>
                </a:lnTo>
                <a:lnTo>
                  <a:pt x="0" y="3840479"/>
                </a:lnTo>
                <a:lnTo>
                  <a:pt x="8321040" y="38404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7203" y="1429927"/>
            <a:ext cx="8321040" cy="3840479"/>
          </a:xfrm>
          <a:custGeom>
            <a:avLst/>
            <a:gdLst/>
            <a:ahLst/>
            <a:cxnLst/>
            <a:rect l="l" t="t" r="r" b="b"/>
            <a:pathLst>
              <a:path w="8321040" h="3840479">
                <a:moveTo>
                  <a:pt x="4160520" y="3840479"/>
                </a:moveTo>
                <a:lnTo>
                  <a:pt x="0" y="3840479"/>
                </a:lnTo>
                <a:lnTo>
                  <a:pt x="0" y="0"/>
                </a:lnTo>
                <a:lnTo>
                  <a:pt x="8321040" y="0"/>
                </a:lnTo>
                <a:lnTo>
                  <a:pt x="8321040" y="3840479"/>
                </a:lnTo>
                <a:lnTo>
                  <a:pt x="4160520" y="3840479"/>
                </a:lnTo>
                <a:close/>
              </a:path>
            </a:pathLst>
          </a:custGeom>
          <a:ln w="35999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46184" y="3857"/>
            <a:ext cx="55708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Breadboard</a:t>
            </a:r>
            <a:r>
              <a:rPr spc="-75" dirty="0"/>
              <a:t> </a:t>
            </a:r>
            <a:r>
              <a:rPr spc="-5" dirty="0"/>
              <a:t>(Sizes)</a:t>
            </a:r>
          </a:p>
        </p:txBody>
      </p:sp>
      <p:sp>
        <p:nvSpPr>
          <p:cNvPr id="6" name="object 6"/>
          <p:cNvSpPr/>
          <p:nvPr/>
        </p:nvSpPr>
        <p:spPr>
          <a:xfrm>
            <a:off x="1123924" y="1593007"/>
            <a:ext cx="4628159" cy="3471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25755" y="1782733"/>
            <a:ext cx="2594165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5920" y="1620732"/>
            <a:ext cx="4628515" cy="3344545"/>
          </a:xfrm>
          <a:custGeom>
            <a:avLst/>
            <a:gdLst/>
            <a:ahLst/>
            <a:cxnLst/>
            <a:rect l="l" t="t" r="r" b="b"/>
            <a:pathLst>
              <a:path w="4628515" h="3344545">
                <a:moveTo>
                  <a:pt x="2314079" y="3344036"/>
                </a:moveTo>
                <a:lnTo>
                  <a:pt x="0" y="3344036"/>
                </a:lnTo>
                <a:lnTo>
                  <a:pt x="0" y="0"/>
                </a:lnTo>
                <a:lnTo>
                  <a:pt x="4628159" y="0"/>
                </a:lnTo>
                <a:lnTo>
                  <a:pt x="4628159" y="3344036"/>
                </a:lnTo>
                <a:lnTo>
                  <a:pt x="2314079" y="3344036"/>
                </a:lnTo>
                <a:close/>
              </a:path>
            </a:pathLst>
          </a:custGeom>
          <a:ln w="35999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25755" y="1782733"/>
            <a:ext cx="2578735" cy="1372235"/>
          </a:xfrm>
          <a:custGeom>
            <a:avLst/>
            <a:gdLst/>
            <a:ahLst/>
            <a:cxnLst/>
            <a:rect l="l" t="t" r="r" b="b"/>
            <a:pathLst>
              <a:path w="2578734" h="1372235">
                <a:moveTo>
                  <a:pt x="1289164" y="1371955"/>
                </a:moveTo>
                <a:lnTo>
                  <a:pt x="0" y="1371955"/>
                </a:lnTo>
                <a:lnTo>
                  <a:pt x="0" y="0"/>
                </a:lnTo>
                <a:lnTo>
                  <a:pt x="2578328" y="0"/>
                </a:lnTo>
                <a:lnTo>
                  <a:pt x="2578328" y="1371955"/>
                </a:lnTo>
                <a:lnTo>
                  <a:pt x="1289164" y="1371955"/>
                </a:lnTo>
                <a:close/>
              </a:path>
            </a:pathLst>
          </a:custGeom>
          <a:ln w="35999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2299" y="229942"/>
            <a:ext cx="1212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6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88984" y="157577"/>
            <a:ext cx="7170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Breadboard </a:t>
            </a:r>
            <a:r>
              <a:rPr sz="4200" spc="-5" dirty="0"/>
              <a:t>(Connectivity)</a:t>
            </a:r>
            <a:endParaRPr sz="4200"/>
          </a:p>
        </p:txBody>
      </p:sp>
      <p:sp>
        <p:nvSpPr>
          <p:cNvPr id="4" name="object 4"/>
          <p:cNvSpPr/>
          <p:nvPr/>
        </p:nvSpPr>
        <p:spPr>
          <a:xfrm>
            <a:off x="2092325" y="1090443"/>
            <a:ext cx="6758305" cy="4436110"/>
          </a:xfrm>
          <a:custGeom>
            <a:avLst/>
            <a:gdLst/>
            <a:ahLst/>
            <a:cxnLst/>
            <a:rect l="l" t="t" r="r" b="b"/>
            <a:pathLst>
              <a:path w="6758305" h="4436110">
                <a:moveTo>
                  <a:pt x="6757911" y="0"/>
                </a:moveTo>
                <a:lnTo>
                  <a:pt x="0" y="0"/>
                </a:lnTo>
                <a:lnTo>
                  <a:pt x="0" y="4435563"/>
                </a:lnTo>
                <a:lnTo>
                  <a:pt x="6757911" y="4435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92325" y="1090443"/>
            <a:ext cx="6758305" cy="4436110"/>
          </a:xfrm>
          <a:custGeom>
            <a:avLst/>
            <a:gdLst/>
            <a:ahLst/>
            <a:cxnLst/>
            <a:rect l="l" t="t" r="r" b="b"/>
            <a:pathLst>
              <a:path w="6758305" h="4436110">
                <a:moveTo>
                  <a:pt x="3378949" y="4435563"/>
                </a:moveTo>
                <a:lnTo>
                  <a:pt x="0" y="4435563"/>
                </a:lnTo>
                <a:lnTo>
                  <a:pt x="0" y="0"/>
                </a:lnTo>
                <a:lnTo>
                  <a:pt x="6757911" y="0"/>
                </a:lnTo>
                <a:lnTo>
                  <a:pt x="6757911" y="4435563"/>
                </a:lnTo>
                <a:lnTo>
                  <a:pt x="3378949" y="4435563"/>
                </a:lnTo>
                <a:close/>
              </a:path>
            </a:pathLst>
          </a:custGeom>
          <a:ln w="35999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46005" y="3228856"/>
            <a:ext cx="3794036" cy="21337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62604" y="1172523"/>
            <a:ext cx="4349165" cy="2369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09359" y="5169251"/>
            <a:ext cx="1097280" cy="230504"/>
          </a:xfrm>
          <a:custGeom>
            <a:avLst/>
            <a:gdLst/>
            <a:ahLst/>
            <a:cxnLst/>
            <a:rect l="l" t="t" r="r" b="b"/>
            <a:pathLst>
              <a:path w="1097279" h="230504">
                <a:moveTo>
                  <a:pt x="1097280" y="0"/>
                </a:moveTo>
                <a:lnTo>
                  <a:pt x="0" y="0"/>
                </a:lnTo>
                <a:lnTo>
                  <a:pt x="0" y="230035"/>
                </a:lnTo>
                <a:lnTo>
                  <a:pt x="1097280" y="2300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79195" y="1415893"/>
            <a:ext cx="1097280" cy="1876425"/>
          </a:xfrm>
          <a:custGeom>
            <a:avLst/>
            <a:gdLst/>
            <a:ahLst/>
            <a:cxnLst/>
            <a:rect l="l" t="t" r="r" b="b"/>
            <a:pathLst>
              <a:path w="1097279" h="1876425">
                <a:moveTo>
                  <a:pt x="1097280" y="0"/>
                </a:moveTo>
                <a:lnTo>
                  <a:pt x="0" y="0"/>
                </a:lnTo>
                <a:lnTo>
                  <a:pt x="0" y="1875955"/>
                </a:lnTo>
                <a:lnTo>
                  <a:pt x="1097280" y="18759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2299" y="229942"/>
            <a:ext cx="1212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7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96644" y="1234448"/>
            <a:ext cx="8301990" cy="4251960"/>
          </a:xfrm>
          <a:custGeom>
            <a:avLst/>
            <a:gdLst/>
            <a:ahLst/>
            <a:cxnLst/>
            <a:rect l="l" t="t" r="r" b="b"/>
            <a:pathLst>
              <a:path w="8301990" h="4251960">
                <a:moveTo>
                  <a:pt x="8301596" y="0"/>
                </a:moveTo>
                <a:lnTo>
                  <a:pt x="0" y="0"/>
                </a:lnTo>
                <a:lnTo>
                  <a:pt x="0" y="4251959"/>
                </a:lnTo>
                <a:lnTo>
                  <a:pt x="8301596" y="42519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6644" y="1234448"/>
            <a:ext cx="8301990" cy="4251960"/>
          </a:xfrm>
          <a:custGeom>
            <a:avLst/>
            <a:gdLst/>
            <a:ahLst/>
            <a:cxnLst/>
            <a:rect l="l" t="t" r="r" b="b"/>
            <a:pathLst>
              <a:path w="8301990" h="4251960">
                <a:moveTo>
                  <a:pt x="4150791" y="4251959"/>
                </a:moveTo>
                <a:lnTo>
                  <a:pt x="0" y="4251959"/>
                </a:lnTo>
                <a:lnTo>
                  <a:pt x="0" y="0"/>
                </a:lnTo>
                <a:lnTo>
                  <a:pt x="8301596" y="0"/>
                </a:lnTo>
                <a:lnTo>
                  <a:pt x="8301596" y="4251959"/>
                </a:lnTo>
                <a:lnTo>
                  <a:pt x="4150791" y="4251959"/>
                </a:lnTo>
                <a:close/>
              </a:path>
            </a:pathLst>
          </a:custGeom>
          <a:ln w="35999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4584" y="66137"/>
            <a:ext cx="79686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Breadboard</a:t>
            </a:r>
            <a:r>
              <a:rPr spc="-25" dirty="0"/>
              <a:t> </a:t>
            </a:r>
            <a:r>
              <a:rPr spc="-10" dirty="0"/>
              <a:t>(Expandability)</a:t>
            </a:r>
          </a:p>
        </p:txBody>
      </p:sp>
      <p:sp>
        <p:nvSpPr>
          <p:cNvPr id="6" name="object 6"/>
          <p:cNvSpPr/>
          <p:nvPr/>
        </p:nvSpPr>
        <p:spPr>
          <a:xfrm>
            <a:off x="1254239" y="1279800"/>
            <a:ext cx="4719599" cy="35398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89245" y="3326050"/>
            <a:ext cx="3979798" cy="19227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94824" y="2147667"/>
            <a:ext cx="58483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dirty="0">
                <a:solidFill>
                  <a:srgbClr val="CC0000"/>
                </a:solidFill>
                <a:latin typeface="Arial"/>
                <a:cs typeface="Arial"/>
              </a:rPr>
              <a:t>X</a:t>
            </a:r>
            <a:endParaRPr sz="6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39035" y="4398844"/>
            <a:ext cx="238760" cy="325120"/>
          </a:xfrm>
          <a:custGeom>
            <a:avLst/>
            <a:gdLst/>
            <a:ahLst/>
            <a:cxnLst/>
            <a:rect l="l" t="t" r="r" b="b"/>
            <a:pathLst>
              <a:path w="238759" h="325120">
                <a:moveTo>
                  <a:pt x="191884" y="0"/>
                </a:moveTo>
                <a:lnTo>
                  <a:pt x="70929" y="55448"/>
                </a:lnTo>
                <a:lnTo>
                  <a:pt x="112687" y="66967"/>
                </a:lnTo>
                <a:lnTo>
                  <a:pt x="0" y="302044"/>
                </a:lnTo>
                <a:lnTo>
                  <a:pt x="83883" y="324726"/>
                </a:lnTo>
                <a:lnTo>
                  <a:pt x="196557" y="89649"/>
                </a:lnTo>
                <a:lnTo>
                  <a:pt x="238328" y="101168"/>
                </a:lnTo>
                <a:lnTo>
                  <a:pt x="191884" y="0"/>
                </a:lnTo>
                <a:close/>
              </a:path>
            </a:pathLst>
          </a:custGeom>
          <a:solidFill>
            <a:srgbClr val="DC47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39035" y="4398844"/>
            <a:ext cx="238760" cy="325120"/>
          </a:xfrm>
          <a:custGeom>
            <a:avLst/>
            <a:gdLst/>
            <a:ahLst/>
            <a:cxnLst/>
            <a:rect l="l" t="t" r="r" b="b"/>
            <a:pathLst>
              <a:path w="238759" h="325120">
                <a:moveTo>
                  <a:pt x="83883" y="324726"/>
                </a:moveTo>
                <a:lnTo>
                  <a:pt x="196557" y="89649"/>
                </a:lnTo>
                <a:lnTo>
                  <a:pt x="238328" y="101168"/>
                </a:lnTo>
                <a:lnTo>
                  <a:pt x="191884" y="0"/>
                </a:lnTo>
                <a:lnTo>
                  <a:pt x="70929" y="55448"/>
                </a:lnTo>
                <a:lnTo>
                  <a:pt x="112687" y="66967"/>
                </a:lnTo>
                <a:lnTo>
                  <a:pt x="0" y="302044"/>
                </a:lnTo>
                <a:lnTo>
                  <a:pt x="83883" y="324726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59040" y="4755612"/>
            <a:ext cx="238760" cy="325120"/>
          </a:xfrm>
          <a:custGeom>
            <a:avLst/>
            <a:gdLst/>
            <a:ahLst/>
            <a:cxnLst/>
            <a:rect l="l" t="t" r="r" b="b"/>
            <a:pathLst>
              <a:path w="238759" h="325120">
                <a:moveTo>
                  <a:pt x="191884" y="0"/>
                </a:moveTo>
                <a:lnTo>
                  <a:pt x="70916" y="55435"/>
                </a:lnTo>
                <a:lnTo>
                  <a:pt x="112674" y="66954"/>
                </a:lnTo>
                <a:lnTo>
                  <a:pt x="0" y="302031"/>
                </a:lnTo>
                <a:lnTo>
                  <a:pt x="83883" y="324713"/>
                </a:lnTo>
                <a:lnTo>
                  <a:pt x="196557" y="89636"/>
                </a:lnTo>
                <a:lnTo>
                  <a:pt x="238315" y="101155"/>
                </a:lnTo>
                <a:lnTo>
                  <a:pt x="191884" y="0"/>
                </a:lnTo>
                <a:close/>
              </a:path>
            </a:pathLst>
          </a:custGeom>
          <a:solidFill>
            <a:srgbClr val="DC47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59040" y="4755612"/>
            <a:ext cx="238760" cy="325120"/>
          </a:xfrm>
          <a:custGeom>
            <a:avLst/>
            <a:gdLst/>
            <a:ahLst/>
            <a:cxnLst/>
            <a:rect l="l" t="t" r="r" b="b"/>
            <a:pathLst>
              <a:path w="238759" h="325120">
                <a:moveTo>
                  <a:pt x="83883" y="324713"/>
                </a:moveTo>
                <a:lnTo>
                  <a:pt x="196557" y="89636"/>
                </a:lnTo>
                <a:lnTo>
                  <a:pt x="238315" y="101155"/>
                </a:lnTo>
                <a:lnTo>
                  <a:pt x="191884" y="0"/>
                </a:lnTo>
                <a:lnTo>
                  <a:pt x="70916" y="55435"/>
                </a:lnTo>
                <a:lnTo>
                  <a:pt x="112674" y="66954"/>
                </a:lnTo>
                <a:lnTo>
                  <a:pt x="0" y="302031"/>
                </a:lnTo>
                <a:lnTo>
                  <a:pt x="83883" y="324713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19040" y="4599732"/>
            <a:ext cx="238760" cy="325120"/>
          </a:xfrm>
          <a:custGeom>
            <a:avLst/>
            <a:gdLst/>
            <a:ahLst/>
            <a:cxnLst/>
            <a:rect l="l" t="t" r="r" b="b"/>
            <a:pathLst>
              <a:path w="238760" h="325120">
                <a:moveTo>
                  <a:pt x="191884" y="0"/>
                </a:moveTo>
                <a:lnTo>
                  <a:pt x="70916" y="55435"/>
                </a:lnTo>
                <a:lnTo>
                  <a:pt x="112674" y="66954"/>
                </a:lnTo>
                <a:lnTo>
                  <a:pt x="0" y="302031"/>
                </a:lnTo>
                <a:lnTo>
                  <a:pt x="83883" y="324713"/>
                </a:lnTo>
                <a:lnTo>
                  <a:pt x="196557" y="89636"/>
                </a:lnTo>
                <a:lnTo>
                  <a:pt x="238315" y="101155"/>
                </a:lnTo>
                <a:lnTo>
                  <a:pt x="191884" y="0"/>
                </a:lnTo>
                <a:close/>
              </a:path>
            </a:pathLst>
          </a:custGeom>
          <a:solidFill>
            <a:srgbClr val="DC47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19040" y="4599732"/>
            <a:ext cx="238760" cy="325120"/>
          </a:xfrm>
          <a:custGeom>
            <a:avLst/>
            <a:gdLst/>
            <a:ahLst/>
            <a:cxnLst/>
            <a:rect l="l" t="t" r="r" b="b"/>
            <a:pathLst>
              <a:path w="238760" h="325120">
                <a:moveTo>
                  <a:pt x="83883" y="324713"/>
                </a:moveTo>
                <a:lnTo>
                  <a:pt x="196557" y="89636"/>
                </a:lnTo>
                <a:lnTo>
                  <a:pt x="238315" y="101155"/>
                </a:lnTo>
                <a:lnTo>
                  <a:pt x="191884" y="0"/>
                </a:lnTo>
                <a:lnTo>
                  <a:pt x="70916" y="55435"/>
                </a:lnTo>
                <a:lnTo>
                  <a:pt x="112674" y="66954"/>
                </a:lnTo>
                <a:lnTo>
                  <a:pt x="0" y="302031"/>
                </a:lnTo>
                <a:lnTo>
                  <a:pt x="83883" y="324713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2299" y="229942"/>
            <a:ext cx="1212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8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4664" y="8898"/>
            <a:ext cx="6078855" cy="143764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 marR="5080" indent="1318260">
              <a:lnSpc>
                <a:spcPts val="5360"/>
              </a:lnSpc>
              <a:spcBef>
                <a:spcPts val="610"/>
              </a:spcBef>
            </a:pPr>
            <a:r>
              <a:rPr spc="-10" dirty="0"/>
              <a:t>Breadboard  (Power</a:t>
            </a:r>
            <a:r>
              <a:rPr spc="-30" dirty="0"/>
              <a:t> </a:t>
            </a:r>
            <a:r>
              <a:rPr spc="-10" dirty="0"/>
              <a:t>Connectivity)</a:t>
            </a:r>
          </a:p>
        </p:txBody>
      </p:sp>
      <p:sp>
        <p:nvSpPr>
          <p:cNvPr id="4" name="object 4"/>
          <p:cNvSpPr/>
          <p:nvPr/>
        </p:nvSpPr>
        <p:spPr>
          <a:xfrm>
            <a:off x="1582204" y="1573208"/>
            <a:ext cx="7171563" cy="3227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86361" y="2145254"/>
            <a:ext cx="1317625" cy="926465"/>
          </a:xfrm>
          <a:custGeom>
            <a:avLst/>
            <a:gdLst/>
            <a:ahLst/>
            <a:cxnLst/>
            <a:rect l="l" t="t" r="r" b="b"/>
            <a:pathLst>
              <a:path w="1317625" h="926464">
                <a:moveTo>
                  <a:pt x="1100162" y="0"/>
                </a:moveTo>
                <a:lnTo>
                  <a:pt x="193319" y="628916"/>
                </a:lnTo>
                <a:lnTo>
                  <a:pt x="84962" y="540715"/>
                </a:lnTo>
                <a:lnTo>
                  <a:pt x="0" y="926274"/>
                </a:lnTo>
                <a:lnTo>
                  <a:pt x="519480" y="893152"/>
                </a:lnTo>
                <a:lnTo>
                  <a:pt x="410756" y="804951"/>
                </a:lnTo>
                <a:lnTo>
                  <a:pt x="1317599" y="176034"/>
                </a:lnTo>
                <a:lnTo>
                  <a:pt x="1100162" y="0"/>
                </a:lnTo>
                <a:close/>
              </a:path>
            </a:pathLst>
          </a:custGeom>
          <a:solidFill>
            <a:srgbClr val="DC47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86361" y="2145254"/>
            <a:ext cx="1317625" cy="926465"/>
          </a:xfrm>
          <a:custGeom>
            <a:avLst/>
            <a:gdLst/>
            <a:ahLst/>
            <a:cxnLst/>
            <a:rect l="l" t="t" r="r" b="b"/>
            <a:pathLst>
              <a:path w="1317625" h="926464">
                <a:moveTo>
                  <a:pt x="1100162" y="0"/>
                </a:moveTo>
                <a:lnTo>
                  <a:pt x="193319" y="628916"/>
                </a:lnTo>
                <a:lnTo>
                  <a:pt x="84962" y="540715"/>
                </a:lnTo>
                <a:lnTo>
                  <a:pt x="0" y="926274"/>
                </a:lnTo>
                <a:lnTo>
                  <a:pt x="519480" y="893152"/>
                </a:lnTo>
                <a:lnTo>
                  <a:pt x="410756" y="804951"/>
                </a:lnTo>
                <a:lnTo>
                  <a:pt x="1317599" y="176034"/>
                </a:lnTo>
                <a:lnTo>
                  <a:pt x="1100162" y="0"/>
                </a:lnTo>
                <a:close/>
              </a:path>
            </a:pathLst>
          </a:custGeom>
          <a:ln w="3175">
            <a:solidFill>
              <a:srgbClr val="3364A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90484" y="1573564"/>
            <a:ext cx="7199630" cy="3241675"/>
          </a:xfrm>
          <a:custGeom>
            <a:avLst/>
            <a:gdLst/>
            <a:ahLst/>
            <a:cxnLst/>
            <a:rect l="l" t="t" r="r" b="b"/>
            <a:pathLst>
              <a:path w="7199630" h="3241675">
                <a:moveTo>
                  <a:pt x="3599637" y="3241446"/>
                </a:moveTo>
                <a:lnTo>
                  <a:pt x="0" y="3241446"/>
                </a:lnTo>
                <a:lnTo>
                  <a:pt x="0" y="0"/>
                </a:lnTo>
                <a:lnTo>
                  <a:pt x="7199274" y="0"/>
                </a:lnTo>
                <a:lnTo>
                  <a:pt x="7199274" y="3241446"/>
                </a:lnTo>
                <a:lnTo>
                  <a:pt x="3599637" y="3241446"/>
                </a:lnTo>
                <a:close/>
              </a:path>
            </a:pathLst>
          </a:custGeom>
          <a:ln w="35999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2299" y="229942"/>
            <a:ext cx="1212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9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6554" y="1411207"/>
            <a:ext cx="5165636" cy="3874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75016" y="8898"/>
            <a:ext cx="7005320" cy="143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560"/>
              </a:lnSpc>
              <a:spcBef>
                <a:spcPts val="100"/>
              </a:spcBef>
            </a:pPr>
            <a:r>
              <a:rPr spc="-10" dirty="0"/>
              <a:t>Power</a:t>
            </a:r>
            <a:r>
              <a:rPr spc="-204" dirty="0"/>
              <a:t> </a:t>
            </a:r>
            <a:r>
              <a:rPr spc="-10" dirty="0"/>
              <a:t>Adapter</a:t>
            </a:r>
          </a:p>
          <a:p>
            <a:pPr algn="ctr">
              <a:lnSpc>
                <a:spcPts val="5560"/>
              </a:lnSpc>
              <a:tabLst>
                <a:tab pos="1510665" algn="l"/>
                <a:tab pos="3982085" algn="l"/>
                <a:tab pos="4658360" algn="l"/>
              </a:tabLst>
            </a:pPr>
            <a:r>
              <a:rPr spc="-5" dirty="0"/>
              <a:t>(</a:t>
            </a:r>
            <a:r>
              <a:rPr sz="2800" spc="-5" dirty="0"/>
              <a:t>5</a:t>
            </a:r>
            <a:r>
              <a:rPr sz="2800" spc="5" dirty="0"/>
              <a:t> </a:t>
            </a:r>
            <a:r>
              <a:rPr sz="2800" spc="-50" dirty="0"/>
              <a:t>Volts	</a:t>
            </a:r>
            <a:r>
              <a:rPr dirty="0"/>
              <a:t>–</a:t>
            </a:r>
            <a:r>
              <a:rPr spc="-5" dirty="0"/>
              <a:t> </a:t>
            </a:r>
            <a:r>
              <a:rPr sz="4000" dirty="0"/>
              <a:t>5</a:t>
            </a:r>
            <a:r>
              <a:rPr sz="4000" spc="-10" dirty="0"/>
              <a:t> </a:t>
            </a:r>
            <a:r>
              <a:rPr sz="4000" spc="-65" dirty="0"/>
              <a:t>Volts	</a:t>
            </a:r>
            <a:r>
              <a:rPr dirty="0"/>
              <a:t>–	5 </a:t>
            </a:r>
            <a:r>
              <a:rPr spc="-80" dirty="0"/>
              <a:t>Volts</a:t>
            </a:r>
            <a:r>
              <a:rPr spc="-100" dirty="0"/>
              <a:t> </a:t>
            </a:r>
            <a:r>
              <a:rPr dirty="0"/>
              <a:t>)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826554" y="1411563"/>
            <a:ext cx="5165725" cy="3874135"/>
          </a:xfrm>
          <a:custGeom>
            <a:avLst/>
            <a:gdLst/>
            <a:ahLst/>
            <a:cxnLst/>
            <a:rect l="l" t="t" r="r" b="b"/>
            <a:pathLst>
              <a:path w="5165725" h="3874135">
                <a:moveTo>
                  <a:pt x="2583002" y="3873969"/>
                </a:moveTo>
                <a:lnTo>
                  <a:pt x="0" y="3873969"/>
                </a:lnTo>
                <a:lnTo>
                  <a:pt x="0" y="0"/>
                </a:lnTo>
                <a:lnTo>
                  <a:pt x="5165648" y="0"/>
                </a:lnTo>
                <a:lnTo>
                  <a:pt x="5165648" y="3873969"/>
                </a:lnTo>
                <a:lnTo>
                  <a:pt x="2583002" y="3873969"/>
                </a:lnTo>
                <a:close/>
              </a:path>
            </a:pathLst>
          </a:custGeom>
          <a:ln w="35999">
            <a:solidFill>
              <a:srgbClr val="C4000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37337" y="1829799"/>
            <a:ext cx="3293110" cy="2091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Input: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220v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50">
              <a:latin typeface="Arial"/>
              <a:cs typeface="Arial"/>
            </a:endParaRPr>
          </a:p>
          <a:p>
            <a:pPr marL="12700">
              <a:lnSpc>
                <a:spcPts val="2780"/>
              </a:lnSpc>
            </a:pPr>
            <a:r>
              <a:rPr sz="2400" b="1" spc="-5" dirty="0">
                <a:latin typeface="Arial"/>
                <a:cs typeface="Arial"/>
              </a:rPr>
              <a:t>Output:</a:t>
            </a:r>
            <a:endParaRPr sz="2400">
              <a:latin typeface="Arial"/>
              <a:cs typeface="Arial"/>
            </a:endParaRPr>
          </a:p>
          <a:p>
            <a:pPr marL="12700" marR="86360">
              <a:lnSpc>
                <a:spcPts val="2670"/>
              </a:lnSpc>
              <a:spcBef>
                <a:spcPts val="160"/>
              </a:spcBef>
              <a:tabLst>
                <a:tab pos="1384300" algn="l"/>
                <a:tab pos="1433830" algn="l"/>
              </a:tabLst>
            </a:pPr>
            <a:r>
              <a:rPr sz="2400" b="1" spc="-40" dirty="0">
                <a:latin typeface="Arial"/>
                <a:cs typeface="Arial"/>
              </a:rPr>
              <a:t>Volt:		</a:t>
            </a:r>
            <a:r>
              <a:rPr sz="2400" b="1" dirty="0">
                <a:latin typeface="Arial"/>
                <a:cs typeface="Arial"/>
              </a:rPr>
              <a:t>5 </a:t>
            </a:r>
            <a:r>
              <a:rPr sz="2400" b="1" spc="-40" dirty="0">
                <a:latin typeface="Arial"/>
                <a:cs typeface="Arial"/>
              </a:rPr>
              <a:t>Volts  </a:t>
            </a:r>
            <a:r>
              <a:rPr sz="2400" b="1" spc="-5" dirty="0">
                <a:latin typeface="Arial"/>
                <a:cs typeface="Arial"/>
              </a:rPr>
              <a:t>Current:	Minimum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1A</a:t>
            </a:r>
            <a:endParaRPr sz="2400">
              <a:latin typeface="Arial"/>
              <a:cs typeface="Arial"/>
            </a:endParaRPr>
          </a:p>
          <a:p>
            <a:pPr marL="1377315">
              <a:lnSpc>
                <a:spcPts val="2630"/>
              </a:lnSpc>
            </a:pPr>
            <a:r>
              <a:rPr sz="2400" b="1" spc="-10" dirty="0">
                <a:latin typeface="Arial"/>
                <a:cs typeface="Arial"/>
              </a:rPr>
              <a:t>Preferred </a:t>
            </a:r>
            <a:r>
              <a:rPr sz="2400" b="1" dirty="0">
                <a:latin typeface="Arial"/>
                <a:cs typeface="Arial"/>
              </a:rPr>
              <a:t>2</a:t>
            </a:r>
            <a:r>
              <a:rPr sz="2400" b="1" spc="-1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A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229</Words>
  <Application>Microsoft Office PowerPoint</Application>
  <PresentationFormat>Custom</PresentationFormat>
  <Paragraphs>83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Embedded systems and IOT</vt:lpstr>
      <vt:lpstr>LAB Requirements</vt:lpstr>
      <vt:lpstr>Contents</vt:lpstr>
      <vt:lpstr>[1] Tools and Equipments</vt:lpstr>
      <vt:lpstr>Breadboard (Sizes)</vt:lpstr>
      <vt:lpstr>Breadboard (Connectivity)</vt:lpstr>
      <vt:lpstr>Breadboard (Expandability)</vt:lpstr>
      <vt:lpstr>Breadboard  (Power Connectivity)</vt:lpstr>
      <vt:lpstr>Power Adapter (5 Volts – 5 Volts – 5 Volts )</vt:lpstr>
      <vt:lpstr>Breadboard Wires</vt:lpstr>
      <vt:lpstr>[2] Passive Elements</vt:lpstr>
      <vt:lpstr>Fixed Resistors</vt:lpstr>
      <vt:lpstr>Variable Resistors</vt:lpstr>
      <vt:lpstr>Variable Resistors</vt:lpstr>
      <vt:lpstr>Resistors Symbols</vt:lpstr>
      <vt:lpstr>Resistors</vt:lpstr>
      <vt:lpstr>Resistors 4 7 000 =47K Ohm</vt:lpstr>
      <vt:lpstr>Fixed Value Capacitors</vt:lpstr>
      <vt:lpstr>Styles - Appearance</vt:lpstr>
      <vt:lpstr>Diodes</vt:lpstr>
      <vt:lpstr>Light Emitting Diode (LED)</vt:lpstr>
      <vt:lpstr>Light Emitting Diode (LED)</vt:lpstr>
      <vt:lpstr>Light Emitting Diode (LED)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systems and IOT</dc:title>
  <dc:creator>DELL</dc:creator>
  <cp:lastModifiedBy>dr.mahdy.maree@gmail.com</cp:lastModifiedBy>
  <cp:revision>2</cp:revision>
  <dcterms:created xsi:type="dcterms:W3CDTF">2025-09-26T17:18:01Z</dcterms:created>
  <dcterms:modified xsi:type="dcterms:W3CDTF">2025-09-26T17:24:16Z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2022-10-08T00:00:00Z</vt:filetime>
  </property>
  <property fmtid="{D5CDD505-2E9C-101B-9397-08002B2CF9AE}" pid="3" name="Creator">
    <vt:lpwstr>Impress</vt:lpwstr>
  </property>
  <property fmtid="{D5CDD505-2E9C-101B-9397-08002B2CF9AE}" pid="4" name="LastSaved">
    <vt:filetime>2022-10-08T00:00:00Z</vt:filetime>
  </property>
</Properties>
</file>