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8" r:id="rId3"/>
    <p:sldId id="270" r:id="rId4"/>
    <p:sldId id="258" r:id="rId5"/>
    <p:sldId id="260" r:id="rId6"/>
    <p:sldId id="261" r:id="rId7"/>
    <p:sldId id="259" r:id="rId8"/>
    <p:sldId id="268" r:id="rId9"/>
    <p:sldId id="273" r:id="rId10"/>
    <p:sldId id="269" r:id="rId11"/>
    <p:sldId id="282" r:id="rId12"/>
    <p:sldId id="283" r:id="rId13"/>
    <p:sldId id="284" r:id="rId14"/>
    <p:sldId id="285" r:id="rId15"/>
    <p:sldId id="276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5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7E0"/>
    <a:srgbClr val="A027E1"/>
    <a:srgbClr val="7326DE"/>
    <a:srgbClr val="5826DD"/>
    <a:srgbClr val="482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66" y="62"/>
      </p:cViewPr>
      <p:guideLst>
        <p:guide orient="horz" pos="1915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5C4D-A8F9-4DD8-97E0-2A1461156B3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shivamb/machine-predictive-maintenance-classif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6981185" y="4980844"/>
            <a:ext cx="2302344" cy="1877561"/>
          </a:xfrm>
          <a:custGeom>
            <a:avLst/>
            <a:gdLst>
              <a:gd name="connsiteX0" fmla="*/ 2302237 w 2302344"/>
              <a:gd name="connsiteY0" fmla="*/ 1877453 h 1877561"/>
              <a:gd name="connsiteX1" fmla="*/ 1454758 w 2302344"/>
              <a:gd name="connsiteY1" fmla="*/ 1877453 h 1877561"/>
              <a:gd name="connsiteX2" fmla="*/ 47530 w 2302344"/>
              <a:gd name="connsiteY2" fmla="*/ 471310 h 1877561"/>
              <a:gd name="connsiteX3" fmla="*/ 40485 w 2302344"/>
              <a:gd name="connsiteY3" fmla="*/ 248874 h 1877561"/>
              <a:gd name="connsiteX4" fmla="*/ 47530 w 2302344"/>
              <a:gd name="connsiteY4" fmla="*/ 241287 h 1877561"/>
              <a:gd name="connsiteX5" fmla="*/ 241247 w 2302344"/>
              <a:gd name="connsiteY5" fmla="*/ 47569 h 1877561"/>
              <a:gd name="connsiteX6" fmla="*/ 471134 w 2302344"/>
              <a:gd name="connsiteY6" fmla="*/ 47435 h 1877561"/>
              <a:gd name="connsiteX7" fmla="*/ 471270 w 2302344"/>
              <a:gd name="connsiteY7" fmla="*/ 47569 h 187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2344" h="1877561">
                <a:moveTo>
                  <a:pt x="2302237" y="1877453"/>
                </a:moveTo>
                <a:lnTo>
                  <a:pt x="1454758" y="1877453"/>
                </a:lnTo>
                <a:lnTo>
                  <a:pt x="47530" y="471310"/>
                </a:lnTo>
                <a:cubicBezTo>
                  <a:pt x="-13159" y="410647"/>
                  <a:pt x="-16248" y="313247"/>
                  <a:pt x="40485" y="248874"/>
                </a:cubicBezTo>
                <a:lnTo>
                  <a:pt x="47530" y="241287"/>
                </a:lnTo>
                <a:lnTo>
                  <a:pt x="241247" y="47569"/>
                </a:lnTo>
                <a:cubicBezTo>
                  <a:pt x="304700" y="-15937"/>
                  <a:pt x="407627" y="-16018"/>
                  <a:pt x="471134" y="47435"/>
                </a:cubicBezTo>
                <a:cubicBezTo>
                  <a:pt x="471188" y="47488"/>
                  <a:pt x="471216" y="47516"/>
                  <a:pt x="471270" y="47569"/>
                </a:cubicBezTo>
                <a:close/>
              </a:path>
            </a:pathLst>
          </a:custGeom>
          <a:solidFill>
            <a:srgbClr val="A4A4A4">
              <a:alpha val="14000"/>
            </a:srgbClr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6"/>
          <p:cNvSpPr/>
          <p:nvPr/>
        </p:nvSpPr>
        <p:spPr>
          <a:xfrm>
            <a:off x="7018297" y="4689516"/>
            <a:ext cx="2746952" cy="2168888"/>
          </a:xfrm>
          <a:custGeom>
            <a:avLst/>
            <a:gdLst>
              <a:gd name="connsiteX0" fmla="*/ 2746845 w 2746952"/>
              <a:gd name="connsiteY0" fmla="*/ 2168781 h 2168888"/>
              <a:gd name="connsiteX1" fmla="*/ 1591044 w 2746952"/>
              <a:gd name="connsiteY1" fmla="*/ 2168781 h 2168888"/>
              <a:gd name="connsiteX2" fmla="*/ 54581 w 2746952"/>
              <a:gd name="connsiteY2" fmla="*/ 632319 h 2168888"/>
              <a:gd name="connsiteX3" fmla="*/ 3917 w 2746952"/>
              <a:gd name="connsiteY3" fmla="*/ 539930 h 2168888"/>
              <a:gd name="connsiteX4" fmla="*/ 54581 w 2746952"/>
              <a:gd name="connsiteY4" fmla="*/ 370055 h 2168888"/>
              <a:gd name="connsiteX5" fmla="*/ 370489 w 2746952"/>
              <a:gd name="connsiteY5" fmla="*/ 54147 h 2168888"/>
              <a:gd name="connsiteX6" fmla="*/ 632753 w 2746952"/>
              <a:gd name="connsiteY6" fmla="*/ 54147 h 216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6952" h="2168888">
                <a:moveTo>
                  <a:pt x="2746845" y="2168781"/>
                </a:moveTo>
                <a:lnTo>
                  <a:pt x="1591044" y="2168781"/>
                </a:lnTo>
                <a:lnTo>
                  <a:pt x="54581" y="632319"/>
                </a:lnTo>
                <a:cubicBezTo>
                  <a:pt x="28815" y="607311"/>
                  <a:pt x="11150" y="575097"/>
                  <a:pt x="3917" y="539930"/>
                </a:cubicBezTo>
                <a:cubicBezTo>
                  <a:pt x="-9116" y="478374"/>
                  <a:pt x="9958" y="414407"/>
                  <a:pt x="54581" y="370055"/>
                </a:cubicBezTo>
                <a:lnTo>
                  <a:pt x="370489" y="54147"/>
                </a:lnTo>
                <a:cubicBezTo>
                  <a:pt x="442936" y="-18193"/>
                  <a:pt x="560305" y="-18193"/>
                  <a:pt x="632753" y="541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000">
                <a:schemeClr val="accent1"/>
              </a:gs>
              <a:gs pos="32000">
                <a:schemeClr val="accent3"/>
              </a:gs>
              <a:gs pos="58000">
                <a:schemeClr val="accent4"/>
              </a:gs>
              <a:gs pos="82000">
                <a:schemeClr val="accent5"/>
              </a:gs>
              <a:gs pos="100000">
                <a:schemeClr val="accent6"/>
              </a:gs>
            </a:gsLst>
            <a:lin ang="0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Freeform: Shape 7"/>
          <p:cNvSpPr/>
          <p:nvPr/>
        </p:nvSpPr>
        <p:spPr>
          <a:xfrm>
            <a:off x="5067008" y="-1083"/>
            <a:ext cx="1821741" cy="3992473"/>
          </a:xfrm>
          <a:custGeom>
            <a:avLst/>
            <a:gdLst>
              <a:gd name="connsiteX0" fmla="*/ 1821634 w 1821741"/>
              <a:gd name="connsiteY0" fmla="*/ 3980987 h 3992473"/>
              <a:gd name="connsiteX1" fmla="*/ 1810255 w 1821741"/>
              <a:gd name="connsiteY1" fmla="*/ 3992366 h 3992473"/>
              <a:gd name="connsiteX2" fmla="*/ 536869 w 1821741"/>
              <a:gd name="connsiteY2" fmla="*/ 2718979 h 3992473"/>
              <a:gd name="connsiteX3" fmla="*/ 536869 w 1821741"/>
              <a:gd name="connsiteY3" fmla="*/ 121270 h 3992473"/>
              <a:gd name="connsiteX4" fmla="*/ 657976 w 1821741"/>
              <a:gd name="connsiteY4" fmla="*/ -108 h 3992473"/>
              <a:gd name="connsiteX5" fmla="*/ 681005 w 1821741"/>
              <a:gd name="connsiteY5" fmla="*/ -108 h 3992473"/>
              <a:gd name="connsiteX6" fmla="*/ 548247 w 1821741"/>
              <a:gd name="connsiteY6" fmla="*/ 132650 h 3992473"/>
              <a:gd name="connsiteX7" fmla="*/ 548247 w 1821741"/>
              <a:gd name="connsiteY7" fmla="*/ 2706516 h 399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1741" h="3992473">
                <a:moveTo>
                  <a:pt x="1821634" y="3980987"/>
                </a:moveTo>
                <a:lnTo>
                  <a:pt x="1810255" y="3992366"/>
                </a:lnTo>
                <a:lnTo>
                  <a:pt x="536869" y="2718979"/>
                </a:lnTo>
                <a:cubicBezTo>
                  <a:pt x="-179100" y="2001060"/>
                  <a:pt x="-179100" y="839189"/>
                  <a:pt x="536869" y="121270"/>
                </a:cubicBezTo>
                <a:lnTo>
                  <a:pt x="657976" y="-108"/>
                </a:lnTo>
                <a:lnTo>
                  <a:pt x="681005" y="-108"/>
                </a:lnTo>
                <a:lnTo>
                  <a:pt x="548247" y="132650"/>
                </a:lnTo>
                <a:cubicBezTo>
                  <a:pt x="-160948" y="844039"/>
                  <a:pt x="-160948" y="1995127"/>
                  <a:pt x="548247" y="27065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/>
              </a:gs>
            </a:gsLst>
            <a:lin ang="2700000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/>
          <p:cNvSpPr/>
          <p:nvPr/>
        </p:nvSpPr>
        <p:spPr>
          <a:xfrm>
            <a:off x="5424403" y="0"/>
            <a:ext cx="6768408" cy="6858405"/>
          </a:xfrm>
          <a:custGeom>
            <a:avLst/>
            <a:gdLst>
              <a:gd name="connsiteX0" fmla="*/ 6768301 w 6768408"/>
              <a:gd name="connsiteY0" fmla="*/ -108 h 6858405"/>
              <a:gd name="connsiteX1" fmla="*/ 6768301 w 6768408"/>
              <a:gd name="connsiteY1" fmla="*/ 6858298 h 6858405"/>
              <a:gd name="connsiteX2" fmla="*/ 4825168 w 6768408"/>
              <a:gd name="connsiteY2" fmla="*/ 6858298 h 6858405"/>
              <a:gd name="connsiteX3" fmla="*/ 433338 w 6768408"/>
              <a:gd name="connsiteY3" fmla="*/ 2466198 h 6858405"/>
              <a:gd name="connsiteX4" fmla="*/ 432851 w 6768408"/>
              <a:gd name="connsiteY4" fmla="*/ 374539 h 6858405"/>
              <a:gd name="connsiteX5" fmla="*/ 433338 w 6768408"/>
              <a:gd name="connsiteY5" fmla="*/ 374051 h 6858405"/>
              <a:gd name="connsiteX6" fmla="*/ 807226 w 6768408"/>
              <a:gd name="connsiteY6" fmla="*/ -108 h 685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8408" h="6858405">
                <a:moveTo>
                  <a:pt x="6768301" y="-108"/>
                </a:moveTo>
                <a:lnTo>
                  <a:pt x="6768301" y="6858298"/>
                </a:lnTo>
                <a:lnTo>
                  <a:pt x="4825168" y="6858298"/>
                </a:lnTo>
                <a:lnTo>
                  <a:pt x="433338" y="2466198"/>
                </a:lnTo>
                <a:cubicBezTo>
                  <a:pt x="-144400" y="1888731"/>
                  <a:pt x="-144617" y="952277"/>
                  <a:pt x="432851" y="374539"/>
                </a:cubicBezTo>
                <a:cubicBezTo>
                  <a:pt x="433014" y="374376"/>
                  <a:pt x="433176" y="374214"/>
                  <a:pt x="433338" y="374051"/>
                </a:cubicBezTo>
                <a:lnTo>
                  <a:pt x="807226" y="-1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Freeform: Shape 9"/>
          <p:cNvSpPr/>
          <p:nvPr/>
        </p:nvSpPr>
        <p:spPr>
          <a:xfrm>
            <a:off x="5661419" y="5739993"/>
            <a:ext cx="27640" cy="27637"/>
          </a:xfrm>
          <a:custGeom>
            <a:avLst/>
            <a:gdLst>
              <a:gd name="connsiteX0" fmla="*/ -104 w 27640"/>
              <a:gd name="connsiteY0" fmla="*/ 13439 h 27637"/>
              <a:gd name="connsiteX1" fmla="*/ 13442 w 27640"/>
              <a:gd name="connsiteY1" fmla="*/ 27528 h 27637"/>
              <a:gd name="connsiteX2" fmla="*/ 27531 w 27640"/>
              <a:gd name="connsiteY2" fmla="*/ 13981 h 27637"/>
              <a:gd name="connsiteX3" fmla="*/ 13984 w 27640"/>
              <a:gd name="connsiteY3" fmla="*/ -108 h 27637"/>
              <a:gd name="connsiteX4" fmla="*/ 13713 w 27640"/>
              <a:gd name="connsiteY4" fmla="*/ -108 h 27637"/>
              <a:gd name="connsiteX5" fmla="*/ -104 w 27640"/>
              <a:gd name="connsiteY5" fmla="*/ 13439 h 2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40" h="27637">
                <a:moveTo>
                  <a:pt x="-104" y="13439"/>
                </a:moveTo>
                <a:cubicBezTo>
                  <a:pt x="-267" y="21080"/>
                  <a:pt x="5802" y="27365"/>
                  <a:pt x="13442" y="27528"/>
                </a:cubicBezTo>
                <a:cubicBezTo>
                  <a:pt x="21083" y="27663"/>
                  <a:pt x="27368" y="21621"/>
                  <a:pt x="27531" y="13981"/>
                </a:cubicBezTo>
                <a:cubicBezTo>
                  <a:pt x="27666" y="6341"/>
                  <a:pt x="21625" y="55"/>
                  <a:pt x="13984" y="-108"/>
                </a:cubicBezTo>
                <a:cubicBezTo>
                  <a:pt x="13903" y="-108"/>
                  <a:pt x="13795" y="-108"/>
                  <a:pt x="13713" y="-108"/>
                </a:cubicBezTo>
                <a:cubicBezTo>
                  <a:pt x="6181" y="-108"/>
                  <a:pt x="31" y="5907"/>
                  <a:pt x="-104" y="13439"/>
                </a:cubicBezTo>
                <a:close/>
              </a:path>
            </a:pathLst>
          </a:custGeom>
          <a:solidFill>
            <a:srgbClr val="929493"/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Freeform: Shape 10"/>
          <p:cNvSpPr/>
          <p:nvPr/>
        </p:nvSpPr>
        <p:spPr>
          <a:xfrm>
            <a:off x="6792027" y="3894666"/>
            <a:ext cx="181525" cy="181525"/>
          </a:xfrm>
          <a:custGeom>
            <a:avLst/>
            <a:gdLst>
              <a:gd name="connsiteX0" fmla="*/ 181526 w 181525"/>
              <a:gd name="connsiteY0" fmla="*/ 90763 h 181525"/>
              <a:gd name="connsiteX1" fmla="*/ 90763 w 181525"/>
              <a:gd name="connsiteY1" fmla="*/ 181526 h 181525"/>
              <a:gd name="connsiteX2" fmla="*/ 0 w 181525"/>
              <a:gd name="connsiteY2" fmla="*/ 90763 h 181525"/>
              <a:gd name="connsiteX3" fmla="*/ 90763 w 181525"/>
              <a:gd name="connsiteY3" fmla="*/ 0 h 181525"/>
              <a:gd name="connsiteX4" fmla="*/ 181526 w 181525"/>
              <a:gd name="connsiteY4" fmla="*/ 90763 h 1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25" h="181525">
                <a:moveTo>
                  <a:pt x="181526" y="90763"/>
                </a:moveTo>
                <a:cubicBezTo>
                  <a:pt x="181526" y="140890"/>
                  <a:pt x="140890" y="181526"/>
                  <a:pt x="90763" y="181526"/>
                </a:cubicBezTo>
                <a:cubicBezTo>
                  <a:pt x="40636" y="181526"/>
                  <a:pt x="0" y="140890"/>
                  <a:pt x="0" y="90763"/>
                </a:cubicBezTo>
                <a:cubicBezTo>
                  <a:pt x="0" y="40636"/>
                  <a:pt x="40636" y="0"/>
                  <a:pt x="90763" y="0"/>
                </a:cubicBezTo>
                <a:cubicBezTo>
                  <a:pt x="140890" y="0"/>
                  <a:pt x="181526" y="40636"/>
                  <a:pt x="181526" y="90763"/>
                </a:cubicBezTo>
                <a:close/>
              </a:path>
            </a:pathLst>
          </a:custGeom>
          <a:gradFill>
            <a:gsLst>
              <a:gs pos="0">
                <a:srgbClr val="4826DC"/>
              </a:gs>
              <a:gs pos="50000">
                <a:srgbClr val="4826DC"/>
              </a:gs>
              <a:gs pos="100000">
                <a:srgbClr val="4826DC"/>
              </a:gs>
            </a:gsLst>
            <a:lin ang="2700000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Freeform: Shape 11"/>
          <p:cNvSpPr/>
          <p:nvPr/>
        </p:nvSpPr>
        <p:spPr>
          <a:xfrm>
            <a:off x="7266432" y="6130137"/>
            <a:ext cx="739647" cy="728268"/>
          </a:xfrm>
          <a:custGeom>
            <a:avLst/>
            <a:gdLst>
              <a:gd name="connsiteX0" fmla="*/ 739648 w 739647"/>
              <a:gd name="connsiteY0" fmla="*/ 728269 h 728268"/>
              <a:gd name="connsiteX1" fmla="*/ 717431 w 739647"/>
              <a:gd name="connsiteY1" fmla="*/ 728269 h 728268"/>
              <a:gd name="connsiteX2" fmla="*/ 0 w 739647"/>
              <a:gd name="connsiteY2" fmla="*/ 11108 h 728268"/>
              <a:gd name="connsiteX3" fmla="*/ 11108 w 739647"/>
              <a:gd name="connsiteY3" fmla="*/ 0 h 728268"/>
              <a:gd name="connsiteX4" fmla="*/ 739648 w 739647"/>
              <a:gd name="connsiteY4" fmla="*/ 728269 h 72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647" h="728268">
                <a:moveTo>
                  <a:pt x="739648" y="728269"/>
                </a:moveTo>
                <a:lnTo>
                  <a:pt x="717431" y="728269"/>
                </a:lnTo>
                <a:lnTo>
                  <a:pt x="0" y="11108"/>
                </a:lnTo>
                <a:lnTo>
                  <a:pt x="11108" y="0"/>
                </a:lnTo>
                <a:lnTo>
                  <a:pt x="739648" y="728269"/>
                </a:lnTo>
                <a:close/>
              </a:path>
            </a:pathLst>
          </a:custGeom>
          <a:solidFill>
            <a:schemeClr val="accent6"/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3" name="Freeform: Shape 12"/>
          <p:cNvSpPr/>
          <p:nvPr/>
        </p:nvSpPr>
        <p:spPr>
          <a:xfrm>
            <a:off x="7181358" y="6044793"/>
            <a:ext cx="181525" cy="181525"/>
          </a:xfrm>
          <a:custGeom>
            <a:avLst/>
            <a:gdLst>
              <a:gd name="connsiteX0" fmla="*/ 181526 w 181525"/>
              <a:gd name="connsiteY0" fmla="*/ 90763 h 181525"/>
              <a:gd name="connsiteX1" fmla="*/ 90763 w 181525"/>
              <a:gd name="connsiteY1" fmla="*/ 181526 h 181525"/>
              <a:gd name="connsiteX2" fmla="*/ 0 w 181525"/>
              <a:gd name="connsiteY2" fmla="*/ 90763 h 181525"/>
              <a:gd name="connsiteX3" fmla="*/ 90763 w 181525"/>
              <a:gd name="connsiteY3" fmla="*/ 0 h 181525"/>
              <a:gd name="connsiteX4" fmla="*/ 181526 w 181525"/>
              <a:gd name="connsiteY4" fmla="*/ 90763 h 1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25" h="181525">
                <a:moveTo>
                  <a:pt x="181526" y="90763"/>
                </a:moveTo>
                <a:cubicBezTo>
                  <a:pt x="181526" y="140890"/>
                  <a:pt x="140890" y="181526"/>
                  <a:pt x="90763" y="181526"/>
                </a:cubicBezTo>
                <a:cubicBezTo>
                  <a:pt x="40636" y="181526"/>
                  <a:pt x="0" y="140890"/>
                  <a:pt x="0" y="90763"/>
                </a:cubicBezTo>
                <a:cubicBezTo>
                  <a:pt x="0" y="40636"/>
                  <a:pt x="40636" y="0"/>
                  <a:pt x="90763" y="0"/>
                </a:cubicBezTo>
                <a:cubicBezTo>
                  <a:pt x="140890" y="0"/>
                  <a:pt x="181526" y="40636"/>
                  <a:pt x="181526" y="90763"/>
                </a:cubicBezTo>
                <a:close/>
              </a:path>
            </a:pathLst>
          </a:custGeom>
          <a:solidFill>
            <a:schemeClr val="accent6"/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22" name="Picture 21" descr="A picture containing fictional character, cartoon, automaton, robot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21" y="217690"/>
            <a:ext cx="6858910" cy="65951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3745" y="2367373"/>
            <a:ext cx="49446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Machine Predication Maintenance 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6511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3" y="217690"/>
            <a:ext cx="181210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4480" y="1604221"/>
            <a:ext cx="50642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Data Collection and 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Pre-Processing</a:t>
            </a:r>
          </a:p>
        </p:txBody>
      </p:sp>
      <p:sp>
        <p:nvSpPr>
          <p:cNvPr id="30" name="Freeform: Shape 18"/>
          <p:cNvSpPr/>
          <p:nvPr/>
        </p:nvSpPr>
        <p:spPr>
          <a:xfrm rot="2700000">
            <a:off x="8960416" y="1261354"/>
            <a:ext cx="4258082" cy="7376543"/>
          </a:xfrm>
          <a:custGeom>
            <a:avLst/>
            <a:gdLst>
              <a:gd name="connsiteX0" fmla="*/ 0 w 4258082"/>
              <a:gd name="connsiteY0" fmla="*/ 0 h 7376543"/>
              <a:gd name="connsiteX1" fmla="*/ 4258082 w 4258082"/>
              <a:gd name="connsiteY1" fmla="*/ 4258081 h 7376543"/>
              <a:gd name="connsiteX2" fmla="*/ 1139620 w 4258082"/>
              <a:gd name="connsiteY2" fmla="*/ 7376543 h 7376543"/>
              <a:gd name="connsiteX3" fmla="*/ 763494 w 4258082"/>
              <a:gd name="connsiteY3" fmla="*/ 7376543 h 7376543"/>
              <a:gd name="connsiteX4" fmla="*/ 0 w 4258082"/>
              <a:gd name="connsiteY4" fmla="*/ 6613049 h 7376543"/>
              <a:gd name="connsiteX5" fmla="*/ 0 w 4258082"/>
              <a:gd name="connsiteY5" fmla="*/ 0 h 737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8082" h="7376543">
                <a:moveTo>
                  <a:pt x="0" y="0"/>
                </a:moveTo>
                <a:lnTo>
                  <a:pt x="4258082" y="4258081"/>
                </a:lnTo>
                <a:lnTo>
                  <a:pt x="1139620" y="7376543"/>
                </a:lnTo>
                <a:lnTo>
                  <a:pt x="763494" y="7376543"/>
                </a:lnTo>
                <a:cubicBezTo>
                  <a:pt x="341828" y="7376543"/>
                  <a:pt x="0" y="7034715"/>
                  <a:pt x="0" y="66130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40000">
                <a:schemeClr val="accent4"/>
              </a:gs>
              <a:gs pos="100000">
                <a:schemeClr val="accent1"/>
              </a:gs>
            </a:gsLst>
            <a:lin ang="18900000" scaled="1"/>
          </a:gradFill>
          <a:ln w="2537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31" name="Picture 3" descr="Chatbot Portal - Create AI Powered Chatbots for your Busin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45" y="614777"/>
            <a:ext cx="5976534" cy="520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63881" y="2910318"/>
            <a:ext cx="6096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Objective</a:t>
            </a:r>
            <a:r>
              <a:rPr lang="en-US" dirty="0">
                <a:solidFill>
                  <a:schemeClr val="bg1"/>
                </a:solidFill>
              </a:rPr>
              <a:t>: Clean and prepare the dataset for modeling.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Handling Missing Values: </a:t>
            </a:r>
            <a:r>
              <a:rPr lang="en-US" dirty="0">
                <a:solidFill>
                  <a:schemeClr val="bg1"/>
                </a:solidFill>
              </a:rPr>
              <a:t>Missing values handled through median filling or row removal.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Feature Engineering</a:t>
            </a:r>
            <a:r>
              <a:rPr lang="en-US" dirty="0">
                <a:solidFill>
                  <a:schemeClr val="bg1"/>
                </a:solidFill>
              </a:rPr>
              <a:t>: Interaction terms created, such as temperature differential between internal and external temperatures.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Outlier Detection</a:t>
            </a:r>
            <a:r>
              <a:rPr lang="en-US" dirty="0">
                <a:solidFill>
                  <a:schemeClr val="bg1"/>
                </a:solidFill>
              </a:rPr>
              <a:t>: Z-scores and IQR method used for outlier removal.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Feature Scaling</a:t>
            </a:r>
            <a:r>
              <a:rPr lang="en-US" dirty="0">
                <a:solidFill>
                  <a:schemeClr val="bg1"/>
                </a:solidFill>
              </a:rPr>
              <a:t>: Standard </a:t>
            </a:r>
            <a:r>
              <a:rPr lang="en-US" dirty="0" err="1">
                <a:solidFill>
                  <a:schemeClr val="bg1"/>
                </a:solidFill>
              </a:rPr>
              <a:t>Scaler</a:t>
            </a:r>
            <a:r>
              <a:rPr lang="en-US" dirty="0">
                <a:solidFill>
                  <a:schemeClr val="bg1"/>
                </a:solidFill>
              </a:rPr>
              <a:t> applied for normalization of features.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Handling Imbalanced Data</a:t>
            </a:r>
            <a:r>
              <a:rPr lang="en-US" dirty="0">
                <a:solidFill>
                  <a:schemeClr val="bg1"/>
                </a:solidFill>
              </a:rPr>
              <a:t>: SMOTE applied for balancing the dataset.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sp>
        <p:nvSpPr>
          <p:cNvPr id="30" name="Freeform: Shape 18"/>
          <p:cNvSpPr/>
          <p:nvPr/>
        </p:nvSpPr>
        <p:spPr>
          <a:xfrm rot="2700000">
            <a:off x="8960416" y="1261354"/>
            <a:ext cx="4258082" cy="7376543"/>
          </a:xfrm>
          <a:custGeom>
            <a:avLst/>
            <a:gdLst>
              <a:gd name="connsiteX0" fmla="*/ 0 w 4258082"/>
              <a:gd name="connsiteY0" fmla="*/ 0 h 7376543"/>
              <a:gd name="connsiteX1" fmla="*/ 4258082 w 4258082"/>
              <a:gd name="connsiteY1" fmla="*/ 4258081 h 7376543"/>
              <a:gd name="connsiteX2" fmla="*/ 1139620 w 4258082"/>
              <a:gd name="connsiteY2" fmla="*/ 7376543 h 7376543"/>
              <a:gd name="connsiteX3" fmla="*/ 763494 w 4258082"/>
              <a:gd name="connsiteY3" fmla="*/ 7376543 h 7376543"/>
              <a:gd name="connsiteX4" fmla="*/ 0 w 4258082"/>
              <a:gd name="connsiteY4" fmla="*/ 6613049 h 7376543"/>
              <a:gd name="connsiteX5" fmla="*/ 0 w 4258082"/>
              <a:gd name="connsiteY5" fmla="*/ 0 h 737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8082" h="7376543">
                <a:moveTo>
                  <a:pt x="0" y="0"/>
                </a:moveTo>
                <a:lnTo>
                  <a:pt x="4258082" y="4258081"/>
                </a:lnTo>
                <a:lnTo>
                  <a:pt x="1139620" y="7376543"/>
                </a:lnTo>
                <a:lnTo>
                  <a:pt x="763494" y="7376543"/>
                </a:lnTo>
                <a:cubicBezTo>
                  <a:pt x="341828" y="7376543"/>
                  <a:pt x="0" y="7034715"/>
                  <a:pt x="0" y="66130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40000">
                <a:schemeClr val="accent4"/>
              </a:gs>
              <a:gs pos="100000">
                <a:schemeClr val="accent1"/>
              </a:gs>
            </a:gsLst>
            <a:lin ang="18900000" scaled="1"/>
          </a:gradFill>
          <a:ln w="2537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31" name="Picture 3" descr="Chatbot Portal - Create AI Powered Chatbots for your Busin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45" y="614777"/>
            <a:ext cx="5976534" cy="520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4480" y="156732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Algorithm Used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27238" y="2275207"/>
            <a:ext cx="6096000" cy="36309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Objective</a:t>
            </a:r>
            <a:r>
              <a:rPr lang="en-US" dirty="0">
                <a:solidFill>
                  <a:schemeClr val="bg1"/>
                </a:solidFill>
              </a:rPr>
              <a:t>: Compare multiple machine learning algorithms for classification.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Support Vector Machine (SVM</a:t>
            </a:r>
            <a:r>
              <a:rPr lang="en-US" dirty="0">
                <a:solidFill>
                  <a:schemeClr val="bg1"/>
                </a:solidFill>
              </a:rPr>
              <a:t>): Maps data into higher dimensions to find a </a:t>
            </a:r>
            <a:r>
              <a:rPr lang="en-US" dirty="0" err="1">
                <a:solidFill>
                  <a:schemeClr val="bg1"/>
                </a:solidFill>
              </a:rPr>
              <a:t>hyperplane</a:t>
            </a:r>
            <a:r>
              <a:rPr lang="en-US" dirty="0">
                <a:solidFill>
                  <a:schemeClr val="bg1"/>
                </a:solidFill>
              </a:rPr>
              <a:t>. Best for high-dimensional, non-linear data.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Decision Tree</a:t>
            </a:r>
            <a:r>
              <a:rPr lang="en-US" dirty="0">
                <a:solidFill>
                  <a:schemeClr val="bg1"/>
                </a:solidFill>
              </a:rPr>
              <a:t>: Simple model splitting data based on feature thresholds.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K-Nearest Neighbors (KNN</a:t>
            </a:r>
            <a:r>
              <a:rPr lang="en-US" dirty="0">
                <a:solidFill>
                  <a:schemeClr val="bg1"/>
                </a:solidFill>
              </a:rPr>
              <a:t>): Classifies data based on proximity to neighboring points.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Random Forest</a:t>
            </a:r>
            <a:r>
              <a:rPr lang="en-US" dirty="0">
                <a:solidFill>
                  <a:schemeClr val="bg1"/>
                </a:solidFill>
              </a:rPr>
              <a:t>: An ensemble of decision trees to improve accuracy and reduce </a:t>
            </a:r>
            <a:r>
              <a:rPr lang="en-US" dirty="0" err="1">
                <a:solidFill>
                  <a:schemeClr val="bg1"/>
                </a:solidFill>
              </a:rPr>
              <a:t>Overfitting</a:t>
            </a:r>
            <a:r>
              <a:rPr lang="en-US" dirty="0">
                <a:solidFill>
                  <a:schemeClr val="bg1"/>
                </a:solidFill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sp>
        <p:nvSpPr>
          <p:cNvPr id="7" name="Freeform: Shape 69"/>
          <p:cNvSpPr/>
          <p:nvPr/>
        </p:nvSpPr>
        <p:spPr>
          <a:xfrm rot="2700000" flipH="1">
            <a:off x="188615" y="-2350009"/>
            <a:ext cx="5438339" cy="6519027"/>
          </a:xfrm>
          <a:custGeom>
            <a:avLst/>
            <a:gdLst>
              <a:gd name="connsiteX0" fmla="*/ 1240388 w 5438339"/>
              <a:gd name="connsiteY0" fmla="*/ 656528 h 6519027"/>
              <a:gd name="connsiteX1" fmla="*/ 1183247 w 5438339"/>
              <a:gd name="connsiteY1" fmla="*/ 678583 h 6519027"/>
              <a:gd name="connsiteX2" fmla="*/ 687996 w 5438339"/>
              <a:gd name="connsiteY2" fmla="*/ 1454518 h 6519027"/>
              <a:gd name="connsiteX3" fmla="*/ 642328 w 5438339"/>
              <a:gd name="connsiteY3" fmla="*/ 4946724 h 6519027"/>
              <a:gd name="connsiteX4" fmla="*/ 1414729 w 5438339"/>
              <a:gd name="connsiteY4" fmla="*/ 5825487 h 6519027"/>
              <a:gd name="connsiteX5" fmla="*/ 1414731 w 5438339"/>
              <a:gd name="connsiteY5" fmla="*/ 5825487 h 6519027"/>
              <a:gd name="connsiteX6" fmla="*/ 1328221 w 5438339"/>
              <a:gd name="connsiteY6" fmla="*/ 5811124 h 6519027"/>
              <a:gd name="connsiteX7" fmla="*/ 642329 w 5438339"/>
              <a:gd name="connsiteY7" fmla="*/ 4946725 h 6519027"/>
              <a:gd name="connsiteX8" fmla="*/ 687997 w 5438339"/>
              <a:gd name="connsiteY8" fmla="*/ 1454517 h 6519027"/>
              <a:gd name="connsiteX9" fmla="*/ 1183248 w 5438339"/>
              <a:gd name="connsiteY9" fmla="*/ 678583 h 6519027"/>
              <a:gd name="connsiteX10" fmla="*/ 4852504 w 5438339"/>
              <a:gd name="connsiteY10" fmla="*/ 4148140 h 6519027"/>
              <a:gd name="connsiteX11" fmla="*/ 4852504 w 5438339"/>
              <a:gd name="connsiteY11" fmla="*/ 4280435 h 6519027"/>
              <a:gd name="connsiteX12" fmla="*/ 4841883 w 5438339"/>
              <a:gd name="connsiteY12" fmla="*/ 4385793 h 6519027"/>
              <a:gd name="connsiteX13" fmla="*/ 4833291 w 5438339"/>
              <a:gd name="connsiteY13" fmla="*/ 4413472 h 6519027"/>
              <a:gd name="connsiteX14" fmla="*/ 4841883 w 5438339"/>
              <a:gd name="connsiteY14" fmla="*/ 4385793 h 6519027"/>
              <a:gd name="connsiteX15" fmla="*/ 4852504 w 5438339"/>
              <a:gd name="connsiteY15" fmla="*/ 4280435 h 6519027"/>
              <a:gd name="connsiteX16" fmla="*/ 2437121 w 5438339"/>
              <a:gd name="connsiteY16" fmla="*/ 1666609 h 6519027"/>
              <a:gd name="connsiteX17" fmla="*/ 2238678 w 5438339"/>
              <a:gd name="connsiteY17" fmla="*/ 1666608 h 6519027"/>
              <a:gd name="connsiteX18" fmla="*/ 2238626 w 5438339"/>
              <a:gd name="connsiteY18" fmla="*/ 1666614 h 6519027"/>
              <a:gd name="connsiteX19" fmla="*/ 2146138 w 5438339"/>
              <a:gd name="connsiteY19" fmla="*/ 1674774 h 6519027"/>
              <a:gd name="connsiteX20" fmla="*/ 2139270 w 5438339"/>
              <a:gd name="connsiteY20" fmla="*/ 1676630 h 6519027"/>
              <a:gd name="connsiteX21" fmla="*/ 2133320 w 5438339"/>
              <a:gd name="connsiteY21" fmla="*/ 1677229 h 6519027"/>
              <a:gd name="connsiteX22" fmla="*/ 2108324 w 5438339"/>
              <a:gd name="connsiteY22" fmla="*/ 1684989 h 6519027"/>
              <a:gd name="connsiteX23" fmla="*/ 2058930 w 5438339"/>
              <a:gd name="connsiteY23" fmla="*/ 1698331 h 6519027"/>
              <a:gd name="connsiteX24" fmla="*/ 2046180 w 5438339"/>
              <a:gd name="connsiteY24" fmla="*/ 1704280 h 6519027"/>
              <a:gd name="connsiteX25" fmla="*/ 2035190 w 5438339"/>
              <a:gd name="connsiteY25" fmla="*/ 1707691 h 6519027"/>
              <a:gd name="connsiteX26" fmla="*/ 2012692 w 5438339"/>
              <a:gd name="connsiteY26" fmla="*/ 1719902 h 6519027"/>
              <a:gd name="connsiteX27" fmla="*/ 1978462 w 5438339"/>
              <a:gd name="connsiteY27" fmla="*/ 1735872 h 6519027"/>
              <a:gd name="connsiteX28" fmla="*/ 1961082 w 5438339"/>
              <a:gd name="connsiteY28" fmla="*/ 1747916 h 6519027"/>
              <a:gd name="connsiteX29" fmla="*/ 1946388 w 5438339"/>
              <a:gd name="connsiteY29" fmla="*/ 1755891 h 6519027"/>
              <a:gd name="connsiteX30" fmla="*/ 1929684 w 5438339"/>
              <a:gd name="connsiteY30" fmla="*/ 1769674 h 6519027"/>
              <a:gd name="connsiteX31" fmla="*/ 1906143 w 5438339"/>
              <a:gd name="connsiteY31" fmla="*/ 1785987 h 6519027"/>
              <a:gd name="connsiteX32" fmla="*/ 1885595 w 5438339"/>
              <a:gd name="connsiteY32" fmla="*/ 1806051 h 6519027"/>
              <a:gd name="connsiteX33" fmla="*/ 1869019 w 5438339"/>
              <a:gd name="connsiteY33" fmla="*/ 1819727 h 6519027"/>
              <a:gd name="connsiteX34" fmla="*/ 1858371 w 5438339"/>
              <a:gd name="connsiteY34" fmla="*/ 1832633 h 6519027"/>
              <a:gd name="connsiteX35" fmla="*/ 1843381 w 5438339"/>
              <a:gd name="connsiteY35" fmla="*/ 1847269 h 6519027"/>
              <a:gd name="connsiteX36" fmla="*/ 1821243 w 5438339"/>
              <a:gd name="connsiteY36" fmla="*/ 1877632 h 6519027"/>
              <a:gd name="connsiteX37" fmla="*/ 1805183 w 5438339"/>
              <a:gd name="connsiteY37" fmla="*/ 1897097 h 6519027"/>
              <a:gd name="connsiteX38" fmla="*/ 1799742 w 5438339"/>
              <a:gd name="connsiteY38" fmla="*/ 1907121 h 6519027"/>
              <a:gd name="connsiteX39" fmla="*/ 1791585 w 5438339"/>
              <a:gd name="connsiteY39" fmla="*/ 1918309 h 6519027"/>
              <a:gd name="connsiteX40" fmla="*/ 1769186 w 5438339"/>
              <a:gd name="connsiteY40" fmla="*/ 1963417 h 6519027"/>
              <a:gd name="connsiteX41" fmla="*/ 1756983 w 5438339"/>
              <a:gd name="connsiteY41" fmla="*/ 1985898 h 6519027"/>
              <a:gd name="connsiteX42" fmla="*/ 1755250 w 5438339"/>
              <a:gd name="connsiteY42" fmla="*/ 1991479 h 6519027"/>
              <a:gd name="connsiteX43" fmla="*/ 1752162 w 5438339"/>
              <a:gd name="connsiteY43" fmla="*/ 1997699 h 6519027"/>
              <a:gd name="connsiteX44" fmla="*/ 1726535 w 5438339"/>
              <a:gd name="connsiteY44" fmla="*/ 2083985 h 6519027"/>
              <a:gd name="connsiteX45" fmla="*/ 1726521 w 5438339"/>
              <a:gd name="connsiteY45" fmla="*/ 2084029 h 6519027"/>
              <a:gd name="connsiteX46" fmla="*/ 1716988 w 5438339"/>
              <a:gd name="connsiteY46" fmla="*/ 2178599 h 6519027"/>
              <a:gd name="connsiteX47" fmla="*/ 1715900 w 5438339"/>
              <a:gd name="connsiteY47" fmla="*/ 2189386 h 6519027"/>
              <a:gd name="connsiteX48" fmla="*/ 1715900 w 5438339"/>
              <a:gd name="connsiteY48" fmla="*/ 2189386 h 6519027"/>
              <a:gd name="connsiteX49" fmla="*/ 1716988 w 5438339"/>
              <a:gd name="connsiteY49" fmla="*/ 2178599 h 6519027"/>
              <a:gd name="connsiteX50" fmla="*/ 1726521 w 5438339"/>
              <a:gd name="connsiteY50" fmla="*/ 2084030 h 6519027"/>
              <a:gd name="connsiteX51" fmla="*/ 1726535 w 5438339"/>
              <a:gd name="connsiteY51" fmla="*/ 2083985 h 6519027"/>
              <a:gd name="connsiteX52" fmla="*/ 1755250 w 5438339"/>
              <a:gd name="connsiteY52" fmla="*/ 1991479 h 6519027"/>
              <a:gd name="connsiteX53" fmla="*/ 1769186 w 5438339"/>
              <a:gd name="connsiteY53" fmla="*/ 1963417 h 6519027"/>
              <a:gd name="connsiteX54" fmla="*/ 1799742 w 5438339"/>
              <a:gd name="connsiteY54" fmla="*/ 1907121 h 6519027"/>
              <a:gd name="connsiteX55" fmla="*/ 1821243 w 5438339"/>
              <a:gd name="connsiteY55" fmla="*/ 1877632 h 6519027"/>
              <a:gd name="connsiteX56" fmla="*/ 1858371 w 5438339"/>
              <a:gd name="connsiteY56" fmla="*/ 1832633 h 6519027"/>
              <a:gd name="connsiteX57" fmla="*/ 1885595 w 5438339"/>
              <a:gd name="connsiteY57" fmla="*/ 1806051 h 6519027"/>
              <a:gd name="connsiteX58" fmla="*/ 1929684 w 5438339"/>
              <a:gd name="connsiteY58" fmla="*/ 1769674 h 6519027"/>
              <a:gd name="connsiteX59" fmla="*/ 1961082 w 5438339"/>
              <a:gd name="connsiteY59" fmla="*/ 1747916 h 6519027"/>
              <a:gd name="connsiteX60" fmla="*/ 2012692 w 5438339"/>
              <a:gd name="connsiteY60" fmla="*/ 1719902 h 6519027"/>
              <a:gd name="connsiteX61" fmla="*/ 2046180 w 5438339"/>
              <a:gd name="connsiteY61" fmla="*/ 1704280 h 6519027"/>
              <a:gd name="connsiteX62" fmla="*/ 2108324 w 5438339"/>
              <a:gd name="connsiteY62" fmla="*/ 1684989 h 6519027"/>
              <a:gd name="connsiteX63" fmla="*/ 2139270 w 5438339"/>
              <a:gd name="connsiteY63" fmla="*/ 1676630 h 6519027"/>
              <a:gd name="connsiteX64" fmla="*/ 2238626 w 5438339"/>
              <a:gd name="connsiteY64" fmla="*/ 1666614 h 6519027"/>
              <a:gd name="connsiteX65" fmla="*/ 2238678 w 5438339"/>
              <a:gd name="connsiteY65" fmla="*/ 1666609 h 6519027"/>
              <a:gd name="connsiteX66" fmla="*/ 2437121 w 5438339"/>
              <a:gd name="connsiteY66" fmla="*/ 1666609 h 6519027"/>
              <a:gd name="connsiteX67" fmla="*/ 4852504 w 5438339"/>
              <a:gd name="connsiteY67" fmla="*/ 4081992 h 6519027"/>
              <a:gd name="connsiteX68" fmla="*/ 4852504 w 5438339"/>
              <a:gd name="connsiteY68" fmla="*/ 4081992 h 6519027"/>
              <a:gd name="connsiteX69" fmla="*/ 5438339 w 5438339"/>
              <a:gd name="connsiteY69" fmla="*/ 4667826 h 6519027"/>
              <a:gd name="connsiteX70" fmla="*/ 4239234 w 5438339"/>
              <a:gd name="connsiteY70" fmla="*/ 5866931 h 6519027"/>
              <a:gd name="connsiteX71" fmla="*/ 4239231 w 5438339"/>
              <a:gd name="connsiteY71" fmla="*/ 5866931 h 6519027"/>
              <a:gd name="connsiteX72" fmla="*/ 3587136 w 5438339"/>
              <a:gd name="connsiteY72" fmla="*/ 6519027 h 6519027"/>
              <a:gd name="connsiteX73" fmla="*/ 1094671 w 5438339"/>
              <a:gd name="connsiteY73" fmla="*/ 6519027 h 6519027"/>
              <a:gd name="connsiteX74" fmla="*/ 0 w 5438339"/>
              <a:gd name="connsiteY74" fmla="*/ 5424358 h 6519027"/>
              <a:gd name="connsiteX75" fmla="*/ 2 w 5438339"/>
              <a:gd name="connsiteY75" fmla="*/ 1045806 h 6519027"/>
              <a:gd name="connsiteX76" fmla="*/ 769151 w 5438339"/>
              <a:gd name="connsiteY76" fmla="*/ 351 h 6519027"/>
              <a:gd name="connsiteX77" fmla="*/ 770511 w 5438339"/>
              <a:gd name="connsiteY77" fmla="*/ 0 h 6519027"/>
              <a:gd name="connsiteX78" fmla="*/ 1382264 w 5438339"/>
              <a:gd name="connsiteY78" fmla="*/ 611753 h 6519027"/>
              <a:gd name="connsiteX79" fmla="*/ 1340282 w 5438339"/>
              <a:gd name="connsiteY79" fmla="*/ 621965 h 6519027"/>
              <a:gd name="connsiteX80" fmla="*/ 1382265 w 5438339"/>
              <a:gd name="connsiteY80" fmla="*/ 611753 h 651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438339" h="6519027">
                <a:moveTo>
                  <a:pt x="1240388" y="656528"/>
                </a:moveTo>
                <a:lnTo>
                  <a:pt x="1183247" y="678583"/>
                </a:lnTo>
                <a:cubicBezTo>
                  <a:pt x="893913" y="817677"/>
                  <a:pt x="692478" y="1111735"/>
                  <a:pt x="687996" y="1454518"/>
                </a:cubicBezTo>
                <a:lnTo>
                  <a:pt x="642328" y="4946724"/>
                </a:lnTo>
                <a:cubicBezTo>
                  <a:pt x="636416" y="5398746"/>
                  <a:pt x="975088" y="5775024"/>
                  <a:pt x="1414729" y="5825487"/>
                </a:cubicBezTo>
                <a:lnTo>
                  <a:pt x="1414731" y="5825487"/>
                </a:lnTo>
                <a:lnTo>
                  <a:pt x="1328221" y="5811124"/>
                </a:lnTo>
                <a:cubicBezTo>
                  <a:pt x="931465" y="5724517"/>
                  <a:pt x="636812" y="5368612"/>
                  <a:pt x="642329" y="4946725"/>
                </a:cubicBezTo>
                <a:lnTo>
                  <a:pt x="687997" y="1454517"/>
                </a:lnTo>
                <a:cubicBezTo>
                  <a:pt x="692480" y="1111736"/>
                  <a:pt x="893915" y="817678"/>
                  <a:pt x="1183248" y="678583"/>
                </a:cubicBezTo>
                <a:close/>
                <a:moveTo>
                  <a:pt x="4852504" y="4148140"/>
                </a:moveTo>
                <a:lnTo>
                  <a:pt x="4852504" y="4280435"/>
                </a:lnTo>
                <a:cubicBezTo>
                  <a:pt x="4852504" y="4316525"/>
                  <a:pt x="4848847" y="4351761"/>
                  <a:pt x="4841883" y="4385793"/>
                </a:cubicBezTo>
                <a:lnTo>
                  <a:pt x="4833291" y="4413472"/>
                </a:lnTo>
                <a:lnTo>
                  <a:pt x="4841883" y="4385793"/>
                </a:lnTo>
                <a:cubicBezTo>
                  <a:pt x="4848847" y="4351761"/>
                  <a:pt x="4852504" y="4316525"/>
                  <a:pt x="4852504" y="4280435"/>
                </a:cubicBezTo>
                <a:close/>
                <a:moveTo>
                  <a:pt x="2437121" y="1666609"/>
                </a:moveTo>
                <a:lnTo>
                  <a:pt x="2238678" y="1666608"/>
                </a:lnTo>
                <a:lnTo>
                  <a:pt x="2238626" y="1666614"/>
                </a:lnTo>
                <a:lnTo>
                  <a:pt x="2146138" y="1674774"/>
                </a:lnTo>
                <a:lnTo>
                  <a:pt x="2139270" y="1676630"/>
                </a:lnTo>
                <a:lnTo>
                  <a:pt x="2133320" y="1677229"/>
                </a:lnTo>
                <a:lnTo>
                  <a:pt x="2108324" y="1684989"/>
                </a:lnTo>
                <a:lnTo>
                  <a:pt x="2058930" y="1698331"/>
                </a:lnTo>
                <a:lnTo>
                  <a:pt x="2046180" y="1704280"/>
                </a:lnTo>
                <a:lnTo>
                  <a:pt x="2035190" y="1707691"/>
                </a:lnTo>
                <a:lnTo>
                  <a:pt x="2012692" y="1719902"/>
                </a:lnTo>
                <a:lnTo>
                  <a:pt x="1978462" y="1735872"/>
                </a:lnTo>
                <a:lnTo>
                  <a:pt x="1961082" y="1747916"/>
                </a:lnTo>
                <a:lnTo>
                  <a:pt x="1946388" y="1755891"/>
                </a:lnTo>
                <a:lnTo>
                  <a:pt x="1929684" y="1769674"/>
                </a:lnTo>
                <a:lnTo>
                  <a:pt x="1906143" y="1785987"/>
                </a:lnTo>
                <a:lnTo>
                  <a:pt x="1885595" y="1806051"/>
                </a:lnTo>
                <a:lnTo>
                  <a:pt x="1869019" y="1819727"/>
                </a:lnTo>
                <a:lnTo>
                  <a:pt x="1858371" y="1832633"/>
                </a:lnTo>
                <a:lnTo>
                  <a:pt x="1843381" y="1847269"/>
                </a:lnTo>
                <a:lnTo>
                  <a:pt x="1821243" y="1877632"/>
                </a:lnTo>
                <a:lnTo>
                  <a:pt x="1805183" y="1897097"/>
                </a:lnTo>
                <a:lnTo>
                  <a:pt x="1799742" y="1907121"/>
                </a:lnTo>
                <a:lnTo>
                  <a:pt x="1791585" y="1918309"/>
                </a:lnTo>
                <a:lnTo>
                  <a:pt x="1769186" y="1963417"/>
                </a:lnTo>
                <a:lnTo>
                  <a:pt x="1756983" y="1985898"/>
                </a:lnTo>
                <a:lnTo>
                  <a:pt x="1755250" y="1991479"/>
                </a:lnTo>
                <a:lnTo>
                  <a:pt x="1752162" y="1997699"/>
                </a:lnTo>
                <a:lnTo>
                  <a:pt x="1726535" y="2083985"/>
                </a:lnTo>
                <a:lnTo>
                  <a:pt x="1726521" y="2084029"/>
                </a:lnTo>
                <a:lnTo>
                  <a:pt x="1716988" y="2178599"/>
                </a:lnTo>
                <a:lnTo>
                  <a:pt x="1715900" y="2189386"/>
                </a:lnTo>
                <a:lnTo>
                  <a:pt x="1715900" y="2189386"/>
                </a:lnTo>
                <a:lnTo>
                  <a:pt x="1716988" y="2178599"/>
                </a:lnTo>
                <a:lnTo>
                  <a:pt x="1726521" y="2084030"/>
                </a:lnTo>
                <a:lnTo>
                  <a:pt x="1726535" y="2083985"/>
                </a:lnTo>
                <a:lnTo>
                  <a:pt x="1755250" y="1991479"/>
                </a:lnTo>
                <a:lnTo>
                  <a:pt x="1769186" y="1963417"/>
                </a:lnTo>
                <a:lnTo>
                  <a:pt x="1799742" y="1907121"/>
                </a:lnTo>
                <a:lnTo>
                  <a:pt x="1821243" y="1877632"/>
                </a:lnTo>
                <a:lnTo>
                  <a:pt x="1858371" y="1832633"/>
                </a:lnTo>
                <a:lnTo>
                  <a:pt x="1885595" y="1806051"/>
                </a:lnTo>
                <a:lnTo>
                  <a:pt x="1929684" y="1769674"/>
                </a:lnTo>
                <a:lnTo>
                  <a:pt x="1961082" y="1747916"/>
                </a:lnTo>
                <a:lnTo>
                  <a:pt x="2012692" y="1719902"/>
                </a:lnTo>
                <a:lnTo>
                  <a:pt x="2046180" y="1704280"/>
                </a:lnTo>
                <a:lnTo>
                  <a:pt x="2108324" y="1684989"/>
                </a:lnTo>
                <a:lnTo>
                  <a:pt x="2139270" y="1676630"/>
                </a:lnTo>
                <a:lnTo>
                  <a:pt x="2238626" y="1666614"/>
                </a:lnTo>
                <a:lnTo>
                  <a:pt x="2238678" y="1666609"/>
                </a:lnTo>
                <a:lnTo>
                  <a:pt x="2437121" y="1666609"/>
                </a:lnTo>
                <a:lnTo>
                  <a:pt x="4852504" y="4081992"/>
                </a:lnTo>
                <a:lnTo>
                  <a:pt x="4852504" y="4081992"/>
                </a:lnTo>
                <a:lnTo>
                  <a:pt x="5438339" y="4667826"/>
                </a:lnTo>
                <a:lnTo>
                  <a:pt x="4239234" y="5866931"/>
                </a:lnTo>
                <a:lnTo>
                  <a:pt x="4239231" y="5866931"/>
                </a:lnTo>
                <a:lnTo>
                  <a:pt x="3587136" y="6519027"/>
                </a:lnTo>
                <a:lnTo>
                  <a:pt x="1094671" y="6519027"/>
                </a:lnTo>
                <a:cubicBezTo>
                  <a:pt x="490102" y="6519027"/>
                  <a:pt x="0" y="6028927"/>
                  <a:pt x="0" y="5424358"/>
                </a:cubicBezTo>
                <a:lnTo>
                  <a:pt x="2" y="1045806"/>
                </a:lnTo>
                <a:cubicBezTo>
                  <a:pt x="1" y="554593"/>
                  <a:pt x="323545" y="138947"/>
                  <a:pt x="769151" y="351"/>
                </a:cubicBezTo>
                <a:lnTo>
                  <a:pt x="770511" y="0"/>
                </a:lnTo>
                <a:lnTo>
                  <a:pt x="1382264" y="611753"/>
                </a:lnTo>
                <a:lnTo>
                  <a:pt x="1340282" y="621965"/>
                </a:lnTo>
                <a:lnTo>
                  <a:pt x="1382265" y="61175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1"/>
          </a:gradFill>
          <a:ln w="2709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760298" y="384400"/>
            <a:ext cx="4687044" cy="5925003"/>
            <a:chOff x="10470918" y="408091"/>
            <a:chExt cx="4687044" cy="5925003"/>
          </a:xfrm>
        </p:grpSpPr>
        <p:pic>
          <p:nvPicPr>
            <p:cNvPr id="9" name="Picture 8" descr="A white and blue robot&#10;&#10;Description automatically generated with medium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32" r="16780" b="4587"/>
            <a:stretch>
              <a:fillRect/>
            </a:stretch>
          </p:blipFill>
          <p:spPr>
            <a:xfrm>
              <a:off x="10470918" y="1748382"/>
              <a:ext cx="3898965" cy="4294538"/>
            </a:xfrm>
            <a:custGeom>
              <a:avLst/>
              <a:gdLst>
                <a:gd name="connsiteX0" fmla="*/ 1782413 w 3898965"/>
                <a:gd name="connsiteY0" fmla="*/ 58 h 4294538"/>
                <a:gd name="connsiteX1" fmla="*/ 2176660 w 3898965"/>
                <a:gd name="connsiteY1" fmla="*/ 170007 h 4294538"/>
                <a:gd name="connsiteX2" fmla="*/ 3740306 w 3898965"/>
                <a:gd name="connsiteY2" fmla="*/ 1779040 h 4294538"/>
                <a:gd name="connsiteX3" fmla="*/ 3728958 w 3898965"/>
                <a:gd name="connsiteY3" fmla="*/ 2572233 h 4294538"/>
                <a:gd name="connsiteX4" fmla="*/ 2119926 w 3898965"/>
                <a:gd name="connsiteY4" fmla="*/ 4135879 h 4294538"/>
                <a:gd name="connsiteX5" fmla="*/ 1326732 w 3898965"/>
                <a:gd name="connsiteY5" fmla="*/ 4124532 h 4294538"/>
                <a:gd name="connsiteX6" fmla="*/ 0 w 3898965"/>
                <a:gd name="connsiteY6" fmla="*/ 2759290 h 4294538"/>
                <a:gd name="connsiteX7" fmla="*/ 0 w 3898965"/>
                <a:gd name="connsiteY7" fmla="*/ 1503102 h 4294538"/>
                <a:gd name="connsiteX8" fmla="*/ 1383466 w 3898965"/>
                <a:gd name="connsiteY8" fmla="*/ 158659 h 4294538"/>
                <a:gd name="connsiteX9" fmla="*/ 1782413 w 3898965"/>
                <a:gd name="connsiteY9" fmla="*/ 58 h 429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8965" h="4294538">
                  <a:moveTo>
                    <a:pt x="1782413" y="58"/>
                  </a:moveTo>
                  <a:cubicBezTo>
                    <a:pt x="1925953" y="2111"/>
                    <a:pt x="2068710" y="58923"/>
                    <a:pt x="2176660" y="170007"/>
                  </a:cubicBezTo>
                  <a:lnTo>
                    <a:pt x="3740306" y="1779040"/>
                  </a:lnTo>
                  <a:cubicBezTo>
                    <a:pt x="3956207" y="2001207"/>
                    <a:pt x="3951126" y="2356332"/>
                    <a:pt x="3728958" y="2572233"/>
                  </a:cubicBezTo>
                  <a:lnTo>
                    <a:pt x="2119926" y="4135879"/>
                  </a:lnTo>
                  <a:cubicBezTo>
                    <a:pt x="1897758" y="4351780"/>
                    <a:pt x="1542633" y="4346699"/>
                    <a:pt x="1326732" y="4124532"/>
                  </a:cubicBezTo>
                  <a:lnTo>
                    <a:pt x="0" y="2759290"/>
                  </a:lnTo>
                  <a:lnTo>
                    <a:pt x="0" y="1503102"/>
                  </a:lnTo>
                  <a:lnTo>
                    <a:pt x="1383466" y="158659"/>
                  </a:lnTo>
                  <a:cubicBezTo>
                    <a:pt x="1494550" y="50709"/>
                    <a:pt x="1638873" y="-1996"/>
                    <a:pt x="1782413" y="58"/>
                  </a:cubicBezTo>
                  <a:close/>
                </a:path>
              </a:pathLst>
            </a:custGeom>
          </p:spPr>
        </p:pic>
        <p:pic>
          <p:nvPicPr>
            <p:cNvPr id="10" name="Picture 9" descr="A white and blue robot&#10;&#10;Description automatically generated with medium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472821" y="408091"/>
              <a:ext cx="4685141" cy="5925003"/>
            </a:xfrm>
            <a:custGeom>
              <a:avLst/>
              <a:gdLst>
                <a:gd name="connsiteX0" fmla="*/ 0 w 4685141"/>
                <a:gd name="connsiteY0" fmla="*/ 0 h 5925003"/>
                <a:gd name="connsiteX1" fmla="*/ 4685141 w 4685141"/>
                <a:gd name="connsiteY1" fmla="*/ 0 h 5925003"/>
                <a:gd name="connsiteX2" fmla="*/ 4685141 w 4685141"/>
                <a:gd name="connsiteY2" fmla="*/ 5925003 h 5925003"/>
                <a:gd name="connsiteX3" fmla="*/ 3779812 w 4685141"/>
                <a:gd name="connsiteY3" fmla="*/ 5925003 h 5925003"/>
                <a:gd name="connsiteX4" fmla="*/ 3779812 w 4685141"/>
                <a:gd name="connsiteY4" fmla="*/ 3870472 h 5925003"/>
                <a:gd name="connsiteX5" fmla="*/ 3802087 w 4685141"/>
                <a:gd name="connsiteY5" fmla="*/ 3843985 h 5925003"/>
                <a:gd name="connsiteX6" fmla="*/ 3740306 w 4685141"/>
                <a:gd name="connsiteY6" fmla="*/ 3137749 h 5925003"/>
                <a:gd name="connsiteX7" fmla="*/ 2176660 w 4685141"/>
                <a:gd name="connsiteY7" fmla="*/ 1528716 h 5925003"/>
                <a:gd name="connsiteX8" fmla="*/ 1383466 w 4685141"/>
                <a:gd name="connsiteY8" fmla="*/ 1517368 h 5925003"/>
                <a:gd name="connsiteX9" fmla="*/ 0 w 4685141"/>
                <a:gd name="connsiteY9" fmla="*/ 2861811 h 5925003"/>
                <a:gd name="connsiteX10" fmla="*/ 0 w 4685141"/>
                <a:gd name="connsiteY10" fmla="*/ 0 h 592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85141" h="5925003">
                  <a:moveTo>
                    <a:pt x="0" y="0"/>
                  </a:moveTo>
                  <a:lnTo>
                    <a:pt x="4685141" y="0"/>
                  </a:lnTo>
                  <a:lnTo>
                    <a:pt x="4685141" y="5925003"/>
                  </a:lnTo>
                  <a:lnTo>
                    <a:pt x="3779812" y="5925003"/>
                  </a:lnTo>
                  <a:lnTo>
                    <a:pt x="3779812" y="3870472"/>
                  </a:lnTo>
                  <a:lnTo>
                    <a:pt x="3802087" y="3843985"/>
                  </a:lnTo>
                  <a:cubicBezTo>
                    <a:pt x="3948943" y="3628337"/>
                    <a:pt x="3929219" y="3332145"/>
                    <a:pt x="3740306" y="3137749"/>
                  </a:cubicBezTo>
                  <a:lnTo>
                    <a:pt x="2176660" y="1528716"/>
                  </a:lnTo>
                  <a:cubicBezTo>
                    <a:pt x="1960759" y="1306548"/>
                    <a:pt x="1605634" y="1301468"/>
                    <a:pt x="1383466" y="1517368"/>
                  </a:cubicBezTo>
                  <a:lnTo>
                    <a:pt x="0" y="2861811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2" name="Rectangle 1"/>
          <p:cNvSpPr/>
          <p:nvPr/>
        </p:nvSpPr>
        <p:spPr>
          <a:xfrm>
            <a:off x="6063665" y="1898863"/>
            <a:ext cx="190500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Model</a:t>
            </a:r>
            <a:r>
              <a:rPr lang="en-US" alt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2115" y="2856297"/>
            <a:ext cx="6096000" cy="25844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Logistic Regression: is a linear model that is simple and interpretable.</a:t>
            </a:r>
          </a:p>
          <a:p>
            <a:r>
              <a:rPr lang="en-US" dirty="0">
                <a:solidFill>
                  <a:schemeClr val="bg1"/>
                </a:solidFill>
              </a:rPr>
              <a:t>Decision Tree: builds a flowchart-like structure to make decisions based on features.</a:t>
            </a:r>
          </a:p>
          <a:p>
            <a:r>
              <a:rPr lang="en-US" dirty="0">
                <a:solidFill>
                  <a:schemeClr val="bg1"/>
                </a:solidFill>
              </a:rPr>
              <a:t>Random Forest: is an ensemble of decision trees that improves prediction accuracy by reducing overfitting.</a:t>
            </a:r>
          </a:p>
          <a:p>
            <a:r>
              <a:rPr lang="en-US" dirty="0">
                <a:solidFill>
                  <a:schemeClr val="bg1"/>
                </a:solidFill>
              </a:rPr>
              <a:t>Support Vector Machine (SVM): constructs a hyperplane to separate data points into different classes, and it works well with high-dimensional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sp>
        <p:nvSpPr>
          <p:cNvPr id="7" name="Freeform: Shape 69"/>
          <p:cNvSpPr/>
          <p:nvPr/>
        </p:nvSpPr>
        <p:spPr>
          <a:xfrm rot="2700000" flipH="1">
            <a:off x="188615" y="-2350009"/>
            <a:ext cx="5438339" cy="6519027"/>
          </a:xfrm>
          <a:custGeom>
            <a:avLst/>
            <a:gdLst>
              <a:gd name="connsiteX0" fmla="*/ 1240388 w 5438339"/>
              <a:gd name="connsiteY0" fmla="*/ 656528 h 6519027"/>
              <a:gd name="connsiteX1" fmla="*/ 1183247 w 5438339"/>
              <a:gd name="connsiteY1" fmla="*/ 678583 h 6519027"/>
              <a:gd name="connsiteX2" fmla="*/ 687996 w 5438339"/>
              <a:gd name="connsiteY2" fmla="*/ 1454518 h 6519027"/>
              <a:gd name="connsiteX3" fmla="*/ 642328 w 5438339"/>
              <a:gd name="connsiteY3" fmla="*/ 4946724 h 6519027"/>
              <a:gd name="connsiteX4" fmla="*/ 1414729 w 5438339"/>
              <a:gd name="connsiteY4" fmla="*/ 5825487 h 6519027"/>
              <a:gd name="connsiteX5" fmla="*/ 1414731 w 5438339"/>
              <a:gd name="connsiteY5" fmla="*/ 5825487 h 6519027"/>
              <a:gd name="connsiteX6" fmla="*/ 1328221 w 5438339"/>
              <a:gd name="connsiteY6" fmla="*/ 5811124 h 6519027"/>
              <a:gd name="connsiteX7" fmla="*/ 642329 w 5438339"/>
              <a:gd name="connsiteY7" fmla="*/ 4946725 h 6519027"/>
              <a:gd name="connsiteX8" fmla="*/ 687997 w 5438339"/>
              <a:gd name="connsiteY8" fmla="*/ 1454517 h 6519027"/>
              <a:gd name="connsiteX9" fmla="*/ 1183248 w 5438339"/>
              <a:gd name="connsiteY9" fmla="*/ 678583 h 6519027"/>
              <a:gd name="connsiteX10" fmla="*/ 4852504 w 5438339"/>
              <a:gd name="connsiteY10" fmla="*/ 4148140 h 6519027"/>
              <a:gd name="connsiteX11" fmla="*/ 4852504 w 5438339"/>
              <a:gd name="connsiteY11" fmla="*/ 4280435 h 6519027"/>
              <a:gd name="connsiteX12" fmla="*/ 4841883 w 5438339"/>
              <a:gd name="connsiteY12" fmla="*/ 4385793 h 6519027"/>
              <a:gd name="connsiteX13" fmla="*/ 4833291 w 5438339"/>
              <a:gd name="connsiteY13" fmla="*/ 4413472 h 6519027"/>
              <a:gd name="connsiteX14" fmla="*/ 4841883 w 5438339"/>
              <a:gd name="connsiteY14" fmla="*/ 4385793 h 6519027"/>
              <a:gd name="connsiteX15" fmla="*/ 4852504 w 5438339"/>
              <a:gd name="connsiteY15" fmla="*/ 4280435 h 6519027"/>
              <a:gd name="connsiteX16" fmla="*/ 2437121 w 5438339"/>
              <a:gd name="connsiteY16" fmla="*/ 1666609 h 6519027"/>
              <a:gd name="connsiteX17" fmla="*/ 2238678 w 5438339"/>
              <a:gd name="connsiteY17" fmla="*/ 1666608 h 6519027"/>
              <a:gd name="connsiteX18" fmla="*/ 2238626 w 5438339"/>
              <a:gd name="connsiteY18" fmla="*/ 1666614 h 6519027"/>
              <a:gd name="connsiteX19" fmla="*/ 2146138 w 5438339"/>
              <a:gd name="connsiteY19" fmla="*/ 1674774 h 6519027"/>
              <a:gd name="connsiteX20" fmla="*/ 2139270 w 5438339"/>
              <a:gd name="connsiteY20" fmla="*/ 1676630 h 6519027"/>
              <a:gd name="connsiteX21" fmla="*/ 2133320 w 5438339"/>
              <a:gd name="connsiteY21" fmla="*/ 1677229 h 6519027"/>
              <a:gd name="connsiteX22" fmla="*/ 2108324 w 5438339"/>
              <a:gd name="connsiteY22" fmla="*/ 1684989 h 6519027"/>
              <a:gd name="connsiteX23" fmla="*/ 2058930 w 5438339"/>
              <a:gd name="connsiteY23" fmla="*/ 1698331 h 6519027"/>
              <a:gd name="connsiteX24" fmla="*/ 2046180 w 5438339"/>
              <a:gd name="connsiteY24" fmla="*/ 1704280 h 6519027"/>
              <a:gd name="connsiteX25" fmla="*/ 2035190 w 5438339"/>
              <a:gd name="connsiteY25" fmla="*/ 1707691 h 6519027"/>
              <a:gd name="connsiteX26" fmla="*/ 2012692 w 5438339"/>
              <a:gd name="connsiteY26" fmla="*/ 1719902 h 6519027"/>
              <a:gd name="connsiteX27" fmla="*/ 1978462 w 5438339"/>
              <a:gd name="connsiteY27" fmla="*/ 1735872 h 6519027"/>
              <a:gd name="connsiteX28" fmla="*/ 1961082 w 5438339"/>
              <a:gd name="connsiteY28" fmla="*/ 1747916 h 6519027"/>
              <a:gd name="connsiteX29" fmla="*/ 1946388 w 5438339"/>
              <a:gd name="connsiteY29" fmla="*/ 1755891 h 6519027"/>
              <a:gd name="connsiteX30" fmla="*/ 1929684 w 5438339"/>
              <a:gd name="connsiteY30" fmla="*/ 1769674 h 6519027"/>
              <a:gd name="connsiteX31" fmla="*/ 1906143 w 5438339"/>
              <a:gd name="connsiteY31" fmla="*/ 1785987 h 6519027"/>
              <a:gd name="connsiteX32" fmla="*/ 1885595 w 5438339"/>
              <a:gd name="connsiteY32" fmla="*/ 1806051 h 6519027"/>
              <a:gd name="connsiteX33" fmla="*/ 1869019 w 5438339"/>
              <a:gd name="connsiteY33" fmla="*/ 1819727 h 6519027"/>
              <a:gd name="connsiteX34" fmla="*/ 1858371 w 5438339"/>
              <a:gd name="connsiteY34" fmla="*/ 1832633 h 6519027"/>
              <a:gd name="connsiteX35" fmla="*/ 1843381 w 5438339"/>
              <a:gd name="connsiteY35" fmla="*/ 1847269 h 6519027"/>
              <a:gd name="connsiteX36" fmla="*/ 1821243 w 5438339"/>
              <a:gd name="connsiteY36" fmla="*/ 1877632 h 6519027"/>
              <a:gd name="connsiteX37" fmla="*/ 1805183 w 5438339"/>
              <a:gd name="connsiteY37" fmla="*/ 1897097 h 6519027"/>
              <a:gd name="connsiteX38" fmla="*/ 1799742 w 5438339"/>
              <a:gd name="connsiteY38" fmla="*/ 1907121 h 6519027"/>
              <a:gd name="connsiteX39" fmla="*/ 1791585 w 5438339"/>
              <a:gd name="connsiteY39" fmla="*/ 1918309 h 6519027"/>
              <a:gd name="connsiteX40" fmla="*/ 1769186 w 5438339"/>
              <a:gd name="connsiteY40" fmla="*/ 1963417 h 6519027"/>
              <a:gd name="connsiteX41" fmla="*/ 1756983 w 5438339"/>
              <a:gd name="connsiteY41" fmla="*/ 1985898 h 6519027"/>
              <a:gd name="connsiteX42" fmla="*/ 1755250 w 5438339"/>
              <a:gd name="connsiteY42" fmla="*/ 1991479 h 6519027"/>
              <a:gd name="connsiteX43" fmla="*/ 1752162 w 5438339"/>
              <a:gd name="connsiteY43" fmla="*/ 1997699 h 6519027"/>
              <a:gd name="connsiteX44" fmla="*/ 1726535 w 5438339"/>
              <a:gd name="connsiteY44" fmla="*/ 2083985 h 6519027"/>
              <a:gd name="connsiteX45" fmla="*/ 1726521 w 5438339"/>
              <a:gd name="connsiteY45" fmla="*/ 2084029 h 6519027"/>
              <a:gd name="connsiteX46" fmla="*/ 1716988 w 5438339"/>
              <a:gd name="connsiteY46" fmla="*/ 2178599 h 6519027"/>
              <a:gd name="connsiteX47" fmla="*/ 1715900 w 5438339"/>
              <a:gd name="connsiteY47" fmla="*/ 2189386 h 6519027"/>
              <a:gd name="connsiteX48" fmla="*/ 1715900 w 5438339"/>
              <a:gd name="connsiteY48" fmla="*/ 2189386 h 6519027"/>
              <a:gd name="connsiteX49" fmla="*/ 1716988 w 5438339"/>
              <a:gd name="connsiteY49" fmla="*/ 2178599 h 6519027"/>
              <a:gd name="connsiteX50" fmla="*/ 1726521 w 5438339"/>
              <a:gd name="connsiteY50" fmla="*/ 2084030 h 6519027"/>
              <a:gd name="connsiteX51" fmla="*/ 1726535 w 5438339"/>
              <a:gd name="connsiteY51" fmla="*/ 2083985 h 6519027"/>
              <a:gd name="connsiteX52" fmla="*/ 1755250 w 5438339"/>
              <a:gd name="connsiteY52" fmla="*/ 1991479 h 6519027"/>
              <a:gd name="connsiteX53" fmla="*/ 1769186 w 5438339"/>
              <a:gd name="connsiteY53" fmla="*/ 1963417 h 6519027"/>
              <a:gd name="connsiteX54" fmla="*/ 1799742 w 5438339"/>
              <a:gd name="connsiteY54" fmla="*/ 1907121 h 6519027"/>
              <a:gd name="connsiteX55" fmla="*/ 1821243 w 5438339"/>
              <a:gd name="connsiteY55" fmla="*/ 1877632 h 6519027"/>
              <a:gd name="connsiteX56" fmla="*/ 1858371 w 5438339"/>
              <a:gd name="connsiteY56" fmla="*/ 1832633 h 6519027"/>
              <a:gd name="connsiteX57" fmla="*/ 1885595 w 5438339"/>
              <a:gd name="connsiteY57" fmla="*/ 1806051 h 6519027"/>
              <a:gd name="connsiteX58" fmla="*/ 1929684 w 5438339"/>
              <a:gd name="connsiteY58" fmla="*/ 1769674 h 6519027"/>
              <a:gd name="connsiteX59" fmla="*/ 1961082 w 5438339"/>
              <a:gd name="connsiteY59" fmla="*/ 1747916 h 6519027"/>
              <a:gd name="connsiteX60" fmla="*/ 2012692 w 5438339"/>
              <a:gd name="connsiteY60" fmla="*/ 1719902 h 6519027"/>
              <a:gd name="connsiteX61" fmla="*/ 2046180 w 5438339"/>
              <a:gd name="connsiteY61" fmla="*/ 1704280 h 6519027"/>
              <a:gd name="connsiteX62" fmla="*/ 2108324 w 5438339"/>
              <a:gd name="connsiteY62" fmla="*/ 1684989 h 6519027"/>
              <a:gd name="connsiteX63" fmla="*/ 2139270 w 5438339"/>
              <a:gd name="connsiteY63" fmla="*/ 1676630 h 6519027"/>
              <a:gd name="connsiteX64" fmla="*/ 2238626 w 5438339"/>
              <a:gd name="connsiteY64" fmla="*/ 1666614 h 6519027"/>
              <a:gd name="connsiteX65" fmla="*/ 2238678 w 5438339"/>
              <a:gd name="connsiteY65" fmla="*/ 1666609 h 6519027"/>
              <a:gd name="connsiteX66" fmla="*/ 2437121 w 5438339"/>
              <a:gd name="connsiteY66" fmla="*/ 1666609 h 6519027"/>
              <a:gd name="connsiteX67" fmla="*/ 4852504 w 5438339"/>
              <a:gd name="connsiteY67" fmla="*/ 4081992 h 6519027"/>
              <a:gd name="connsiteX68" fmla="*/ 4852504 w 5438339"/>
              <a:gd name="connsiteY68" fmla="*/ 4081992 h 6519027"/>
              <a:gd name="connsiteX69" fmla="*/ 5438339 w 5438339"/>
              <a:gd name="connsiteY69" fmla="*/ 4667826 h 6519027"/>
              <a:gd name="connsiteX70" fmla="*/ 4239234 w 5438339"/>
              <a:gd name="connsiteY70" fmla="*/ 5866931 h 6519027"/>
              <a:gd name="connsiteX71" fmla="*/ 4239231 w 5438339"/>
              <a:gd name="connsiteY71" fmla="*/ 5866931 h 6519027"/>
              <a:gd name="connsiteX72" fmla="*/ 3587136 w 5438339"/>
              <a:gd name="connsiteY72" fmla="*/ 6519027 h 6519027"/>
              <a:gd name="connsiteX73" fmla="*/ 1094671 w 5438339"/>
              <a:gd name="connsiteY73" fmla="*/ 6519027 h 6519027"/>
              <a:gd name="connsiteX74" fmla="*/ 0 w 5438339"/>
              <a:gd name="connsiteY74" fmla="*/ 5424358 h 6519027"/>
              <a:gd name="connsiteX75" fmla="*/ 2 w 5438339"/>
              <a:gd name="connsiteY75" fmla="*/ 1045806 h 6519027"/>
              <a:gd name="connsiteX76" fmla="*/ 769151 w 5438339"/>
              <a:gd name="connsiteY76" fmla="*/ 351 h 6519027"/>
              <a:gd name="connsiteX77" fmla="*/ 770511 w 5438339"/>
              <a:gd name="connsiteY77" fmla="*/ 0 h 6519027"/>
              <a:gd name="connsiteX78" fmla="*/ 1382264 w 5438339"/>
              <a:gd name="connsiteY78" fmla="*/ 611753 h 6519027"/>
              <a:gd name="connsiteX79" fmla="*/ 1340282 w 5438339"/>
              <a:gd name="connsiteY79" fmla="*/ 621965 h 6519027"/>
              <a:gd name="connsiteX80" fmla="*/ 1382265 w 5438339"/>
              <a:gd name="connsiteY80" fmla="*/ 611753 h 651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438339" h="6519027">
                <a:moveTo>
                  <a:pt x="1240388" y="656528"/>
                </a:moveTo>
                <a:lnTo>
                  <a:pt x="1183247" y="678583"/>
                </a:lnTo>
                <a:cubicBezTo>
                  <a:pt x="893913" y="817677"/>
                  <a:pt x="692478" y="1111735"/>
                  <a:pt x="687996" y="1454518"/>
                </a:cubicBezTo>
                <a:lnTo>
                  <a:pt x="642328" y="4946724"/>
                </a:lnTo>
                <a:cubicBezTo>
                  <a:pt x="636416" y="5398746"/>
                  <a:pt x="975088" y="5775024"/>
                  <a:pt x="1414729" y="5825487"/>
                </a:cubicBezTo>
                <a:lnTo>
                  <a:pt x="1414731" y="5825487"/>
                </a:lnTo>
                <a:lnTo>
                  <a:pt x="1328221" y="5811124"/>
                </a:lnTo>
                <a:cubicBezTo>
                  <a:pt x="931465" y="5724517"/>
                  <a:pt x="636812" y="5368612"/>
                  <a:pt x="642329" y="4946725"/>
                </a:cubicBezTo>
                <a:lnTo>
                  <a:pt x="687997" y="1454517"/>
                </a:lnTo>
                <a:cubicBezTo>
                  <a:pt x="692480" y="1111736"/>
                  <a:pt x="893915" y="817678"/>
                  <a:pt x="1183248" y="678583"/>
                </a:cubicBezTo>
                <a:close/>
                <a:moveTo>
                  <a:pt x="4852504" y="4148140"/>
                </a:moveTo>
                <a:lnTo>
                  <a:pt x="4852504" y="4280435"/>
                </a:lnTo>
                <a:cubicBezTo>
                  <a:pt x="4852504" y="4316525"/>
                  <a:pt x="4848847" y="4351761"/>
                  <a:pt x="4841883" y="4385793"/>
                </a:cubicBezTo>
                <a:lnTo>
                  <a:pt x="4833291" y="4413472"/>
                </a:lnTo>
                <a:lnTo>
                  <a:pt x="4841883" y="4385793"/>
                </a:lnTo>
                <a:cubicBezTo>
                  <a:pt x="4848847" y="4351761"/>
                  <a:pt x="4852504" y="4316525"/>
                  <a:pt x="4852504" y="4280435"/>
                </a:cubicBezTo>
                <a:close/>
                <a:moveTo>
                  <a:pt x="2437121" y="1666609"/>
                </a:moveTo>
                <a:lnTo>
                  <a:pt x="2238678" y="1666608"/>
                </a:lnTo>
                <a:lnTo>
                  <a:pt x="2238626" y="1666614"/>
                </a:lnTo>
                <a:lnTo>
                  <a:pt x="2146138" y="1674774"/>
                </a:lnTo>
                <a:lnTo>
                  <a:pt x="2139270" y="1676630"/>
                </a:lnTo>
                <a:lnTo>
                  <a:pt x="2133320" y="1677229"/>
                </a:lnTo>
                <a:lnTo>
                  <a:pt x="2108324" y="1684989"/>
                </a:lnTo>
                <a:lnTo>
                  <a:pt x="2058930" y="1698331"/>
                </a:lnTo>
                <a:lnTo>
                  <a:pt x="2046180" y="1704280"/>
                </a:lnTo>
                <a:lnTo>
                  <a:pt x="2035190" y="1707691"/>
                </a:lnTo>
                <a:lnTo>
                  <a:pt x="2012692" y="1719902"/>
                </a:lnTo>
                <a:lnTo>
                  <a:pt x="1978462" y="1735872"/>
                </a:lnTo>
                <a:lnTo>
                  <a:pt x="1961082" y="1747916"/>
                </a:lnTo>
                <a:lnTo>
                  <a:pt x="1946388" y="1755891"/>
                </a:lnTo>
                <a:lnTo>
                  <a:pt x="1929684" y="1769674"/>
                </a:lnTo>
                <a:lnTo>
                  <a:pt x="1906143" y="1785987"/>
                </a:lnTo>
                <a:lnTo>
                  <a:pt x="1885595" y="1806051"/>
                </a:lnTo>
                <a:lnTo>
                  <a:pt x="1869019" y="1819727"/>
                </a:lnTo>
                <a:lnTo>
                  <a:pt x="1858371" y="1832633"/>
                </a:lnTo>
                <a:lnTo>
                  <a:pt x="1843381" y="1847269"/>
                </a:lnTo>
                <a:lnTo>
                  <a:pt x="1821243" y="1877632"/>
                </a:lnTo>
                <a:lnTo>
                  <a:pt x="1805183" y="1897097"/>
                </a:lnTo>
                <a:lnTo>
                  <a:pt x="1799742" y="1907121"/>
                </a:lnTo>
                <a:lnTo>
                  <a:pt x="1791585" y="1918309"/>
                </a:lnTo>
                <a:lnTo>
                  <a:pt x="1769186" y="1963417"/>
                </a:lnTo>
                <a:lnTo>
                  <a:pt x="1756983" y="1985898"/>
                </a:lnTo>
                <a:lnTo>
                  <a:pt x="1755250" y="1991479"/>
                </a:lnTo>
                <a:lnTo>
                  <a:pt x="1752162" y="1997699"/>
                </a:lnTo>
                <a:lnTo>
                  <a:pt x="1726535" y="2083985"/>
                </a:lnTo>
                <a:lnTo>
                  <a:pt x="1726521" y="2084029"/>
                </a:lnTo>
                <a:lnTo>
                  <a:pt x="1716988" y="2178599"/>
                </a:lnTo>
                <a:lnTo>
                  <a:pt x="1715900" y="2189386"/>
                </a:lnTo>
                <a:lnTo>
                  <a:pt x="1715900" y="2189386"/>
                </a:lnTo>
                <a:lnTo>
                  <a:pt x="1716988" y="2178599"/>
                </a:lnTo>
                <a:lnTo>
                  <a:pt x="1726521" y="2084030"/>
                </a:lnTo>
                <a:lnTo>
                  <a:pt x="1726535" y="2083985"/>
                </a:lnTo>
                <a:lnTo>
                  <a:pt x="1755250" y="1991479"/>
                </a:lnTo>
                <a:lnTo>
                  <a:pt x="1769186" y="1963417"/>
                </a:lnTo>
                <a:lnTo>
                  <a:pt x="1799742" y="1907121"/>
                </a:lnTo>
                <a:lnTo>
                  <a:pt x="1821243" y="1877632"/>
                </a:lnTo>
                <a:lnTo>
                  <a:pt x="1858371" y="1832633"/>
                </a:lnTo>
                <a:lnTo>
                  <a:pt x="1885595" y="1806051"/>
                </a:lnTo>
                <a:lnTo>
                  <a:pt x="1929684" y="1769674"/>
                </a:lnTo>
                <a:lnTo>
                  <a:pt x="1961082" y="1747916"/>
                </a:lnTo>
                <a:lnTo>
                  <a:pt x="2012692" y="1719902"/>
                </a:lnTo>
                <a:lnTo>
                  <a:pt x="2046180" y="1704280"/>
                </a:lnTo>
                <a:lnTo>
                  <a:pt x="2108324" y="1684989"/>
                </a:lnTo>
                <a:lnTo>
                  <a:pt x="2139270" y="1676630"/>
                </a:lnTo>
                <a:lnTo>
                  <a:pt x="2238626" y="1666614"/>
                </a:lnTo>
                <a:lnTo>
                  <a:pt x="2238678" y="1666609"/>
                </a:lnTo>
                <a:lnTo>
                  <a:pt x="2437121" y="1666609"/>
                </a:lnTo>
                <a:lnTo>
                  <a:pt x="4852504" y="4081992"/>
                </a:lnTo>
                <a:lnTo>
                  <a:pt x="4852504" y="4081992"/>
                </a:lnTo>
                <a:lnTo>
                  <a:pt x="5438339" y="4667826"/>
                </a:lnTo>
                <a:lnTo>
                  <a:pt x="4239234" y="5866931"/>
                </a:lnTo>
                <a:lnTo>
                  <a:pt x="4239231" y="5866931"/>
                </a:lnTo>
                <a:lnTo>
                  <a:pt x="3587136" y="6519027"/>
                </a:lnTo>
                <a:lnTo>
                  <a:pt x="1094671" y="6519027"/>
                </a:lnTo>
                <a:cubicBezTo>
                  <a:pt x="490102" y="6519027"/>
                  <a:pt x="0" y="6028927"/>
                  <a:pt x="0" y="5424358"/>
                </a:cubicBezTo>
                <a:lnTo>
                  <a:pt x="2" y="1045806"/>
                </a:lnTo>
                <a:cubicBezTo>
                  <a:pt x="1" y="554593"/>
                  <a:pt x="323545" y="138947"/>
                  <a:pt x="769151" y="351"/>
                </a:cubicBezTo>
                <a:lnTo>
                  <a:pt x="770511" y="0"/>
                </a:lnTo>
                <a:lnTo>
                  <a:pt x="1382264" y="611753"/>
                </a:lnTo>
                <a:lnTo>
                  <a:pt x="1340282" y="621965"/>
                </a:lnTo>
                <a:lnTo>
                  <a:pt x="1382265" y="61175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1"/>
          </a:gradFill>
          <a:ln w="2709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760298" y="384400"/>
            <a:ext cx="4687044" cy="5925003"/>
            <a:chOff x="10470918" y="408091"/>
            <a:chExt cx="4687044" cy="5925003"/>
          </a:xfrm>
        </p:grpSpPr>
        <p:pic>
          <p:nvPicPr>
            <p:cNvPr id="9" name="Picture 8" descr="A white and blue robot&#10;&#10;Description automatically generated with medium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32" r="16780" b="4587"/>
            <a:stretch>
              <a:fillRect/>
            </a:stretch>
          </p:blipFill>
          <p:spPr>
            <a:xfrm>
              <a:off x="10470918" y="1748382"/>
              <a:ext cx="3898965" cy="4294538"/>
            </a:xfrm>
            <a:custGeom>
              <a:avLst/>
              <a:gdLst>
                <a:gd name="connsiteX0" fmla="*/ 1782413 w 3898965"/>
                <a:gd name="connsiteY0" fmla="*/ 58 h 4294538"/>
                <a:gd name="connsiteX1" fmla="*/ 2176660 w 3898965"/>
                <a:gd name="connsiteY1" fmla="*/ 170007 h 4294538"/>
                <a:gd name="connsiteX2" fmla="*/ 3740306 w 3898965"/>
                <a:gd name="connsiteY2" fmla="*/ 1779040 h 4294538"/>
                <a:gd name="connsiteX3" fmla="*/ 3728958 w 3898965"/>
                <a:gd name="connsiteY3" fmla="*/ 2572233 h 4294538"/>
                <a:gd name="connsiteX4" fmla="*/ 2119926 w 3898965"/>
                <a:gd name="connsiteY4" fmla="*/ 4135879 h 4294538"/>
                <a:gd name="connsiteX5" fmla="*/ 1326732 w 3898965"/>
                <a:gd name="connsiteY5" fmla="*/ 4124532 h 4294538"/>
                <a:gd name="connsiteX6" fmla="*/ 0 w 3898965"/>
                <a:gd name="connsiteY6" fmla="*/ 2759290 h 4294538"/>
                <a:gd name="connsiteX7" fmla="*/ 0 w 3898965"/>
                <a:gd name="connsiteY7" fmla="*/ 1503102 h 4294538"/>
                <a:gd name="connsiteX8" fmla="*/ 1383466 w 3898965"/>
                <a:gd name="connsiteY8" fmla="*/ 158659 h 4294538"/>
                <a:gd name="connsiteX9" fmla="*/ 1782413 w 3898965"/>
                <a:gd name="connsiteY9" fmla="*/ 58 h 429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8965" h="4294538">
                  <a:moveTo>
                    <a:pt x="1782413" y="58"/>
                  </a:moveTo>
                  <a:cubicBezTo>
                    <a:pt x="1925953" y="2111"/>
                    <a:pt x="2068710" y="58923"/>
                    <a:pt x="2176660" y="170007"/>
                  </a:cubicBezTo>
                  <a:lnTo>
                    <a:pt x="3740306" y="1779040"/>
                  </a:lnTo>
                  <a:cubicBezTo>
                    <a:pt x="3956207" y="2001207"/>
                    <a:pt x="3951126" y="2356332"/>
                    <a:pt x="3728958" y="2572233"/>
                  </a:cubicBezTo>
                  <a:lnTo>
                    <a:pt x="2119926" y="4135879"/>
                  </a:lnTo>
                  <a:cubicBezTo>
                    <a:pt x="1897758" y="4351780"/>
                    <a:pt x="1542633" y="4346699"/>
                    <a:pt x="1326732" y="4124532"/>
                  </a:cubicBezTo>
                  <a:lnTo>
                    <a:pt x="0" y="2759290"/>
                  </a:lnTo>
                  <a:lnTo>
                    <a:pt x="0" y="1503102"/>
                  </a:lnTo>
                  <a:lnTo>
                    <a:pt x="1383466" y="158659"/>
                  </a:lnTo>
                  <a:cubicBezTo>
                    <a:pt x="1494550" y="50709"/>
                    <a:pt x="1638873" y="-1996"/>
                    <a:pt x="1782413" y="58"/>
                  </a:cubicBezTo>
                  <a:close/>
                </a:path>
              </a:pathLst>
            </a:custGeom>
          </p:spPr>
        </p:pic>
        <p:pic>
          <p:nvPicPr>
            <p:cNvPr id="10" name="Picture 9" descr="A white and blue robot&#10;&#10;Description automatically generated with medium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472821" y="408091"/>
              <a:ext cx="4685141" cy="5925003"/>
            </a:xfrm>
            <a:custGeom>
              <a:avLst/>
              <a:gdLst>
                <a:gd name="connsiteX0" fmla="*/ 0 w 4685141"/>
                <a:gd name="connsiteY0" fmla="*/ 0 h 5925003"/>
                <a:gd name="connsiteX1" fmla="*/ 4685141 w 4685141"/>
                <a:gd name="connsiteY1" fmla="*/ 0 h 5925003"/>
                <a:gd name="connsiteX2" fmla="*/ 4685141 w 4685141"/>
                <a:gd name="connsiteY2" fmla="*/ 5925003 h 5925003"/>
                <a:gd name="connsiteX3" fmla="*/ 3779812 w 4685141"/>
                <a:gd name="connsiteY3" fmla="*/ 5925003 h 5925003"/>
                <a:gd name="connsiteX4" fmla="*/ 3779812 w 4685141"/>
                <a:gd name="connsiteY4" fmla="*/ 3870472 h 5925003"/>
                <a:gd name="connsiteX5" fmla="*/ 3802087 w 4685141"/>
                <a:gd name="connsiteY5" fmla="*/ 3843985 h 5925003"/>
                <a:gd name="connsiteX6" fmla="*/ 3740306 w 4685141"/>
                <a:gd name="connsiteY6" fmla="*/ 3137749 h 5925003"/>
                <a:gd name="connsiteX7" fmla="*/ 2176660 w 4685141"/>
                <a:gd name="connsiteY7" fmla="*/ 1528716 h 5925003"/>
                <a:gd name="connsiteX8" fmla="*/ 1383466 w 4685141"/>
                <a:gd name="connsiteY8" fmla="*/ 1517368 h 5925003"/>
                <a:gd name="connsiteX9" fmla="*/ 0 w 4685141"/>
                <a:gd name="connsiteY9" fmla="*/ 2861811 h 5925003"/>
                <a:gd name="connsiteX10" fmla="*/ 0 w 4685141"/>
                <a:gd name="connsiteY10" fmla="*/ 0 h 592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85141" h="5925003">
                  <a:moveTo>
                    <a:pt x="0" y="0"/>
                  </a:moveTo>
                  <a:lnTo>
                    <a:pt x="4685141" y="0"/>
                  </a:lnTo>
                  <a:lnTo>
                    <a:pt x="4685141" y="5925003"/>
                  </a:lnTo>
                  <a:lnTo>
                    <a:pt x="3779812" y="5925003"/>
                  </a:lnTo>
                  <a:lnTo>
                    <a:pt x="3779812" y="3870472"/>
                  </a:lnTo>
                  <a:lnTo>
                    <a:pt x="3802087" y="3843985"/>
                  </a:lnTo>
                  <a:cubicBezTo>
                    <a:pt x="3948943" y="3628337"/>
                    <a:pt x="3929219" y="3332145"/>
                    <a:pt x="3740306" y="3137749"/>
                  </a:cubicBezTo>
                  <a:lnTo>
                    <a:pt x="2176660" y="1528716"/>
                  </a:lnTo>
                  <a:cubicBezTo>
                    <a:pt x="1960759" y="1306548"/>
                    <a:pt x="1605634" y="1301468"/>
                    <a:pt x="1383466" y="1517368"/>
                  </a:cubicBezTo>
                  <a:lnTo>
                    <a:pt x="0" y="2861811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2" name="Rectangle 1"/>
          <p:cNvSpPr/>
          <p:nvPr/>
        </p:nvSpPr>
        <p:spPr>
          <a:xfrm>
            <a:off x="6063665" y="1704354"/>
            <a:ext cx="46458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Evaluation Metrics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6254231" y="2412240"/>
            <a:ext cx="56619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define appropriate metrics to assess the performance of our AI models, Such as: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Accuracy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Precision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Recall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F1-Score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These metrics help us quantify the effectiveness of our solutions.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63665" y="1059529"/>
            <a:ext cx="44442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Result and Accuracy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54231" y="1813826"/>
            <a:ext cx="5661998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Objective</a:t>
            </a:r>
            <a:r>
              <a:rPr lang="en-US" sz="2400" dirty="0">
                <a:solidFill>
                  <a:schemeClr val="bg1"/>
                </a:solidFill>
              </a:rPr>
              <a:t>: Present model performance and compare their effectiveness.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- </a:t>
            </a:r>
            <a:r>
              <a:rPr lang="en-US" sz="2400" b="1" dirty="0">
                <a:solidFill>
                  <a:schemeClr val="bg1"/>
                </a:solidFill>
              </a:rPr>
              <a:t>Accuracy Scores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Logistic Regression: 0.8877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Decision Tree: 0.9718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Random Forest: 0.9824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Support Vector Machine: 0.9573</a:t>
            </a:r>
          </a:p>
          <a:p>
            <a:r>
              <a:rPr lang="en-US" sz="2400" dirty="0">
                <a:solidFill>
                  <a:schemeClr val="bg1"/>
                </a:solidFill>
              </a:rPr>
              <a:t>Performance Analysis: Random Forest was the most accurate model due to its ensemble nature, which helped capture complex patterns in the data.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Graphic 2"/>
          <p:cNvSpPr/>
          <p:nvPr/>
        </p:nvSpPr>
        <p:spPr>
          <a:xfrm>
            <a:off x="253" y="4133850"/>
            <a:ext cx="6087109" cy="2722626"/>
          </a:xfrm>
          <a:custGeom>
            <a:avLst/>
            <a:gdLst>
              <a:gd name="connsiteX0" fmla="*/ 6086966 w 6087109"/>
              <a:gd name="connsiteY0" fmla="*/ 3427577 h 3428076"/>
              <a:gd name="connsiteX1" fmla="*/ -144 w 6087109"/>
              <a:gd name="connsiteY1" fmla="*/ 3427577 h 3428076"/>
              <a:gd name="connsiteX2" fmla="*/ -144 w 6087109"/>
              <a:gd name="connsiteY2" fmla="*/ 1246987 h 3428076"/>
              <a:gd name="connsiteX3" fmla="*/ 297290 w 6087109"/>
              <a:gd name="connsiteY3" fmla="*/ 949807 h 3428076"/>
              <a:gd name="connsiteX4" fmla="*/ 308212 w 6087109"/>
              <a:gd name="connsiteY4" fmla="*/ 938885 h 3428076"/>
              <a:gd name="connsiteX5" fmla="*/ 747378 w 6087109"/>
              <a:gd name="connsiteY5" fmla="*/ 499720 h 3428076"/>
              <a:gd name="connsiteX6" fmla="*/ 3158752 w 6087109"/>
              <a:gd name="connsiteY6" fmla="*/ 498093 h 3428076"/>
              <a:gd name="connsiteX7" fmla="*/ 3160378 w 6087109"/>
              <a:gd name="connsiteY7" fmla="*/ 499720 h 342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09" h="3428076">
                <a:moveTo>
                  <a:pt x="6086966" y="3427577"/>
                </a:moveTo>
                <a:lnTo>
                  <a:pt x="-144" y="3427577"/>
                </a:lnTo>
                <a:lnTo>
                  <a:pt x="-144" y="1246987"/>
                </a:lnTo>
                <a:lnTo>
                  <a:pt x="297290" y="949807"/>
                </a:lnTo>
                <a:cubicBezTo>
                  <a:pt x="300744" y="945972"/>
                  <a:pt x="304377" y="942339"/>
                  <a:pt x="308212" y="938885"/>
                </a:cubicBezTo>
                <a:lnTo>
                  <a:pt x="747378" y="499720"/>
                </a:lnTo>
                <a:cubicBezTo>
                  <a:pt x="1412807" y="-166599"/>
                  <a:pt x="2492434" y="-167336"/>
                  <a:pt x="3158752" y="498093"/>
                </a:cubicBezTo>
                <a:cubicBezTo>
                  <a:pt x="3159286" y="498627"/>
                  <a:pt x="3159845" y="499185"/>
                  <a:pt x="3160378" y="499720"/>
                </a:cubicBezTo>
                <a:close/>
              </a:path>
            </a:pathLst>
          </a:custGeom>
          <a:gradFill>
            <a:gsLst>
              <a:gs pos="0">
                <a:srgbClr val="4826DC"/>
              </a:gs>
              <a:gs pos="3000">
                <a:srgbClr val="4D26DC"/>
              </a:gs>
              <a:gs pos="32000">
                <a:srgbClr val="7226DE"/>
              </a:gs>
              <a:gs pos="58000">
                <a:srgbClr val="8D27E0"/>
              </a:gs>
              <a:gs pos="82000">
                <a:srgbClr val="9D27E1"/>
              </a:gs>
              <a:gs pos="100000">
                <a:srgbClr val="A327E1"/>
              </a:gs>
            </a:gsLst>
            <a:lin ang="0" scaled="1"/>
          </a:gra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2" name="Picture 11" descr="A picture containing screenshot, cartoon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3" y="1538139"/>
            <a:ext cx="5352299" cy="44439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 rot="18900000" flipH="1">
            <a:off x="-1187045" y="467690"/>
            <a:ext cx="4869308" cy="8435409"/>
          </a:xfrm>
          <a:custGeom>
            <a:avLst/>
            <a:gdLst>
              <a:gd name="connsiteX0" fmla="*/ 0 w 4258082"/>
              <a:gd name="connsiteY0" fmla="*/ 0 h 7376543"/>
              <a:gd name="connsiteX1" fmla="*/ 4258082 w 4258082"/>
              <a:gd name="connsiteY1" fmla="*/ 4258081 h 7376543"/>
              <a:gd name="connsiteX2" fmla="*/ 1139620 w 4258082"/>
              <a:gd name="connsiteY2" fmla="*/ 7376543 h 7376543"/>
              <a:gd name="connsiteX3" fmla="*/ 763494 w 4258082"/>
              <a:gd name="connsiteY3" fmla="*/ 7376543 h 7376543"/>
              <a:gd name="connsiteX4" fmla="*/ 0 w 4258082"/>
              <a:gd name="connsiteY4" fmla="*/ 6613049 h 7376543"/>
              <a:gd name="connsiteX5" fmla="*/ 0 w 4258082"/>
              <a:gd name="connsiteY5" fmla="*/ 0 h 737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8082" h="7376543">
                <a:moveTo>
                  <a:pt x="0" y="0"/>
                </a:moveTo>
                <a:lnTo>
                  <a:pt x="4258082" y="4258081"/>
                </a:lnTo>
                <a:lnTo>
                  <a:pt x="1139620" y="7376543"/>
                </a:lnTo>
                <a:lnTo>
                  <a:pt x="763494" y="7376543"/>
                </a:lnTo>
                <a:cubicBezTo>
                  <a:pt x="341828" y="7376543"/>
                  <a:pt x="0" y="7034715"/>
                  <a:pt x="0" y="66130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40000">
                <a:schemeClr val="accent4"/>
              </a:gs>
              <a:gs pos="100000">
                <a:schemeClr val="accent1"/>
              </a:gs>
            </a:gsLst>
            <a:lin ang="18900000" scaled="1"/>
          </a:gradFill>
          <a:ln w="2537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6464300" y="2397949"/>
            <a:ext cx="48863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 &amp; Answer</a:t>
            </a:r>
            <a:endParaRPr lang="en-US" sz="3200" dirty="0">
              <a:solidFill>
                <a:schemeClr val="bg1"/>
              </a:solidFill>
            </a:endParaRPr>
          </a:p>
          <a:p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ask any Questions!</a:t>
            </a:r>
            <a:endParaRPr lang="en-IN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Picture 7" descr="How Does AI Chatbot Enhance Customer Experiences and Legacy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3042"/>
            <a:ext cx="6282958" cy="571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 rot="18900000" flipH="1">
            <a:off x="-1187045" y="467690"/>
            <a:ext cx="4869308" cy="8435409"/>
          </a:xfrm>
          <a:custGeom>
            <a:avLst/>
            <a:gdLst>
              <a:gd name="connsiteX0" fmla="*/ 0 w 4258082"/>
              <a:gd name="connsiteY0" fmla="*/ 0 h 7376543"/>
              <a:gd name="connsiteX1" fmla="*/ 4258082 w 4258082"/>
              <a:gd name="connsiteY1" fmla="*/ 4258081 h 7376543"/>
              <a:gd name="connsiteX2" fmla="*/ 1139620 w 4258082"/>
              <a:gd name="connsiteY2" fmla="*/ 7376543 h 7376543"/>
              <a:gd name="connsiteX3" fmla="*/ 763494 w 4258082"/>
              <a:gd name="connsiteY3" fmla="*/ 7376543 h 7376543"/>
              <a:gd name="connsiteX4" fmla="*/ 0 w 4258082"/>
              <a:gd name="connsiteY4" fmla="*/ 6613049 h 7376543"/>
              <a:gd name="connsiteX5" fmla="*/ 0 w 4258082"/>
              <a:gd name="connsiteY5" fmla="*/ 0 h 737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8082" h="7376543">
                <a:moveTo>
                  <a:pt x="0" y="0"/>
                </a:moveTo>
                <a:lnTo>
                  <a:pt x="4258082" y="4258081"/>
                </a:lnTo>
                <a:lnTo>
                  <a:pt x="1139620" y="7376543"/>
                </a:lnTo>
                <a:lnTo>
                  <a:pt x="763494" y="7376543"/>
                </a:lnTo>
                <a:cubicBezTo>
                  <a:pt x="341828" y="7376543"/>
                  <a:pt x="0" y="7034715"/>
                  <a:pt x="0" y="66130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40000">
                <a:schemeClr val="accent4"/>
              </a:gs>
              <a:gs pos="100000">
                <a:schemeClr val="accent1"/>
              </a:gs>
            </a:gsLst>
            <a:lin ang="18900000" scaled="1"/>
          </a:gradFill>
          <a:ln w="2537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686425" y="1540699"/>
            <a:ext cx="4886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Thanks for Your Time</a:t>
            </a:r>
          </a:p>
        </p:txBody>
      </p:sp>
      <p:pic>
        <p:nvPicPr>
          <p:cNvPr id="6" name="Picture 7" descr="How Does AI Chatbot Enhance Customer Experiences and Legacy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3042"/>
            <a:ext cx="6282958" cy="571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38824" y="2277874"/>
            <a:ext cx="4886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Need your Feedback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39612" y="4520119"/>
            <a:ext cx="4886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b="1" dirty="0">
              <a:latin typeface="Montserrat" panose="000005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6981185" y="4980844"/>
            <a:ext cx="2302344" cy="1877561"/>
          </a:xfrm>
          <a:custGeom>
            <a:avLst/>
            <a:gdLst>
              <a:gd name="connsiteX0" fmla="*/ 2302237 w 2302344"/>
              <a:gd name="connsiteY0" fmla="*/ 1877453 h 1877561"/>
              <a:gd name="connsiteX1" fmla="*/ 1454758 w 2302344"/>
              <a:gd name="connsiteY1" fmla="*/ 1877453 h 1877561"/>
              <a:gd name="connsiteX2" fmla="*/ 47530 w 2302344"/>
              <a:gd name="connsiteY2" fmla="*/ 471310 h 1877561"/>
              <a:gd name="connsiteX3" fmla="*/ 40485 w 2302344"/>
              <a:gd name="connsiteY3" fmla="*/ 248874 h 1877561"/>
              <a:gd name="connsiteX4" fmla="*/ 47530 w 2302344"/>
              <a:gd name="connsiteY4" fmla="*/ 241287 h 1877561"/>
              <a:gd name="connsiteX5" fmla="*/ 241247 w 2302344"/>
              <a:gd name="connsiteY5" fmla="*/ 47569 h 1877561"/>
              <a:gd name="connsiteX6" fmla="*/ 471134 w 2302344"/>
              <a:gd name="connsiteY6" fmla="*/ 47435 h 1877561"/>
              <a:gd name="connsiteX7" fmla="*/ 471270 w 2302344"/>
              <a:gd name="connsiteY7" fmla="*/ 47569 h 187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2344" h="1877561">
                <a:moveTo>
                  <a:pt x="2302237" y="1877453"/>
                </a:moveTo>
                <a:lnTo>
                  <a:pt x="1454758" y="1877453"/>
                </a:lnTo>
                <a:lnTo>
                  <a:pt x="47530" y="471310"/>
                </a:lnTo>
                <a:cubicBezTo>
                  <a:pt x="-13159" y="410647"/>
                  <a:pt x="-16248" y="313247"/>
                  <a:pt x="40485" y="248874"/>
                </a:cubicBezTo>
                <a:lnTo>
                  <a:pt x="47530" y="241287"/>
                </a:lnTo>
                <a:lnTo>
                  <a:pt x="241247" y="47569"/>
                </a:lnTo>
                <a:cubicBezTo>
                  <a:pt x="304700" y="-15937"/>
                  <a:pt x="407627" y="-16018"/>
                  <a:pt x="471134" y="47435"/>
                </a:cubicBezTo>
                <a:cubicBezTo>
                  <a:pt x="471188" y="47488"/>
                  <a:pt x="471216" y="47516"/>
                  <a:pt x="471270" y="47569"/>
                </a:cubicBezTo>
                <a:close/>
              </a:path>
            </a:pathLst>
          </a:custGeom>
          <a:solidFill>
            <a:srgbClr val="A4A4A4">
              <a:alpha val="14000"/>
            </a:srgbClr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6"/>
          <p:cNvSpPr/>
          <p:nvPr/>
        </p:nvSpPr>
        <p:spPr>
          <a:xfrm>
            <a:off x="7018297" y="4689516"/>
            <a:ext cx="2746952" cy="2168888"/>
          </a:xfrm>
          <a:custGeom>
            <a:avLst/>
            <a:gdLst>
              <a:gd name="connsiteX0" fmla="*/ 2746845 w 2746952"/>
              <a:gd name="connsiteY0" fmla="*/ 2168781 h 2168888"/>
              <a:gd name="connsiteX1" fmla="*/ 1591044 w 2746952"/>
              <a:gd name="connsiteY1" fmla="*/ 2168781 h 2168888"/>
              <a:gd name="connsiteX2" fmla="*/ 54581 w 2746952"/>
              <a:gd name="connsiteY2" fmla="*/ 632319 h 2168888"/>
              <a:gd name="connsiteX3" fmla="*/ 3917 w 2746952"/>
              <a:gd name="connsiteY3" fmla="*/ 539930 h 2168888"/>
              <a:gd name="connsiteX4" fmla="*/ 54581 w 2746952"/>
              <a:gd name="connsiteY4" fmla="*/ 370055 h 2168888"/>
              <a:gd name="connsiteX5" fmla="*/ 370489 w 2746952"/>
              <a:gd name="connsiteY5" fmla="*/ 54147 h 2168888"/>
              <a:gd name="connsiteX6" fmla="*/ 632753 w 2746952"/>
              <a:gd name="connsiteY6" fmla="*/ 54147 h 216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6952" h="2168888">
                <a:moveTo>
                  <a:pt x="2746845" y="2168781"/>
                </a:moveTo>
                <a:lnTo>
                  <a:pt x="1591044" y="2168781"/>
                </a:lnTo>
                <a:lnTo>
                  <a:pt x="54581" y="632319"/>
                </a:lnTo>
                <a:cubicBezTo>
                  <a:pt x="28815" y="607311"/>
                  <a:pt x="11150" y="575097"/>
                  <a:pt x="3917" y="539930"/>
                </a:cubicBezTo>
                <a:cubicBezTo>
                  <a:pt x="-9116" y="478374"/>
                  <a:pt x="9958" y="414407"/>
                  <a:pt x="54581" y="370055"/>
                </a:cubicBezTo>
                <a:lnTo>
                  <a:pt x="370489" y="54147"/>
                </a:lnTo>
                <a:cubicBezTo>
                  <a:pt x="442936" y="-18193"/>
                  <a:pt x="560305" y="-18193"/>
                  <a:pt x="632753" y="541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000">
                <a:schemeClr val="accent1"/>
              </a:gs>
              <a:gs pos="32000">
                <a:schemeClr val="accent3"/>
              </a:gs>
              <a:gs pos="58000">
                <a:schemeClr val="accent4"/>
              </a:gs>
              <a:gs pos="82000">
                <a:schemeClr val="accent5"/>
              </a:gs>
              <a:gs pos="100000">
                <a:schemeClr val="accent6"/>
              </a:gs>
            </a:gsLst>
            <a:lin ang="0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Freeform: Shape 7"/>
          <p:cNvSpPr/>
          <p:nvPr/>
        </p:nvSpPr>
        <p:spPr>
          <a:xfrm>
            <a:off x="5067008" y="-1083"/>
            <a:ext cx="1821741" cy="3992473"/>
          </a:xfrm>
          <a:custGeom>
            <a:avLst/>
            <a:gdLst>
              <a:gd name="connsiteX0" fmla="*/ 1821634 w 1821741"/>
              <a:gd name="connsiteY0" fmla="*/ 3980987 h 3992473"/>
              <a:gd name="connsiteX1" fmla="*/ 1810255 w 1821741"/>
              <a:gd name="connsiteY1" fmla="*/ 3992366 h 3992473"/>
              <a:gd name="connsiteX2" fmla="*/ 536869 w 1821741"/>
              <a:gd name="connsiteY2" fmla="*/ 2718979 h 3992473"/>
              <a:gd name="connsiteX3" fmla="*/ 536869 w 1821741"/>
              <a:gd name="connsiteY3" fmla="*/ 121270 h 3992473"/>
              <a:gd name="connsiteX4" fmla="*/ 657976 w 1821741"/>
              <a:gd name="connsiteY4" fmla="*/ -108 h 3992473"/>
              <a:gd name="connsiteX5" fmla="*/ 681005 w 1821741"/>
              <a:gd name="connsiteY5" fmla="*/ -108 h 3992473"/>
              <a:gd name="connsiteX6" fmla="*/ 548247 w 1821741"/>
              <a:gd name="connsiteY6" fmla="*/ 132650 h 3992473"/>
              <a:gd name="connsiteX7" fmla="*/ 548247 w 1821741"/>
              <a:gd name="connsiteY7" fmla="*/ 2706516 h 399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1741" h="3992473">
                <a:moveTo>
                  <a:pt x="1821634" y="3980987"/>
                </a:moveTo>
                <a:lnTo>
                  <a:pt x="1810255" y="3992366"/>
                </a:lnTo>
                <a:lnTo>
                  <a:pt x="536869" y="2718979"/>
                </a:lnTo>
                <a:cubicBezTo>
                  <a:pt x="-179100" y="2001060"/>
                  <a:pt x="-179100" y="839189"/>
                  <a:pt x="536869" y="121270"/>
                </a:cubicBezTo>
                <a:lnTo>
                  <a:pt x="657976" y="-108"/>
                </a:lnTo>
                <a:lnTo>
                  <a:pt x="681005" y="-108"/>
                </a:lnTo>
                <a:lnTo>
                  <a:pt x="548247" y="132650"/>
                </a:lnTo>
                <a:cubicBezTo>
                  <a:pt x="-160948" y="844039"/>
                  <a:pt x="-160948" y="1995127"/>
                  <a:pt x="548247" y="27065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/>
              </a:gs>
            </a:gsLst>
            <a:lin ang="2700000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/>
          <p:cNvSpPr/>
          <p:nvPr/>
        </p:nvSpPr>
        <p:spPr>
          <a:xfrm>
            <a:off x="5424403" y="0"/>
            <a:ext cx="6768408" cy="6858405"/>
          </a:xfrm>
          <a:custGeom>
            <a:avLst/>
            <a:gdLst>
              <a:gd name="connsiteX0" fmla="*/ 6768301 w 6768408"/>
              <a:gd name="connsiteY0" fmla="*/ -108 h 6858405"/>
              <a:gd name="connsiteX1" fmla="*/ 6768301 w 6768408"/>
              <a:gd name="connsiteY1" fmla="*/ 6858298 h 6858405"/>
              <a:gd name="connsiteX2" fmla="*/ 4825168 w 6768408"/>
              <a:gd name="connsiteY2" fmla="*/ 6858298 h 6858405"/>
              <a:gd name="connsiteX3" fmla="*/ 433338 w 6768408"/>
              <a:gd name="connsiteY3" fmla="*/ 2466198 h 6858405"/>
              <a:gd name="connsiteX4" fmla="*/ 432851 w 6768408"/>
              <a:gd name="connsiteY4" fmla="*/ 374539 h 6858405"/>
              <a:gd name="connsiteX5" fmla="*/ 433338 w 6768408"/>
              <a:gd name="connsiteY5" fmla="*/ 374051 h 6858405"/>
              <a:gd name="connsiteX6" fmla="*/ 807226 w 6768408"/>
              <a:gd name="connsiteY6" fmla="*/ -108 h 685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8408" h="6858405">
                <a:moveTo>
                  <a:pt x="6768301" y="-108"/>
                </a:moveTo>
                <a:lnTo>
                  <a:pt x="6768301" y="6858298"/>
                </a:lnTo>
                <a:lnTo>
                  <a:pt x="4825168" y="6858298"/>
                </a:lnTo>
                <a:lnTo>
                  <a:pt x="433338" y="2466198"/>
                </a:lnTo>
                <a:cubicBezTo>
                  <a:pt x="-144400" y="1888731"/>
                  <a:pt x="-144617" y="952277"/>
                  <a:pt x="432851" y="374539"/>
                </a:cubicBezTo>
                <a:cubicBezTo>
                  <a:pt x="433014" y="374376"/>
                  <a:pt x="433176" y="374214"/>
                  <a:pt x="433338" y="374051"/>
                </a:cubicBezTo>
                <a:lnTo>
                  <a:pt x="807226" y="-1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Freeform: Shape 9"/>
          <p:cNvSpPr/>
          <p:nvPr/>
        </p:nvSpPr>
        <p:spPr>
          <a:xfrm>
            <a:off x="5661419" y="5739993"/>
            <a:ext cx="27640" cy="27637"/>
          </a:xfrm>
          <a:custGeom>
            <a:avLst/>
            <a:gdLst>
              <a:gd name="connsiteX0" fmla="*/ -104 w 27640"/>
              <a:gd name="connsiteY0" fmla="*/ 13439 h 27637"/>
              <a:gd name="connsiteX1" fmla="*/ 13442 w 27640"/>
              <a:gd name="connsiteY1" fmla="*/ 27528 h 27637"/>
              <a:gd name="connsiteX2" fmla="*/ 27531 w 27640"/>
              <a:gd name="connsiteY2" fmla="*/ 13981 h 27637"/>
              <a:gd name="connsiteX3" fmla="*/ 13984 w 27640"/>
              <a:gd name="connsiteY3" fmla="*/ -108 h 27637"/>
              <a:gd name="connsiteX4" fmla="*/ 13713 w 27640"/>
              <a:gd name="connsiteY4" fmla="*/ -108 h 27637"/>
              <a:gd name="connsiteX5" fmla="*/ -104 w 27640"/>
              <a:gd name="connsiteY5" fmla="*/ 13439 h 2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40" h="27637">
                <a:moveTo>
                  <a:pt x="-104" y="13439"/>
                </a:moveTo>
                <a:cubicBezTo>
                  <a:pt x="-267" y="21080"/>
                  <a:pt x="5802" y="27365"/>
                  <a:pt x="13442" y="27528"/>
                </a:cubicBezTo>
                <a:cubicBezTo>
                  <a:pt x="21083" y="27663"/>
                  <a:pt x="27368" y="21621"/>
                  <a:pt x="27531" y="13981"/>
                </a:cubicBezTo>
                <a:cubicBezTo>
                  <a:pt x="27666" y="6341"/>
                  <a:pt x="21625" y="55"/>
                  <a:pt x="13984" y="-108"/>
                </a:cubicBezTo>
                <a:cubicBezTo>
                  <a:pt x="13903" y="-108"/>
                  <a:pt x="13795" y="-108"/>
                  <a:pt x="13713" y="-108"/>
                </a:cubicBezTo>
                <a:cubicBezTo>
                  <a:pt x="6181" y="-108"/>
                  <a:pt x="31" y="5907"/>
                  <a:pt x="-104" y="13439"/>
                </a:cubicBezTo>
                <a:close/>
              </a:path>
            </a:pathLst>
          </a:custGeom>
          <a:solidFill>
            <a:srgbClr val="929493"/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Freeform: Shape 10"/>
          <p:cNvSpPr/>
          <p:nvPr/>
        </p:nvSpPr>
        <p:spPr>
          <a:xfrm>
            <a:off x="6792027" y="3894666"/>
            <a:ext cx="181525" cy="181525"/>
          </a:xfrm>
          <a:custGeom>
            <a:avLst/>
            <a:gdLst>
              <a:gd name="connsiteX0" fmla="*/ 181526 w 181525"/>
              <a:gd name="connsiteY0" fmla="*/ 90763 h 181525"/>
              <a:gd name="connsiteX1" fmla="*/ 90763 w 181525"/>
              <a:gd name="connsiteY1" fmla="*/ 181526 h 181525"/>
              <a:gd name="connsiteX2" fmla="*/ 0 w 181525"/>
              <a:gd name="connsiteY2" fmla="*/ 90763 h 181525"/>
              <a:gd name="connsiteX3" fmla="*/ 90763 w 181525"/>
              <a:gd name="connsiteY3" fmla="*/ 0 h 181525"/>
              <a:gd name="connsiteX4" fmla="*/ 181526 w 181525"/>
              <a:gd name="connsiteY4" fmla="*/ 90763 h 1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25" h="181525">
                <a:moveTo>
                  <a:pt x="181526" y="90763"/>
                </a:moveTo>
                <a:cubicBezTo>
                  <a:pt x="181526" y="140890"/>
                  <a:pt x="140890" y="181526"/>
                  <a:pt x="90763" y="181526"/>
                </a:cubicBezTo>
                <a:cubicBezTo>
                  <a:pt x="40636" y="181526"/>
                  <a:pt x="0" y="140890"/>
                  <a:pt x="0" y="90763"/>
                </a:cubicBezTo>
                <a:cubicBezTo>
                  <a:pt x="0" y="40636"/>
                  <a:pt x="40636" y="0"/>
                  <a:pt x="90763" y="0"/>
                </a:cubicBezTo>
                <a:cubicBezTo>
                  <a:pt x="140890" y="0"/>
                  <a:pt x="181526" y="40636"/>
                  <a:pt x="181526" y="90763"/>
                </a:cubicBezTo>
                <a:close/>
              </a:path>
            </a:pathLst>
          </a:custGeom>
          <a:gradFill>
            <a:gsLst>
              <a:gs pos="0">
                <a:srgbClr val="4826DC"/>
              </a:gs>
              <a:gs pos="50000">
                <a:srgbClr val="4826DC"/>
              </a:gs>
              <a:gs pos="100000">
                <a:srgbClr val="4826DC"/>
              </a:gs>
            </a:gsLst>
            <a:lin ang="2700000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Freeform: Shape 11"/>
          <p:cNvSpPr/>
          <p:nvPr/>
        </p:nvSpPr>
        <p:spPr>
          <a:xfrm>
            <a:off x="7266432" y="6130137"/>
            <a:ext cx="739647" cy="728268"/>
          </a:xfrm>
          <a:custGeom>
            <a:avLst/>
            <a:gdLst>
              <a:gd name="connsiteX0" fmla="*/ 739648 w 739647"/>
              <a:gd name="connsiteY0" fmla="*/ 728269 h 728268"/>
              <a:gd name="connsiteX1" fmla="*/ 717431 w 739647"/>
              <a:gd name="connsiteY1" fmla="*/ 728269 h 728268"/>
              <a:gd name="connsiteX2" fmla="*/ 0 w 739647"/>
              <a:gd name="connsiteY2" fmla="*/ 11108 h 728268"/>
              <a:gd name="connsiteX3" fmla="*/ 11108 w 739647"/>
              <a:gd name="connsiteY3" fmla="*/ 0 h 728268"/>
              <a:gd name="connsiteX4" fmla="*/ 739648 w 739647"/>
              <a:gd name="connsiteY4" fmla="*/ 728269 h 72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647" h="728268">
                <a:moveTo>
                  <a:pt x="739648" y="728269"/>
                </a:moveTo>
                <a:lnTo>
                  <a:pt x="717431" y="728269"/>
                </a:lnTo>
                <a:lnTo>
                  <a:pt x="0" y="11108"/>
                </a:lnTo>
                <a:lnTo>
                  <a:pt x="11108" y="0"/>
                </a:lnTo>
                <a:lnTo>
                  <a:pt x="739648" y="728269"/>
                </a:lnTo>
                <a:close/>
              </a:path>
            </a:pathLst>
          </a:custGeom>
          <a:solidFill>
            <a:schemeClr val="accent6"/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3" name="Freeform: Shape 12"/>
          <p:cNvSpPr/>
          <p:nvPr/>
        </p:nvSpPr>
        <p:spPr>
          <a:xfrm>
            <a:off x="7181358" y="6044793"/>
            <a:ext cx="181525" cy="181525"/>
          </a:xfrm>
          <a:custGeom>
            <a:avLst/>
            <a:gdLst>
              <a:gd name="connsiteX0" fmla="*/ 181526 w 181525"/>
              <a:gd name="connsiteY0" fmla="*/ 90763 h 181525"/>
              <a:gd name="connsiteX1" fmla="*/ 90763 w 181525"/>
              <a:gd name="connsiteY1" fmla="*/ 181526 h 181525"/>
              <a:gd name="connsiteX2" fmla="*/ 0 w 181525"/>
              <a:gd name="connsiteY2" fmla="*/ 90763 h 181525"/>
              <a:gd name="connsiteX3" fmla="*/ 90763 w 181525"/>
              <a:gd name="connsiteY3" fmla="*/ 0 h 181525"/>
              <a:gd name="connsiteX4" fmla="*/ 181526 w 181525"/>
              <a:gd name="connsiteY4" fmla="*/ 90763 h 1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25" h="181525">
                <a:moveTo>
                  <a:pt x="181526" y="90763"/>
                </a:moveTo>
                <a:cubicBezTo>
                  <a:pt x="181526" y="140890"/>
                  <a:pt x="140890" y="181526"/>
                  <a:pt x="90763" y="181526"/>
                </a:cubicBezTo>
                <a:cubicBezTo>
                  <a:pt x="40636" y="181526"/>
                  <a:pt x="0" y="140890"/>
                  <a:pt x="0" y="90763"/>
                </a:cubicBezTo>
                <a:cubicBezTo>
                  <a:pt x="0" y="40636"/>
                  <a:pt x="40636" y="0"/>
                  <a:pt x="90763" y="0"/>
                </a:cubicBezTo>
                <a:cubicBezTo>
                  <a:pt x="140890" y="0"/>
                  <a:pt x="181526" y="40636"/>
                  <a:pt x="181526" y="90763"/>
                </a:cubicBezTo>
                <a:close/>
              </a:path>
            </a:pathLst>
          </a:custGeom>
          <a:solidFill>
            <a:schemeClr val="accent6"/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22" name="Picture 21" descr="A picture containing fictional character, cartoon, automaton, robot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21" y="217690"/>
            <a:ext cx="6858910" cy="65951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6228" y="4561430"/>
            <a:ext cx="4944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Presented By</a:t>
            </a:r>
          </a:p>
          <a:p>
            <a:r>
              <a:rPr lang="en-US" dirty="0">
                <a:solidFill>
                  <a:schemeClr val="bg1"/>
                </a:solidFill>
              </a:rPr>
              <a:t>Ahmed Nasser </a:t>
            </a:r>
            <a:r>
              <a:rPr lang="en-US" dirty="0" err="1">
                <a:solidFill>
                  <a:schemeClr val="bg1"/>
                </a:solidFill>
              </a:rPr>
              <a:t>Sayed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Ahmed Ashraf Mohammed</a:t>
            </a:r>
          </a:p>
          <a:p>
            <a:r>
              <a:rPr lang="en-US" dirty="0">
                <a:solidFill>
                  <a:schemeClr val="bg1"/>
                </a:solidFill>
              </a:rPr>
              <a:t>Mohammed </a:t>
            </a:r>
            <a:r>
              <a:rPr lang="en-US" dirty="0" err="1">
                <a:solidFill>
                  <a:schemeClr val="bg1"/>
                </a:solidFill>
              </a:rPr>
              <a:t>Sobhy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Lotfy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Youssef Salah Ahmed</a:t>
            </a:r>
          </a:p>
          <a:p>
            <a:r>
              <a:rPr lang="en-US" dirty="0">
                <a:solidFill>
                  <a:schemeClr val="bg1"/>
                </a:solidFill>
              </a:rPr>
              <a:t>Youssef Mohsen </a:t>
            </a:r>
            <a:r>
              <a:rPr lang="en-US" dirty="0" err="1">
                <a:solidFill>
                  <a:schemeClr val="bg1"/>
                </a:solidFill>
              </a:rPr>
              <a:t>Poules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471" y="8440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6511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481" y="2129731"/>
            <a:ext cx="3639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Presentation to</a:t>
            </a:r>
          </a:p>
          <a:p>
            <a:r>
              <a:rPr lang="en-US" dirty="0">
                <a:solidFill>
                  <a:schemeClr val="bg1"/>
                </a:solidFill>
              </a:rPr>
              <a:t>Digital Egypt Pioneers Initiative DEPI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6228" y="2868957"/>
            <a:ext cx="3894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Company</a:t>
            </a:r>
          </a:p>
          <a:p>
            <a:r>
              <a:rPr lang="en-US" dirty="0">
                <a:solidFill>
                  <a:schemeClr val="bg1"/>
                </a:solidFill>
              </a:rPr>
              <a:t>AST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6228" y="3753025"/>
            <a:ext cx="6015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Track </a:t>
            </a:r>
          </a:p>
          <a:p>
            <a:r>
              <a:rPr lang="en-US" dirty="0">
                <a:solidFill>
                  <a:schemeClr val="bg1"/>
                </a:solidFill>
              </a:rPr>
              <a:t>Microsoft Machine Learning Engineer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leven Trending AI Chatbot Platforms | by Kristen Carter | HackerNoon.com |  Medium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33164" b="76"/>
          <a:stretch>
            <a:fillRect/>
          </a:stretch>
        </p:blipFill>
        <p:spPr bwMode="auto">
          <a:xfrm>
            <a:off x="107" y="1"/>
            <a:ext cx="6768408" cy="6857893"/>
          </a:xfrm>
          <a:custGeom>
            <a:avLst/>
            <a:gdLst>
              <a:gd name="connsiteX0" fmla="*/ 0 w 6768408"/>
              <a:gd name="connsiteY0" fmla="*/ 0 h 6857893"/>
              <a:gd name="connsiteX1" fmla="*/ 5961588 w 6768408"/>
              <a:gd name="connsiteY1" fmla="*/ 0 h 6857893"/>
              <a:gd name="connsiteX2" fmla="*/ 6334963 w 6768408"/>
              <a:gd name="connsiteY2" fmla="*/ 373646 h 6857893"/>
              <a:gd name="connsiteX3" fmla="*/ 6335450 w 6768408"/>
              <a:gd name="connsiteY3" fmla="*/ 374134 h 6857893"/>
              <a:gd name="connsiteX4" fmla="*/ 6334963 w 6768408"/>
              <a:gd name="connsiteY4" fmla="*/ 2465793 h 6857893"/>
              <a:gd name="connsiteX5" fmla="*/ 1943133 w 6768408"/>
              <a:gd name="connsiteY5" fmla="*/ 6857893 h 6857893"/>
              <a:gd name="connsiteX6" fmla="*/ 0 w 6768408"/>
              <a:gd name="connsiteY6" fmla="*/ 6857893 h 6857893"/>
              <a:gd name="connsiteX7" fmla="*/ 0 w 6768408"/>
              <a:gd name="connsiteY7" fmla="*/ 0 h 685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8408" h="6857893">
                <a:moveTo>
                  <a:pt x="0" y="0"/>
                </a:moveTo>
                <a:lnTo>
                  <a:pt x="5961588" y="0"/>
                </a:lnTo>
                <a:lnTo>
                  <a:pt x="6334963" y="373646"/>
                </a:lnTo>
                <a:cubicBezTo>
                  <a:pt x="6335125" y="373809"/>
                  <a:pt x="6335287" y="373971"/>
                  <a:pt x="6335450" y="374134"/>
                </a:cubicBezTo>
                <a:cubicBezTo>
                  <a:pt x="6912918" y="951872"/>
                  <a:pt x="6912701" y="1888326"/>
                  <a:pt x="6334963" y="2465793"/>
                </a:cubicBezTo>
                <a:lnTo>
                  <a:pt x="1943133" y="6857893"/>
                </a:lnTo>
                <a:lnTo>
                  <a:pt x="0" y="6857893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Eleven Trending AI Chatbot Platforms | by Kristen Carter | HackerNoon.com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t="-7" r="37866" b="100000"/>
          <a:stretch>
            <a:fillRect/>
          </a:stretch>
        </p:blipFill>
        <p:spPr bwMode="auto">
          <a:xfrm>
            <a:off x="107" y="-512"/>
            <a:ext cx="5961588" cy="513"/>
          </a:xfrm>
          <a:custGeom>
            <a:avLst/>
            <a:gdLst>
              <a:gd name="connsiteX0" fmla="*/ 0 w 5961588"/>
              <a:gd name="connsiteY0" fmla="*/ 0 h 513"/>
              <a:gd name="connsiteX1" fmla="*/ 5961075 w 5961588"/>
              <a:gd name="connsiteY1" fmla="*/ 0 h 513"/>
              <a:gd name="connsiteX2" fmla="*/ 5961588 w 5961588"/>
              <a:gd name="connsiteY2" fmla="*/ 513 h 513"/>
              <a:gd name="connsiteX3" fmla="*/ 0 w 5961588"/>
              <a:gd name="connsiteY3" fmla="*/ 513 h 513"/>
              <a:gd name="connsiteX4" fmla="*/ 0 w 5961588"/>
              <a:gd name="connsiteY4" fmla="*/ 0 h 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1588" h="513">
                <a:moveTo>
                  <a:pt x="0" y="0"/>
                </a:moveTo>
                <a:lnTo>
                  <a:pt x="5961075" y="0"/>
                </a:lnTo>
                <a:lnTo>
                  <a:pt x="5961588" y="513"/>
                </a:lnTo>
                <a:lnTo>
                  <a:pt x="0" y="513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60514" y="1070233"/>
            <a:ext cx="54234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Agenda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80555" y="1922576"/>
            <a:ext cx="5423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0" dirty="0">
                <a:solidFill>
                  <a:schemeClr val="accent4"/>
                </a:solidFill>
                <a:effectLst/>
                <a:latin typeface="Montserrat" panose="00000500000000000000" pitchFamily="2" charset="0"/>
              </a:rPr>
              <a:t>01. </a:t>
            </a:r>
            <a:r>
              <a:rPr lang="en-IN" sz="16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Introduction</a:t>
            </a:r>
            <a:endParaRPr lang="en-IN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0545" y="3339680"/>
            <a:ext cx="5423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  <a:latin typeface="Montserrat" panose="00000500000000000000" pitchFamily="2" charset="0"/>
              </a:rPr>
              <a:t>04</a:t>
            </a:r>
            <a:r>
              <a:rPr lang="en-IN" sz="1600" i="0" dirty="0">
                <a:solidFill>
                  <a:schemeClr val="accent4"/>
                </a:solidFill>
                <a:effectLst/>
                <a:latin typeface="Montserrat" panose="00000500000000000000" pitchFamily="2" charset="0"/>
              </a:rPr>
              <a:t>.</a:t>
            </a:r>
            <a:r>
              <a:rPr lang="en-IN" sz="16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Problem Statements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80555" y="3742048"/>
            <a:ext cx="5423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  <a:latin typeface="Montserrat" panose="00000500000000000000" pitchFamily="2" charset="0"/>
              </a:rPr>
              <a:t>05. 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Project Tools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80555" y="2385217"/>
            <a:ext cx="5423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0" dirty="0">
                <a:solidFill>
                  <a:schemeClr val="accent4"/>
                </a:solidFill>
                <a:effectLst/>
                <a:latin typeface="Montserrat" panose="00000500000000000000" pitchFamily="2" charset="0"/>
              </a:rPr>
              <a:t>02. 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Project 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0544" y="2855692"/>
            <a:ext cx="5423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0" dirty="0">
                <a:solidFill>
                  <a:schemeClr val="accent4"/>
                </a:solidFill>
                <a:effectLst/>
                <a:latin typeface="Montserrat" panose="00000500000000000000" pitchFamily="2" charset="0"/>
              </a:rPr>
              <a:t>03. </a:t>
            </a:r>
            <a:r>
              <a:rPr lang="en-IN" sz="16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Project Objective</a:t>
            </a:r>
            <a:endParaRPr lang="en-IN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/>
          <p:cNvSpPr/>
          <p:nvPr/>
        </p:nvSpPr>
        <p:spPr>
          <a:xfrm rot="2700000" flipH="1">
            <a:off x="188615" y="-2350009"/>
            <a:ext cx="5438339" cy="6519027"/>
          </a:xfrm>
          <a:custGeom>
            <a:avLst/>
            <a:gdLst>
              <a:gd name="connsiteX0" fmla="*/ 1240388 w 5438339"/>
              <a:gd name="connsiteY0" fmla="*/ 656528 h 6519027"/>
              <a:gd name="connsiteX1" fmla="*/ 1183247 w 5438339"/>
              <a:gd name="connsiteY1" fmla="*/ 678583 h 6519027"/>
              <a:gd name="connsiteX2" fmla="*/ 687996 w 5438339"/>
              <a:gd name="connsiteY2" fmla="*/ 1454518 h 6519027"/>
              <a:gd name="connsiteX3" fmla="*/ 642328 w 5438339"/>
              <a:gd name="connsiteY3" fmla="*/ 4946724 h 6519027"/>
              <a:gd name="connsiteX4" fmla="*/ 1414729 w 5438339"/>
              <a:gd name="connsiteY4" fmla="*/ 5825487 h 6519027"/>
              <a:gd name="connsiteX5" fmla="*/ 1414731 w 5438339"/>
              <a:gd name="connsiteY5" fmla="*/ 5825487 h 6519027"/>
              <a:gd name="connsiteX6" fmla="*/ 1328221 w 5438339"/>
              <a:gd name="connsiteY6" fmla="*/ 5811124 h 6519027"/>
              <a:gd name="connsiteX7" fmla="*/ 642329 w 5438339"/>
              <a:gd name="connsiteY7" fmla="*/ 4946725 h 6519027"/>
              <a:gd name="connsiteX8" fmla="*/ 687997 w 5438339"/>
              <a:gd name="connsiteY8" fmla="*/ 1454517 h 6519027"/>
              <a:gd name="connsiteX9" fmla="*/ 1183248 w 5438339"/>
              <a:gd name="connsiteY9" fmla="*/ 678583 h 6519027"/>
              <a:gd name="connsiteX10" fmla="*/ 4852504 w 5438339"/>
              <a:gd name="connsiteY10" fmla="*/ 4148140 h 6519027"/>
              <a:gd name="connsiteX11" fmla="*/ 4852504 w 5438339"/>
              <a:gd name="connsiteY11" fmla="*/ 4280435 h 6519027"/>
              <a:gd name="connsiteX12" fmla="*/ 4841883 w 5438339"/>
              <a:gd name="connsiteY12" fmla="*/ 4385793 h 6519027"/>
              <a:gd name="connsiteX13" fmla="*/ 4833291 w 5438339"/>
              <a:gd name="connsiteY13" fmla="*/ 4413472 h 6519027"/>
              <a:gd name="connsiteX14" fmla="*/ 4841883 w 5438339"/>
              <a:gd name="connsiteY14" fmla="*/ 4385793 h 6519027"/>
              <a:gd name="connsiteX15" fmla="*/ 4852504 w 5438339"/>
              <a:gd name="connsiteY15" fmla="*/ 4280435 h 6519027"/>
              <a:gd name="connsiteX16" fmla="*/ 2437121 w 5438339"/>
              <a:gd name="connsiteY16" fmla="*/ 1666609 h 6519027"/>
              <a:gd name="connsiteX17" fmla="*/ 2238678 w 5438339"/>
              <a:gd name="connsiteY17" fmla="*/ 1666608 h 6519027"/>
              <a:gd name="connsiteX18" fmla="*/ 2238626 w 5438339"/>
              <a:gd name="connsiteY18" fmla="*/ 1666614 h 6519027"/>
              <a:gd name="connsiteX19" fmla="*/ 2146138 w 5438339"/>
              <a:gd name="connsiteY19" fmla="*/ 1674774 h 6519027"/>
              <a:gd name="connsiteX20" fmla="*/ 2139270 w 5438339"/>
              <a:gd name="connsiteY20" fmla="*/ 1676630 h 6519027"/>
              <a:gd name="connsiteX21" fmla="*/ 2133320 w 5438339"/>
              <a:gd name="connsiteY21" fmla="*/ 1677229 h 6519027"/>
              <a:gd name="connsiteX22" fmla="*/ 2108324 w 5438339"/>
              <a:gd name="connsiteY22" fmla="*/ 1684989 h 6519027"/>
              <a:gd name="connsiteX23" fmla="*/ 2058930 w 5438339"/>
              <a:gd name="connsiteY23" fmla="*/ 1698331 h 6519027"/>
              <a:gd name="connsiteX24" fmla="*/ 2046180 w 5438339"/>
              <a:gd name="connsiteY24" fmla="*/ 1704280 h 6519027"/>
              <a:gd name="connsiteX25" fmla="*/ 2035190 w 5438339"/>
              <a:gd name="connsiteY25" fmla="*/ 1707691 h 6519027"/>
              <a:gd name="connsiteX26" fmla="*/ 2012692 w 5438339"/>
              <a:gd name="connsiteY26" fmla="*/ 1719902 h 6519027"/>
              <a:gd name="connsiteX27" fmla="*/ 1978462 w 5438339"/>
              <a:gd name="connsiteY27" fmla="*/ 1735872 h 6519027"/>
              <a:gd name="connsiteX28" fmla="*/ 1961082 w 5438339"/>
              <a:gd name="connsiteY28" fmla="*/ 1747916 h 6519027"/>
              <a:gd name="connsiteX29" fmla="*/ 1946388 w 5438339"/>
              <a:gd name="connsiteY29" fmla="*/ 1755891 h 6519027"/>
              <a:gd name="connsiteX30" fmla="*/ 1929684 w 5438339"/>
              <a:gd name="connsiteY30" fmla="*/ 1769674 h 6519027"/>
              <a:gd name="connsiteX31" fmla="*/ 1906143 w 5438339"/>
              <a:gd name="connsiteY31" fmla="*/ 1785987 h 6519027"/>
              <a:gd name="connsiteX32" fmla="*/ 1885595 w 5438339"/>
              <a:gd name="connsiteY32" fmla="*/ 1806051 h 6519027"/>
              <a:gd name="connsiteX33" fmla="*/ 1869019 w 5438339"/>
              <a:gd name="connsiteY33" fmla="*/ 1819727 h 6519027"/>
              <a:gd name="connsiteX34" fmla="*/ 1858371 w 5438339"/>
              <a:gd name="connsiteY34" fmla="*/ 1832633 h 6519027"/>
              <a:gd name="connsiteX35" fmla="*/ 1843381 w 5438339"/>
              <a:gd name="connsiteY35" fmla="*/ 1847269 h 6519027"/>
              <a:gd name="connsiteX36" fmla="*/ 1821243 w 5438339"/>
              <a:gd name="connsiteY36" fmla="*/ 1877632 h 6519027"/>
              <a:gd name="connsiteX37" fmla="*/ 1805183 w 5438339"/>
              <a:gd name="connsiteY37" fmla="*/ 1897097 h 6519027"/>
              <a:gd name="connsiteX38" fmla="*/ 1799742 w 5438339"/>
              <a:gd name="connsiteY38" fmla="*/ 1907121 h 6519027"/>
              <a:gd name="connsiteX39" fmla="*/ 1791585 w 5438339"/>
              <a:gd name="connsiteY39" fmla="*/ 1918309 h 6519027"/>
              <a:gd name="connsiteX40" fmla="*/ 1769186 w 5438339"/>
              <a:gd name="connsiteY40" fmla="*/ 1963417 h 6519027"/>
              <a:gd name="connsiteX41" fmla="*/ 1756983 w 5438339"/>
              <a:gd name="connsiteY41" fmla="*/ 1985898 h 6519027"/>
              <a:gd name="connsiteX42" fmla="*/ 1755250 w 5438339"/>
              <a:gd name="connsiteY42" fmla="*/ 1991479 h 6519027"/>
              <a:gd name="connsiteX43" fmla="*/ 1752162 w 5438339"/>
              <a:gd name="connsiteY43" fmla="*/ 1997699 h 6519027"/>
              <a:gd name="connsiteX44" fmla="*/ 1726535 w 5438339"/>
              <a:gd name="connsiteY44" fmla="*/ 2083985 h 6519027"/>
              <a:gd name="connsiteX45" fmla="*/ 1726521 w 5438339"/>
              <a:gd name="connsiteY45" fmla="*/ 2084029 h 6519027"/>
              <a:gd name="connsiteX46" fmla="*/ 1716988 w 5438339"/>
              <a:gd name="connsiteY46" fmla="*/ 2178599 h 6519027"/>
              <a:gd name="connsiteX47" fmla="*/ 1715900 w 5438339"/>
              <a:gd name="connsiteY47" fmla="*/ 2189386 h 6519027"/>
              <a:gd name="connsiteX48" fmla="*/ 1715900 w 5438339"/>
              <a:gd name="connsiteY48" fmla="*/ 2189386 h 6519027"/>
              <a:gd name="connsiteX49" fmla="*/ 1716988 w 5438339"/>
              <a:gd name="connsiteY49" fmla="*/ 2178599 h 6519027"/>
              <a:gd name="connsiteX50" fmla="*/ 1726521 w 5438339"/>
              <a:gd name="connsiteY50" fmla="*/ 2084030 h 6519027"/>
              <a:gd name="connsiteX51" fmla="*/ 1726535 w 5438339"/>
              <a:gd name="connsiteY51" fmla="*/ 2083985 h 6519027"/>
              <a:gd name="connsiteX52" fmla="*/ 1755250 w 5438339"/>
              <a:gd name="connsiteY52" fmla="*/ 1991479 h 6519027"/>
              <a:gd name="connsiteX53" fmla="*/ 1769186 w 5438339"/>
              <a:gd name="connsiteY53" fmla="*/ 1963417 h 6519027"/>
              <a:gd name="connsiteX54" fmla="*/ 1799742 w 5438339"/>
              <a:gd name="connsiteY54" fmla="*/ 1907121 h 6519027"/>
              <a:gd name="connsiteX55" fmla="*/ 1821243 w 5438339"/>
              <a:gd name="connsiteY55" fmla="*/ 1877632 h 6519027"/>
              <a:gd name="connsiteX56" fmla="*/ 1858371 w 5438339"/>
              <a:gd name="connsiteY56" fmla="*/ 1832633 h 6519027"/>
              <a:gd name="connsiteX57" fmla="*/ 1885595 w 5438339"/>
              <a:gd name="connsiteY57" fmla="*/ 1806051 h 6519027"/>
              <a:gd name="connsiteX58" fmla="*/ 1929684 w 5438339"/>
              <a:gd name="connsiteY58" fmla="*/ 1769674 h 6519027"/>
              <a:gd name="connsiteX59" fmla="*/ 1961082 w 5438339"/>
              <a:gd name="connsiteY59" fmla="*/ 1747916 h 6519027"/>
              <a:gd name="connsiteX60" fmla="*/ 2012692 w 5438339"/>
              <a:gd name="connsiteY60" fmla="*/ 1719902 h 6519027"/>
              <a:gd name="connsiteX61" fmla="*/ 2046180 w 5438339"/>
              <a:gd name="connsiteY61" fmla="*/ 1704280 h 6519027"/>
              <a:gd name="connsiteX62" fmla="*/ 2108324 w 5438339"/>
              <a:gd name="connsiteY62" fmla="*/ 1684989 h 6519027"/>
              <a:gd name="connsiteX63" fmla="*/ 2139270 w 5438339"/>
              <a:gd name="connsiteY63" fmla="*/ 1676630 h 6519027"/>
              <a:gd name="connsiteX64" fmla="*/ 2238626 w 5438339"/>
              <a:gd name="connsiteY64" fmla="*/ 1666614 h 6519027"/>
              <a:gd name="connsiteX65" fmla="*/ 2238678 w 5438339"/>
              <a:gd name="connsiteY65" fmla="*/ 1666609 h 6519027"/>
              <a:gd name="connsiteX66" fmla="*/ 2437121 w 5438339"/>
              <a:gd name="connsiteY66" fmla="*/ 1666609 h 6519027"/>
              <a:gd name="connsiteX67" fmla="*/ 4852504 w 5438339"/>
              <a:gd name="connsiteY67" fmla="*/ 4081992 h 6519027"/>
              <a:gd name="connsiteX68" fmla="*/ 4852504 w 5438339"/>
              <a:gd name="connsiteY68" fmla="*/ 4081992 h 6519027"/>
              <a:gd name="connsiteX69" fmla="*/ 5438339 w 5438339"/>
              <a:gd name="connsiteY69" fmla="*/ 4667826 h 6519027"/>
              <a:gd name="connsiteX70" fmla="*/ 4239234 w 5438339"/>
              <a:gd name="connsiteY70" fmla="*/ 5866931 h 6519027"/>
              <a:gd name="connsiteX71" fmla="*/ 4239231 w 5438339"/>
              <a:gd name="connsiteY71" fmla="*/ 5866931 h 6519027"/>
              <a:gd name="connsiteX72" fmla="*/ 3587136 w 5438339"/>
              <a:gd name="connsiteY72" fmla="*/ 6519027 h 6519027"/>
              <a:gd name="connsiteX73" fmla="*/ 1094671 w 5438339"/>
              <a:gd name="connsiteY73" fmla="*/ 6519027 h 6519027"/>
              <a:gd name="connsiteX74" fmla="*/ 0 w 5438339"/>
              <a:gd name="connsiteY74" fmla="*/ 5424358 h 6519027"/>
              <a:gd name="connsiteX75" fmla="*/ 2 w 5438339"/>
              <a:gd name="connsiteY75" fmla="*/ 1045806 h 6519027"/>
              <a:gd name="connsiteX76" fmla="*/ 769151 w 5438339"/>
              <a:gd name="connsiteY76" fmla="*/ 351 h 6519027"/>
              <a:gd name="connsiteX77" fmla="*/ 770511 w 5438339"/>
              <a:gd name="connsiteY77" fmla="*/ 0 h 6519027"/>
              <a:gd name="connsiteX78" fmla="*/ 1382264 w 5438339"/>
              <a:gd name="connsiteY78" fmla="*/ 611753 h 6519027"/>
              <a:gd name="connsiteX79" fmla="*/ 1340282 w 5438339"/>
              <a:gd name="connsiteY79" fmla="*/ 621965 h 6519027"/>
              <a:gd name="connsiteX80" fmla="*/ 1382265 w 5438339"/>
              <a:gd name="connsiteY80" fmla="*/ 611753 h 651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438339" h="6519027">
                <a:moveTo>
                  <a:pt x="1240388" y="656528"/>
                </a:moveTo>
                <a:lnTo>
                  <a:pt x="1183247" y="678583"/>
                </a:lnTo>
                <a:cubicBezTo>
                  <a:pt x="893913" y="817677"/>
                  <a:pt x="692478" y="1111735"/>
                  <a:pt x="687996" y="1454518"/>
                </a:cubicBezTo>
                <a:lnTo>
                  <a:pt x="642328" y="4946724"/>
                </a:lnTo>
                <a:cubicBezTo>
                  <a:pt x="636416" y="5398746"/>
                  <a:pt x="975088" y="5775024"/>
                  <a:pt x="1414729" y="5825487"/>
                </a:cubicBezTo>
                <a:lnTo>
                  <a:pt x="1414731" y="5825487"/>
                </a:lnTo>
                <a:lnTo>
                  <a:pt x="1328221" y="5811124"/>
                </a:lnTo>
                <a:cubicBezTo>
                  <a:pt x="931465" y="5724517"/>
                  <a:pt x="636812" y="5368612"/>
                  <a:pt x="642329" y="4946725"/>
                </a:cubicBezTo>
                <a:lnTo>
                  <a:pt x="687997" y="1454517"/>
                </a:lnTo>
                <a:cubicBezTo>
                  <a:pt x="692480" y="1111736"/>
                  <a:pt x="893915" y="817678"/>
                  <a:pt x="1183248" y="678583"/>
                </a:cubicBezTo>
                <a:close/>
                <a:moveTo>
                  <a:pt x="4852504" y="4148140"/>
                </a:moveTo>
                <a:lnTo>
                  <a:pt x="4852504" y="4280435"/>
                </a:lnTo>
                <a:cubicBezTo>
                  <a:pt x="4852504" y="4316525"/>
                  <a:pt x="4848847" y="4351761"/>
                  <a:pt x="4841883" y="4385793"/>
                </a:cubicBezTo>
                <a:lnTo>
                  <a:pt x="4833291" y="4413472"/>
                </a:lnTo>
                <a:lnTo>
                  <a:pt x="4841883" y="4385793"/>
                </a:lnTo>
                <a:cubicBezTo>
                  <a:pt x="4848847" y="4351761"/>
                  <a:pt x="4852504" y="4316525"/>
                  <a:pt x="4852504" y="4280435"/>
                </a:cubicBezTo>
                <a:close/>
                <a:moveTo>
                  <a:pt x="2437121" y="1666609"/>
                </a:moveTo>
                <a:lnTo>
                  <a:pt x="2238678" y="1666608"/>
                </a:lnTo>
                <a:lnTo>
                  <a:pt x="2238626" y="1666614"/>
                </a:lnTo>
                <a:lnTo>
                  <a:pt x="2146138" y="1674774"/>
                </a:lnTo>
                <a:lnTo>
                  <a:pt x="2139270" y="1676630"/>
                </a:lnTo>
                <a:lnTo>
                  <a:pt x="2133320" y="1677229"/>
                </a:lnTo>
                <a:lnTo>
                  <a:pt x="2108324" y="1684989"/>
                </a:lnTo>
                <a:lnTo>
                  <a:pt x="2058930" y="1698331"/>
                </a:lnTo>
                <a:lnTo>
                  <a:pt x="2046180" y="1704280"/>
                </a:lnTo>
                <a:lnTo>
                  <a:pt x="2035190" y="1707691"/>
                </a:lnTo>
                <a:lnTo>
                  <a:pt x="2012692" y="1719902"/>
                </a:lnTo>
                <a:lnTo>
                  <a:pt x="1978462" y="1735872"/>
                </a:lnTo>
                <a:lnTo>
                  <a:pt x="1961082" y="1747916"/>
                </a:lnTo>
                <a:lnTo>
                  <a:pt x="1946388" y="1755891"/>
                </a:lnTo>
                <a:lnTo>
                  <a:pt x="1929684" y="1769674"/>
                </a:lnTo>
                <a:lnTo>
                  <a:pt x="1906143" y="1785987"/>
                </a:lnTo>
                <a:lnTo>
                  <a:pt x="1885595" y="1806051"/>
                </a:lnTo>
                <a:lnTo>
                  <a:pt x="1869019" y="1819727"/>
                </a:lnTo>
                <a:lnTo>
                  <a:pt x="1858371" y="1832633"/>
                </a:lnTo>
                <a:lnTo>
                  <a:pt x="1843381" y="1847269"/>
                </a:lnTo>
                <a:lnTo>
                  <a:pt x="1821243" y="1877632"/>
                </a:lnTo>
                <a:lnTo>
                  <a:pt x="1805183" y="1897097"/>
                </a:lnTo>
                <a:lnTo>
                  <a:pt x="1799742" y="1907121"/>
                </a:lnTo>
                <a:lnTo>
                  <a:pt x="1791585" y="1918309"/>
                </a:lnTo>
                <a:lnTo>
                  <a:pt x="1769186" y="1963417"/>
                </a:lnTo>
                <a:lnTo>
                  <a:pt x="1756983" y="1985898"/>
                </a:lnTo>
                <a:lnTo>
                  <a:pt x="1755250" y="1991479"/>
                </a:lnTo>
                <a:lnTo>
                  <a:pt x="1752162" y="1997699"/>
                </a:lnTo>
                <a:lnTo>
                  <a:pt x="1726535" y="2083985"/>
                </a:lnTo>
                <a:lnTo>
                  <a:pt x="1726521" y="2084029"/>
                </a:lnTo>
                <a:lnTo>
                  <a:pt x="1716988" y="2178599"/>
                </a:lnTo>
                <a:lnTo>
                  <a:pt x="1715900" y="2189386"/>
                </a:lnTo>
                <a:lnTo>
                  <a:pt x="1715900" y="2189386"/>
                </a:lnTo>
                <a:lnTo>
                  <a:pt x="1716988" y="2178599"/>
                </a:lnTo>
                <a:lnTo>
                  <a:pt x="1726521" y="2084030"/>
                </a:lnTo>
                <a:lnTo>
                  <a:pt x="1726535" y="2083985"/>
                </a:lnTo>
                <a:lnTo>
                  <a:pt x="1755250" y="1991479"/>
                </a:lnTo>
                <a:lnTo>
                  <a:pt x="1769186" y="1963417"/>
                </a:lnTo>
                <a:lnTo>
                  <a:pt x="1799742" y="1907121"/>
                </a:lnTo>
                <a:lnTo>
                  <a:pt x="1821243" y="1877632"/>
                </a:lnTo>
                <a:lnTo>
                  <a:pt x="1858371" y="1832633"/>
                </a:lnTo>
                <a:lnTo>
                  <a:pt x="1885595" y="1806051"/>
                </a:lnTo>
                <a:lnTo>
                  <a:pt x="1929684" y="1769674"/>
                </a:lnTo>
                <a:lnTo>
                  <a:pt x="1961082" y="1747916"/>
                </a:lnTo>
                <a:lnTo>
                  <a:pt x="2012692" y="1719902"/>
                </a:lnTo>
                <a:lnTo>
                  <a:pt x="2046180" y="1704280"/>
                </a:lnTo>
                <a:lnTo>
                  <a:pt x="2108324" y="1684989"/>
                </a:lnTo>
                <a:lnTo>
                  <a:pt x="2139270" y="1676630"/>
                </a:lnTo>
                <a:lnTo>
                  <a:pt x="2238626" y="1666614"/>
                </a:lnTo>
                <a:lnTo>
                  <a:pt x="2238678" y="1666609"/>
                </a:lnTo>
                <a:lnTo>
                  <a:pt x="2437121" y="1666609"/>
                </a:lnTo>
                <a:lnTo>
                  <a:pt x="4852504" y="4081992"/>
                </a:lnTo>
                <a:lnTo>
                  <a:pt x="4852504" y="4081992"/>
                </a:lnTo>
                <a:lnTo>
                  <a:pt x="5438339" y="4667826"/>
                </a:lnTo>
                <a:lnTo>
                  <a:pt x="4239234" y="5866931"/>
                </a:lnTo>
                <a:lnTo>
                  <a:pt x="4239231" y="5866931"/>
                </a:lnTo>
                <a:lnTo>
                  <a:pt x="3587136" y="6519027"/>
                </a:lnTo>
                <a:lnTo>
                  <a:pt x="1094671" y="6519027"/>
                </a:lnTo>
                <a:cubicBezTo>
                  <a:pt x="490102" y="6519027"/>
                  <a:pt x="0" y="6028927"/>
                  <a:pt x="0" y="5424358"/>
                </a:cubicBezTo>
                <a:lnTo>
                  <a:pt x="2" y="1045806"/>
                </a:lnTo>
                <a:cubicBezTo>
                  <a:pt x="1" y="554593"/>
                  <a:pt x="323545" y="138947"/>
                  <a:pt x="769151" y="351"/>
                </a:cubicBezTo>
                <a:lnTo>
                  <a:pt x="770511" y="0"/>
                </a:lnTo>
                <a:lnTo>
                  <a:pt x="1382264" y="611753"/>
                </a:lnTo>
                <a:lnTo>
                  <a:pt x="1340282" y="621965"/>
                </a:lnTo>
                <a:lnTo>
                  <a:pt x="1382265" y="61175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1"/>
          </a:gradFill>
          <a:ln w="2709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IN"/>
          </a:p>
        </p:txBody>
      </p:sp>
      <p:sp>
        <p:nvSpPr>
          <p:cNvPr id="65" name="Freeform: Shape 64"/>
          <p:cNvSpPr/>
          <p:nvPr/>
        </p:nvSpPr>
        <p:spPr>
          <a:xfrm rot="2700000">
            <a:off x="5298842" y="6131192"/>
            <a:ext cx="1264932" cy="1264932"/>
          </a:xfrm>
          <a:custGeom>
            <a:avLst/>
            <a:gdLst>
              <a:gd name="connsiteX0" fmla="*/ 62239 w 1264932"/>
              <a:gd name="connsiteY0" fmla="*/ 62240 h 1264932"/>
              <a:gd name="connsiteX1" fmla="*/ 212499 w 1264932"/>
              <a:gd name="connsiteY1" fmla="*/ 1 h 1264932"/>
              <a:gd name="connsiteX2" fmla="*/ 1062473 w 1264932"/>
              <a:gd name="connsiteY2" fmla="*/ 0 h 1264932"/>
              <a:gd name="connsiteX3" fmla="*/ 1258274 w 1264932"/>
              <a:gd name="connsiteY3" fmla="*/ 129785 h 1264932"/>
              <a:gd name="connsiteX4" fmla="*/ 1264932 w 1264932"/>
              <a:gd name="connsiteY4" fmla="*/ 151232 h 1264932"/>
              <a:gd name="connsiteX5" fmla="*/ 151232 w 1264932"/>
              <a:gd name="connsiteY5" fmla="*/ 1264932 h 1264932"/>
              <a:gd name="connsiteX6" fmla="*/ 129785 w 1264932"/>
              <a:gd name="connsiteY6" fmla="*/ 1258274 h 1264932"/>
              <a:gd name="connsiteX7" fmla="*/ 0 w 1264932"/>
              <a:gd name="connsiteY7" fmla="*/ 1062474 h 1264932"/>
              <a:gd name="connsiteX8" fmla="*/ 0 w 1264932"/>
              <a:gd name="connsiteY8" fmla="*/ 212500 h 1264932"/>
              <a:gd name="connsiteX9" fmla="*/ 62239 w 1264932"/>
              <a:gd name="connsiteY9" fmla="*/ 62240 h 126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4932" h="1264932">
                <a:moveTo>
                  <a:pt x="62239" y="62240"/>
                </a:moveTo>
                <a:cubicBezTo>
                  <a:pt x="100694" y="23785"/>
                  <a:pt x="153819" y="0"/>
                  <a:pt x="212499" y="1"/>
                </a:cubicBezTo>
                <a:lnTo>
                  <a:pt x="1062473" y="0"/>
                </a:lnTo>
                <a:cubicBezTo>
                  <a:pt x="1150494" y="0"/>
                  <a:pt x="1226016" y="53515"/>
                  <a:pt x="1258274" y="129785"/>
                </a:cubicBezTo>
                <a:lnTo>
                  <a:pt x="1264932" y="151232"/>
                </a:lnTo>
                <a:lnTo>
                  <a:pt x="151232" y="1264932"/>
                </a:lnTo>
                <a:lnTo>
                  <a:pt x="129785" y="1258274"/>
                </a:lnTo>
                <a:cubicBezTo>
                  <a:pt x="53515" y="1226016"/>
                  <a:pt x="0" y="1150494"/>
                  <a:pt x="0" y="1062474"/>
                </a:cubicBezTo>
                <a:lnTo>
                  <a:pt x="0" y="212500"/>
                </a:lnTo>
                <a:cubicBezTo>
                  <a:pt x="0" y="153820"/>
                  <a:pt x="23784" y="100695"/>
                  <a:pt x="62239" y="62240"/>
                </a:cubicBezTo>
                <a:close/>
              </a:path>
            </a:pathLst>
          </a:custGeom>
          <a:solidFill>
            <a:schemeClr val="bg1">
              <a:alpha val="8000"/>
            </a:schemeClr>
          </a:solidFill>
          <a:ln w="2709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75" name="Group 74"/>
          <p:cNvGrpSpPr/>
          <p:nvPr/>
        </p:nvGrpSpPr>
        <p:grpSpPr>
          <a:xfrm flipH="1">
            <a:off x="424418" y="2268211"/>
            <a:ext cx="4639164" cy="4241904"/>
            <a:chOff x="2087769" y="2723634"/>
            <a:chExt cx="4220086" cy="3858713"/>
          </a:xfrm>
        </p:grpSpPr>
        <p:sp>
          <p:nvSpPr>
            <p:cNvPr id="12" name="Freeform: Shape 11"/>
            <p:cNvSpPr/>
            <p:nvPr/>
          </p:nvSpPr>
          <p:spPr>
            <a:xfrm>
              <a:off x="2087769" y="2723634"/>
              <a:ext cx="4137943" cy="3858713"/>
            </a:xfrm>
            <a:custGeom>
              <a:avLst/>
              <a:gdLst>
                <a:gd name="connsiteX0" fmla="*/ 4137184 w 4137943"/>
                <a:gd name="connsiteY0" fmla="*/ 2451322 h 3858713"/>
                <a:gd name="connsiteX1" fmla="*/ 2998572 w 4137943"/>
                <a:gd name="connsiteY1" fmla="*/ 3589934 h 3858713"/>
                <a:gd name="connsiteX2" fmla="*/ 1697302 w 4137943"/>
                <a:gd name="connsiteY2" fmla="*/ 3589934 h 3858713"/>
                <a:gd name="connsiteX3" fmla="*/ 268074 w 4137943"/>
                <a:gd name="connsiteY3" fmla="*/ 2160977 h 3858713"/>
                <a:gd name="connsiteX4" fmla="*/ 268074 w 4137943"/>
                <a:gd name="connsiteY4" fmla="*/ 859706 h 3858713"/>
                <a:gd name="connsiteX5" fmla="*/ 1127996 w 4137943"/>
                <a:gd name="connsiteY5" fmla="*/ 55 h 385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7943" h="3858713">
                  <a:moveTo>
                    <a:pt x="4137184" y="2451322"/>
                  </a:moveTo>
                  <a:lnTo>
                    <a:pt x="2998572" y="3589934"/>
                  </a:lnTo>
                  <a:cubicBezTo>
                    <a:pt x="2638879" y="3948380"/>
                    <a:pt x="2056995" y="3948380"/>
                    <a:pt x="1697302" y="3589934"/>
                  </a:cubicBezTo>
                  <a:lnTo>
                    <a:pt x="268074" y="2160977"/>
                  </a:lnTo>
                  <a:cubicBezTo>
                    <a:pt x="-90371" y="1801284"/>
                    <a:pt x="-90371" y="1219399"/>
                    <a:pt x="268074" y="859706"/>
                  </a:cubicBezTo>
                  <a:lnTo>
                    <a:pt x="1127996" y="55"/>
                  </a:lnTo>
                </a:path>
              </a:pathLst>
            </a:custGeom>
            <a:noFill/>
            <a:ln w="1517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6143570" y="5093030"/>
              <a:ext cx="164285" cy="164285"/>
            </a:xfrm>
            <a:custGeom>
              <a:avLst/>
              <a:gdLst>
                <a:gd name="connsiteX0" fmla="*/ 164285 w 164285"/>
                <a:gd name="connsiteY0" fmla="*/ 82142 h 164285"/>
                <a:gd name="connsiteX1" fmla="*/ 82143 w 164285"/>
                <a:gd name="connsiteY1" fmla="*/ 164285 h 164285"/>
                <a:gd name="connsiteX2" fmla="*/ 0 w 164285"/>
                <a:gd name="connsiteY2" fmla="*/ 82142 h 164285"/>
                <a:gd name="connsiteX3" fmla="*/ 82143 w 164285"/>
                <a:gd name="connsiteY3" fmla="*/ 0 h 164285"/>
                <a:gd name="connsiteX4" fmla="*/ 164285 w 164285"/>
                <a:gd name="connsiteY4" fmla="*/ 82142 h 16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85" h="164285">
                  <a:moveTo>
                    <a:pt x="164285" y="82142"/>
                  </a:moveTo>
                  <a:cubicBezTo>
                    <a:pt x="164285" y="127509"/>
                    <a:pt x="127508" y="164285"/>
                    <a:pt x="82143" y="164285"/>
                  </a:cubicBezTo>
                  <a:cubicBezTo>
                    <a:pt x="36777" y="164285"/>
                    <a:pt x="0" y="127509"/>
                    <a:pt x="0" y="82142"/>
                  </a:cubicBezTo>
                  <a:cubicBezTo>
                    <a:pt x="0" y="36776"/>
                    <a:pt x="36777" y="0"/>
                    <a:pt x="82143" y="0"/>
                  </a:cubicBezTo>
                  <a:cubicBezTo>
                    <a:pt x="127508" y="0"/>
                    <a:pt x="164285" y="36776"/>
                    <a:pt x="164285" y="82142"/>
                  </a:cubicBezTo>
                  <a:close/>
                </a:path>
              </a:pathLst>
            </a:custGeom>
            <a:solidFill>
              <a:schemeClr val="bg1"/>
            </a:solidFill>
            <a:ln w="27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76" name="Rectangle: Rounded Corners 75"/>
          <p:cNvSpPr/>
          <p:nvPr/>
        </p:nvSpPr>
        <p:spPr>
          <a:xfrm rot="18949176">
            <a:off x="829438" y="2190035"/>
            <a:ext cx="3365512" cy="3365512"/>
          </a:xfrm>
          <a:prstGeom prst="roundRect">
            <a:avLst/>
          </a:pr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1"/>
          </a:gradFill>
          <a:ln w="2709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IN"/>
          </a:p>
        </p:txBody>
      </p:sp>
      <p:grpSp>
        <p:nvGrpSpPr>
          <p:cNvPr id="80" name="Group 79"/>
          <p:cNvGrpSpPr/>
          <p:nvPr/>
        </p:nvGrpSpPr>
        <p:grpSpPr>
          <a:xfrm>
            <a:off x="7210193" y="1493258"/>
            <a:ext cx="3933825" cy="1164088"/>
            <a:chOff x="7356244" y="2222610"/>
            <a:chExt cx="3933825" cy="1164088"/>
          </a:xfrm>
        </p:grpSpPr>
        <p:sp>
          <p:nvSpPr>
            <p:cNvPr id="78" name="TextBox 77"/>
            <p:cNvSpPr txBox="1"/>
            <p:nvPr/>
          </p:nvSpPr>
          <p:spPr>
            <a:xfrm>
              <a:off x="7356244" y="2222610"/>
              <a:ext cx="393382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40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Introduction </a:t>
              </a:r>
              <a:endParaRPr lang="en-IN" sz="4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356244" y="2930483"/>
              <a:ext cx="3844925" cy="456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IN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60298" y="384400"/>
            <a:ext cx="4687044" cy="5925003"/>
            <a:chOff x="10470918" y="408091"/>
            <a:chExt cx="4687044" cy="5925003"/>
          </a:xfrm>
        </p:grpSpPr>
        <p:pic>
          <p:nvPicPr>
            <p:cNvPr id="90" name="Picture 89" descr="A white and blue robot&#10;&#10;Description automatically generated with medium confidenc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32" r="16780" b="4587"/>
            <a:stretch>
              <a:fillRect/>
            </a:stretch>
          </p:blipFill>
          <p:spPr>
            <a:xfrm>
              <a:off x="10470918" y="1748382"/>
              <a:ext cx="3898965" cy="4294538"/>
            </a:xfrm>
            <a:custGeom>
              <a:avLst/>
              <a:gdLst>
                <a:gd name="connsiteX0" fmla="*/ 1782413 w 3898965"/>
                <a:gd name="connsiteY0" fmla="*/ 58 h 4294538"/>
                <a:gd name="connsiteX1" fmla="*/ 2176660 w 3898965"/>
                <a:gd name="connsiteY1" fmla="*/ 170007 h 4294538"/>
                <a:gd name="connsiteX2" fmla="*/ 3740306 w 3898965"/>
                <a:gd name="connsiteY2" fmla="*/ 1779040 h 4294538"/>
                <a:gd name="connsiteX3" fmla="*/ 3728958 w 3898965"/>
                <a:gd name="connsiteY3" fmla="*/ 2572233 h 4294538"/>
                <a:gd name="connsiteX4" fmla="*/ 2119926 w 3898965"/>
                <a:gd name="connsiteY4" fmla="*/ 4135879 h 4294538"/>
                <a:gd name="connsiteX5" fmla="*/ 1326732 w 3898965"/>
                <a:gd name="connsiteY5" fmla="*/ 4124532 h 4294538"/>
                <a:gd name="connsiteX6" fmla="*/ 0 w 3898965"/>
                <a:gd name="connsiteY6" fmla="*/ 2759290 h 4294538"/>
                <a:gd name="connsiteX7" fmla="*/ 0 w 3898965"/>
                <a:gd name="connsiteY7" fmla="*/ 1503102 h 4294538"/>
                <a:gd name="connsiteX8" fmla="*/ 1383466 w 3898965"/>
                <a:gd name="connsiteY8" fmla="*/ 158659 h 4294538"/>
                <a:gd name="connsiteX9" fmla="*/ 1782413 w 3898965"/>
                <a:gd name="connsiteY9" fmla="*/ 58 h 429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8965" h="4294538">
                  <a:moveTo>
                    <a:pt x="1782413" y="58"/>
                  </a:moveTo>
                  <a:cubicBezTo>
                    <a:pt x="1925953" y="2111"/>
                    <a:pt x="2068710" y="58923"/>
                    <a:pt x="2176660" y="170007"/>
                  </a:cubicBezTo>
                  <a:lnTo>
                    <a:pt x="3740306" y="1779040"/>
                  </a:lnTo>
                  <a:cubicBezTo>
                    <a:pt x="3956207" y="2001207"/>
                    <a:pt x="3951126" y="2356332"/>
                    <a:pt x="3728958" y="2572233"/>
                  </a:cubicBezTo>
                  <a:lnTo>
                    <a:pt x="2119926" y="4135879"/>
                  </a:lnTo>
                  <a:cubicBezTo>
                    <a:pt x="1897758" y="4351780"/>
                    <a:pt x="1542633" y="4346699"/>
                    <a:pt x="1326732" y="4124532"/>
                  </a:cubicBezTo>
                  <a:lnTo>
                    <a:pt x="0" y="2759290"/>
                  </a:lnTo>
                  <a:lnTo>
                    <a:pt x="0" y="1503102"/>
                  </a:lnTo>
                  <a:lnTo>
                    <a:pt x="1383466" y="158659"/>
                  </a:lnTo>
                  <a:cubicBezTo>
                    <a:pt x="1494550" y="50709"/>
                    <a:pt x="1638873" y="-1996"/>
                    <a:pt x="1782413" y="58"/>
                  </a:cubicBezTo>
                  <a:close/>
                </a:path>
              </a:pathLst>
            </a:custGeom>
          </p:spPr>
        </p:pic>
        <p:pic>
          <p:nvPicPr>
            <p:cNvPr id="99" name="Picture 98" descr="A white and blue robot&#10;&#10;Description automatically generated with medium confidenc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472821" y="408091"/>
              <a:ext cx="4685141" cy="5925003"/>
            </a:xfrm>
            <a:custGeom>
              <a:avLst/>
              <a:gdLst>
                <a:gd name="connsiteX0" fmla="*/ 0 w 4685141"/>
                <a:gd name="connsiteY0" fmla="*/ 0 h 5925003"/>
                <a:gd name="connsiteX1" fmla="*/ 4685141 w 4685141"/>
                <a:gd name="connsiteY1" fmla="*/ 0 h 5925003"/>
                <a:gd name="connsiteX2" fmla="*/ 4685141 w 4685141"/>
                <a:gd name="connsiteY2" fmla="*/ 5925003 h 5925003"/>
                <a:gd name="connsiteX3" fmla="*/ 3779812 w 4685141"/>
                <a:gd name="connsiteY3" fmla="*/ 5925003 h 5925003"/>
                <a:gd name="connsiteX4" fmla="*/ 3779812 w 4685141"/>
                <a:gd name="connsiteY4" fmla="*/ 3870472 h 5925003"/>
                <a:gd name="connsiteX5" fmla="*/ 3802087 w 4685141"/>
                <a:gd name="connsiteY5" fmla="*/ 3843985 h 5925003"/>
                <a:gd name="connsiteX6" fmla="*/ 3740306 w 4685141"/>
                <a:gd name="connsiteY6" fmla="*/ 3137749 h 5925003"/>
                <a:gd name="connsiteX7" fmla="*/ 2176660 w 4685141"/>
                <a:gd name="connsiteY7" fmla="*/ 1528716 h 5925003"/>
                <a:gd name="connsiteX8" fmla="*/ 1383466 w 4685141"/>
                <a:gd name="connsiteY8" fmla="*/ 1517368 h 5925003"/>
                <a:gd name="connsiteX9" fmla="*/ 0 w 4685141"/>
                <a:gd name="connsiteY9" fmla="*/ 2861811 h 5925003"/>
                <a:gd name="connsiteX10" fmla="*/ 0 w 4685141"/>
                <a:gd name="connsiteY10" fmla="*/ 0 h 592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85141" h="5925003">
                  <a:moveTo>
                    <a:pt x="0" y="0"/>
                  </a:moveTo>
                  <a:lnTo>
                    <a:pt x="4685141" y="0"/>
                  </a:lnTo>
                  <a:lnTo>
                    <a:pt x="4685141" y="5925003"/>
                  </a:lnTo>
                  <a:lnTo>
                    <a:pt x="3779812" y="5925003"/>
                  </a:lnTo>
                  <a:lnTo>
                    <a:pt x="3779812" y="3870472"/>
                  </a:lnTo>
                  <a:lnTo>
                    <a:pt x="3802087" y="3843985"/>
                  </a:lnTo>
                  <a:cubicBezTo>
                    <a:pt x="3948943" y="3628337"/>
                    <a:pt x="3929219" y="3332145"/>
                    <a:pt x="3740306" y="3137749"/>
                  </a:cubicBezTo>
                  <a:lnTo>
                    <a:pt x="2176660" y="1528716"/>
                  </a:lnTo>
                  <a:cubicBezTo>
                    <a:pt x="1960759" y="1306548"/>
                    <a:pt x="1605634" y="1301468"/>
                    <a:pt x="1383466" y="1517368"/>
                  </a:cubicBezTo>
                  <a:lnTo>
                    <a:pt x="0" y="2861811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94894" y="2369168"/>
            <a:ext cx="36755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Traditional maintenance methods, like scheduled or reactive maintenance, result in inefficiency, unplanned downtime, and high costs. Predictive maintenance forecasts equipment failures, enabling timely maintenance to reduce these issues.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/>
          <p:cNvSpPr/>
          <p:nvPr/>
        </p:nvSpPr>
        <p:spPr>
          <a:xfrm flipH="1" flipV="1">
            <a:off x="6104891" y="0"/>
            <a:ext cx="6087109" cy="3428076"/>
          </a:xfrm>
          <a:custGeom>
            <a:avLst/>
            <a:gdLst>
              <a:gd name="connsiteX0" fmla="*/ 6086966 w 6087109"/>
              <a:gd name="connsiteY0" fmla="*/ 3427577 h 3428076"/>
              <a:gd name="connsiteX1" fmla="*/ -144 w 6087109"/>
              <a:gd name="connsiteY1" fmla="*/ 3427577 h 3428076"/>
              <a:gd name="connsiteX2" fmla="*/ -144 w 6087109"/>
              <a:gd name="connsiteY2" fmla="*/ 1246987 h 3428076"/>
              <a:gd name="connsiteX3" fmla="*/ 297290 w 6087109"/>
              <a:gd name="connsiteY3" fmla="*/ 949807 h 3428076"/>
              <a:gd name="connsiteX4" fmla="*/ 308212 w 6087109"/>
              <a:gd name="connsiteY4" fmla="*/ 938885 h 3428076"/>
              <a:gd name="connsiteX5" fmla="*/ 747378 w 6087109"/>
              <a:gd name="connsiteY5" fmla="*/ 499720 h 3428076"/>
              <a:gd name="connsiteX6" fmla="*/ 3158752 w 6087109"/>
              <a:gd name="connsiteY6" fmla="*/ 498093 h 3428076"/>
              <a:gd name="connsiteX7" fmla="*/ 3160378 w 6087109"/>
              <a:gd name="connsiteY7" fmla="*/ 499720 h 342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09" h="3428076">
                <a:moveTo>
                  <a:pt x="6086966" y="3427577"/>
                </a:moveTo>
                <a:lnTo>
                  <a:pt x="-144" y="3427577"/>
                </a:lnTo>
                <a:lnTo>
                  <a:pt x="-144" y="1246987"/>
                </a:lnTo>
                <a:lnTo>
                  <a:pt x="297290" y="949807"/>
                </a:lnTo>
                <a:cubicBezTo>
                  <a:pt x="300744" y="945972"/>
                  <a:pt x="304377" y="942339"/>
                  <a:pt x="308212" y="938885"/>
                </a:cubicBezTo>
                <a:lnTo>
                  <a:pt x="747378" y="499720"/>
                </a:lnTo>
                <a:cubicBezTo>
                  <a:pt x="1412807" y="-166599"/>
                  <a:pt x="2492434" y="-167336"/>
                  <a:pt x="3158752" y="498093"/>
                </a:cubicBezTo>
                <a:cubicBezTo>
                  <a:pt x="3159286" y="498627"/>
                  <a:pt x="3159845" y="499185"/>
                  <a:pt x="3160378" y="49972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000">
                <a:schemeClr val="accent1"/>
              </a:gs>
              <a:gs pos="32000">
                <a:schemeClr val="accent3"/>
              </a:gs>
              <a:gs pos="58000">
                <a:schemeClr val="accent4"/>
              </a:gs>
              <a:gs pos="82000">
                <a:schemeClr val="accent5"/>
              </a:gs>
              <a:gs pos="100000">
                <a:schemeClr val="accent6"/>
              </a:gs>
            </a:gsLst>
            <a:lin ang="0" scaled="1"/>
          </a:gra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Graphic 2"/>
          <p:cNvSpPr/>
          <p:nvPr/>
        </p:nvSpPr>
        <p:spPr>
          <a:xfrm>
            <a:off x="1" y="5981700"/>
            <a:ext cx="2990850" cy="874452"/>
          </a:xfrm>
          <a:custGeom>
            <a:avLst/>
            <a:gdLst>
              <a:gd name="connsiteX0" fmla="*/ 6086966 w 6087109"/>
              <a:gd name="connsiteY0" fmla="*/ 3427577 h 3428076"/>
              <a:gd name="connsiteX1" fmla="*/ -144 w 6087109"/>
              <a:gd name="connsiteY1" fmla="*/ 3427577 h 3428076"/>
              <a:gd name="connsiteX2" fmla="*/ -144 w 6087109"/>
              <a:gd name="connsiteY2" fmla="*/ 1246987 h 3428076"/>
              <a:gd name="connsiteX3" fmla="*/ 297290 w 6087109"/>
              <a:gd name="connsiteY3" fmla="*/ 949807 h 3428076"/>
              <a:gd name="connsiteX4" fmla="*/ 308212 w 6087109"/>
              <a:gd name="connsiteY4" fmla="*/ 938885 h 3428076"/>
              <a:gd name="connsiteX5" fmla="*/ 747378 w 6087109"/>
              <a:gd name="connsiteY5" fmla="*/ 499720 h 3428076"/>
              <a:gd name="connsiteX6" fmla="*/ 3158752 w 6087109"/>
              <a:gd name="connsiteY6" fmla="*/ 498093 h 3428076"/>
              <a:gd name="connsiteX7" fmla="*/ 3160378 w 6087109"/>
              <a:gd name="connsiteY7" fmla="*/ 499720 h 342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09" h="3428076">
                <a:moveTo>
                  <a:pt x="6086966" y="3427577"/>
                </a:moveTo>
                <a:lnTo>
                  <a:pt x="-144" y="3427577"/>
                </a:lnTo>
                <a:lnTo>
                  <a:pt x="-144" y="1246987"/>
                </a:lnTo>
                <a:lnTo>
                  <a:pt x="297290" y="949807"/>
                </a:lnTo>
                <a:cubicBezTo>
                  <a:pt x="300744" y="945972"/>
                  <a:pt x="304377" y="942339"/>
                  <a:pt x="308212" y="938885"/>
                </a:cubicBezTo>
                <a:lnTo>
                  <a:pt x="747378" y="499720"/>
                </a:lnTo>
                <a:cubicBezTo>
                  <a:pt x="1412807" y="-166599"/>
                  <a:pt x="2492434" y="-167336"/>
                  <a:pt x="3158752" y="498093"/>
                </a:cubicBezTo>
                <a:cubicBezTo>
                  <a:pt x="3159286" y="498627"/>
                  <a:pt x="3159845" y="499185"/>
                  <a:pt x="3160378" y="499720"/>
                </a:cubicBezTo>
                <a:close/>
              </a:path>
            </a:pathLst>
          </a:custGeom>
          <a:solidFill>
            <a:schemeClr val="bg1">
              <a:alpha val="6000"/>
            </a:schemeClr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672868" y="1413385"/>
            <a:ext cx="5680307" cy="2487540"/>
            <a:chOff x="7356243" y="620686"/>
            <a:chExt cx="5680307" cy="2487540"/>
          </a:xfrm>
        </p:grpSpPr>
        <p:sp>
          <p:nvSpPr>
            <p:cNvPr id="5" name="TextBox 4"/>
            <p:cNvSpPr txBox="1"/>
            <p:nvPr/>
          </p:nvSpPr>
          <p:spPr>
            <a:xfrm>
              <a:off x="7356243" y="620686"/>
              <a:ext cx="556600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Project Overview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56244" y="2652011"/>
              <a:ext cx="5680306" cy="456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IN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4104" name="Picture 8" descr="Hire Chatbot Developers | Hire Remote Chatbot Developers In India  -Prismetric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406400"/>
            <a:ext cx="6667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18716" y="2123232"/>
            <a:ext cx="5274311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Core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Predictive Maintenance System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Uses machine learning to forecast 	equipment failures, enabling timely 	maintenance and reducing downtime.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Historical Sensor Data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Leverages past machine sensor data to 	identify patterns and predict future failures.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Machine Learning Models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Trains models to accurately predict failures 	using algorithms such as Random Forest, 	SVM, KNN, Decision Tree, and Naive Bayes.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2"/>
          <p:cNvSpPr/>
          <p:nvPr/>
        </p:nvSpPr>
        <p:spPr>
          <a:xfrm>
            <a:off x="253" y="4133850"/>
            <a:ext cx="6087109" cy="2722626"/>
          </a:xfrm>
          <a:custGeom>
            <a:avLst/>
            <a:gdLst>
              <a:gd name="connsiteX0" fmla="*/ 6086966 w 6087109"/>
              <a:gd name="connsiteY0" fmla="*/ 3427577 h 3428076"/>
              <a:gd name="connsiteX1" fmla="*/ -144 w 6087109"/>
              <a:gd name="connsiteY1" fmla="*/ 3427577 h 3428076"/>
              <a:gd name="connsiteX2" fmla="*/ -144 w 6087109"/>
              <a:gd name="connsiteY2" fmla="*/ 1246987 h 3428076"/>
              <a:gd name="connsiteX3" fmla="*/ 297290 w 6087109"/>
              <a:gd name="connsiteY3" fmla="*/ 949807 h 3428076"/>
              <a:gd name="connsiteX4" fmla="*/ 308212 w 6087109"/>
              <a:gd name="connsiteY4" fmla="*/ 938885 h 3428076"/>
              <a:gd name="connsiteX5" fmla="*/ 747378 w 6087109"/>
              <a:gd name="connsiteY5" fmla="*/ 499720 h 3428076"/>
              <a:gd name="connsiteX6" fmla="*/ 3158752 w 6087109"/>
              <a:gd name="connsiteY6" fmla="*/ 498093 h 3428076"/>
              <a:gd name="connsiteX7" fmla="*/ 3160378 w 6087109"/>
              <a:gd name="connsiteY7" fmla="*/ 499720 h 342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09" h="3428076">
                <a:moveTo>
                  <a:pt x="6086966" y="3427577"/>
                </a:moveTo>
                <a:lnTo>
                  <a:pt x="-144" y="3427577"/>
                </a:lnTo>
                <a:lnTo>
                  <a:pt x="-144" y="1246987"/>
                </a:lnTo>
                <a:lnTo>
                  <a:pt x="297290" y="949807"/>
                </a:lnTo>
                <a:cubicBezTo>
                  <a:pt x="300744" y="945972"/>
                  <a:pt x="304377" y="942339"/>
                  <a:pt x="308212" y="938885"/>
                </a:cubicBezTo>
                <a:lnTo>
                  <a:pt x="747378" y="499720"/>
                </a:lnTo>
                <a:cubicBezTo>
                  <a:pt x="1412807" y="-166599"/>
                  <a:pt x="2492434" y="-167336"/>
                  <a:pt x="3158752" y="498093"/>
                </a:cubicBezTo>
                <a:cubicBezTo>
                  <a:pt x="3159286" y="498627"/>
                  <a:pt x="3159845" y="499185"/>
                  <a:pt x="3160378" y="499720"/>
                </a:cubicBezTo>
                <a:close/>
              </a:path>
            </a:pathLst>
          </a:custGeom>
          <a:gradFill>
            <a:gsLst>
              <a:gs pos="0">
                <a:srgbClr val="4826DC"/>
              </a:gs>
              <a:gs pos="3000">
                <a:srgbClr val="4D26DC"/>
              </a:gs>
              <a:gs pos="32000">
                <a:srgbClr val="7226DE"/>
              </a:gs>
              <a:gs pos="58000">
                <a:srgbClr val="8D27E0"/>
              </a:gs>
              <a:gs pos="82000">
                <a:srgbClr val="9D27E1"/>
              </a:gs>
              <a:gs pos="100000">
                <a:srgbClr val="A327E1"/>
              </a:gs>
            </a:gsLst>
            <a:lin ang="0" scaled="1"/>
          </a:gra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7048500" y="2036356"/>
            <a:ext cx="3946756" cy="2731747"/>
            <a:chOff x="7369175" y="2268211"/>
            <a:chExt cx="3946756" cy="2731747"/>
          </a:xfrm>
        </p:grpSpPr>
        <p:sp>
          <p:nvSpPr>
            <p:cNvPr id="11" name="TextBox 10"/>
            <p:cNvSpPr txBox="1"/>
            <p:nvPr/>
          </p:nvSpPr>
          <p:spPr>
            <a:xfrm>
              <a:off x="7369175" y="2268211"/>
              <a:ext cx="39338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Project Overview</a:t>
              </a:r>
              <a:endParaRPr lang="en-IN" sz="24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69175" y="2984022"/>
              <a:ext cx="3946756" cy="201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Technologies:</a:t>
              </a:r>
            </a:p>
            <a:p>
              <a:pPr lvl="1"/>
              <a:r>
                <a:rPr lang="en-US" sz="1600" b="1" dirty="0">
                  <a:solidFill>
                    <a:schemeClr val="bg1"/>
                  </a:solidFill>
                </a:rPr>
                <a:t>Programming Language</a:t>
              </a:r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400" dirty="0">
                  <a:solidFill>
                    <a:schemeClr val="bg1"/>
                  </a:solidFill>
                </a:rPr>
                <a:t> Python</a:t>
              </a:r>
            </a:p>
            <a:p>
              <a:pPr lvl="1"/>
              <a:r>
                <a:rPr lang="en-US" b="1" dirty="0">
                  <a:solidFill>
                    <a:schemeClr val="bg1"/>
                  </a:solidFill>
                </a:rPr>
                <a:t>Libraries</a:t>
              </a:r>
              <a:r>
                <a:rPr lang="en-US" sz="1400" dirty="0">
                  <a:solidFill>
                    <a:schemeClr val="bg1"/>
                  </a:solidFill>
                </a:rPr>
                <a:t>: </a:t>
              </a:r>
              <a:r>
                <a:rPr lang="en-US" sz="1400" dirty="0" err="1">
                  <a:solidFill>
                    <a:schemeClr val="bg1"/>
                  </a:solidFill>
                </a:rPr>
                <a:t>Scikit</a:t>
              </a:r>
              <a:r>
                <a:rPr lang="en-US" sz="1400" dirty="0">
                  <a:solidFill>
                    <a:schemeClr val="bg1"/>
                  </a:solidFill>
                </a:rPr>
                <a:t>-learn, Pandas, Imbalanced-learn (SMOTE)</a:t>
              </a:r>
            </a:p>
            <a:p>
              <a:pPr lvl="1"/>
              <a:r>
                <a:rPr lang="en-US" b="1" dirty="0">
                  <a:solidFill>
                    <a:schemeClr val="bg1"/>
                  </a:solidFill>
                </a:rPr>
                <a:t>Machine Learning Models</a:t>
              </a:r>
              <a:r>
                <a:rPr lang="en-US" sz="1400" dirty="0">
                  <a:solidFill>
                    <a:schemeClr val="bg1"/>
                  </a:solidFill>
                </a:rPr>
                <a:t>: Random Forest, SVM, KNN, Decision Tree, Naive Bayes</a:t>
              </a:r>
            </a:p>
            <a:p>
              <a:pPr lvl="1">
                <a:lnSpc>
                  <a:spcPct val="150000"/>
                </a:lnSpc>
              </a:pPr>
              <a:endParaRPr lang="en-IN" sz="14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15" name="Picture 14" descr="A picture containing screenshot, carto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3" y="1538139"/>
            <a:ext cx="5352299" cy="44439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/>
        </p:nvSpPr>
        <p:spPr>
          <a:xfrm rot="2700000">
            <a:off x="11205711" y="355457"/>
            <a:ext cx="1806825" cy="2041237"/>
          </a:xfrm>
          <a:custGeom>
            <a:avLst/>
            <a:gdLst>
              <a:gd name="connsiteX0" fmla="*/ 0 w 1806825"/>
              <a:gd name="connsiteY0" fmla="*/ 0 h 2041237"/>
              <a:gd name="connsiteX1" fmla="*/ 1806825 w 1806825"/>
              <a:gd name="connsiteY1" fmla="*/ 1806825 h 2041237"/>
              <a:gd name="connsiteX2" fmla="*/ 1791417 w 1806825"/>
              <a:gd name="connsiteY2" fmla="*/ 1856460 h 2041237"/>
              <a:gd name="connsiteX3" fmla="*/ 1512654 w 1806825"/>
              <a:gd name="connsiteY3" fmla="*/ 2041237 h 2041237"/>
              <a:gd name="connsiteX4" fmla="*/ 302538 w 1806825"/>
              <a:gd name="connsiteY4" fmla="*/ 2041236 h 2041237"/>
              <a:gd name="connsiteX5" fmla="*/ 0 w 1806825"/>
              <a:gd name="connsiteY5" fmla="*/ 1738698 h 2041237"/>
              <a:gd name="connsiteX6" fmla="*/ 0 w 1806825"/>
              <a:gd name="connsiteY6" fmla="*/ 0 h 204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6825" h="2041237">
                <a:moveTo>
                  <a:pt x="0" y="0"/>
                </a:moveTo>
                <a:lnTo>
                  <a:pt x="1806825" y="1806825"/>
                </a:lnTo>
                <a:lnTo>
                  <a:pt x="1791417" y="1856460"/>
                </a:lnTo>
                <a:cubicBezTo>
                  <a:pt x="1745489" y="1965045"/>
                  <a:pt x="1637970" y="2041236"/>
                  <a:pt x="1512654" y="2041237"/>
                </a:cubicBezTo>
                <a:lnTo>
                  <a:pt x="302538" y="2041236"/>
                </a:lnTo>
                <a:cubicBezTo>
                  <a:pt x="135451" y="2041236"/>
                  <a:pt x="0" y="1905785"/>
                  <a:pt x="0" y="17386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2709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IN"/>
          </a:p>
        </p:txBody>
      </p:sp>
      <p:sp>
        <p:nvSpPr>
          <p:cNvPr id="19" name="Freeform: Shape 18"/>
          <p:cNvSpPr/>
          <p:nvPr/>
        </p:nvSpPr>
        <p:spPr>
          <a:xfrm rot="2700000">
            <a:off x="8960416" y="1261354"/>
            <a:ext cx="4258082" cy="7376543"/>
          </a:xfrm>
          <a:custGeom>
            <a:avLst/>
            <a:gdLst>
              <a:gd name="connsiteX0" fmla="*/ 0 w 4258082"/>
              <a:gd name="connsiteY0" fmla="*/ 0 h 7376543"/>
              <a:gd name="connsiteX1" fmla="*/ 4258082 w 4258082"/>
              <a:gd name="connsiteY1" fmla="*/ 4258081 h 7376543"/>
              <a:gd name="connsiteX2" fmla="*/ 1139620 w 4258082"/>
              <a:gd name="connsiteY2" fmla="*/ 7376543 h 7376543"/>
              <a:gd name="connsiteX3" fmla="*/ 763494 w 4258082"/>
              <a:gd name="connsiteY3" fmla="*/ 7376543 h 7376543"/>
              <a:gd name="connsiteX4" fmla="*/ 0 w 4258082"/>
              <a:gd name="connsiteY4" fmla="*/ 6613049 h 7376543"/>
              <a:gd name="connsiteX5" fmla="*/ 0 w 4258082"/>
              <a:gd name="connsiteY5" fmla="*/ 0 h 737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8082" h="7376543">
                <a:moveTo>
                  <a:pt x="0" y="0"/>
                </a:moveTo>
                <a:lnTo>
                  <a:pt x="4258082" y="4258081"/>
                </a:lnTo>
                <a:lnTo>
                  <a:pt x="1139620" y="7376543"/>
                </a:lnTo>
                <a:lnTo>
                  <a:pt x="763494" y="7376543"/>
                </a:lnTo>
                <a:cubicBezTo>
                  <a:pt x="341828" y="7376543"/>
                  <a:pt x="0" y="7034715"/>
                  <a:pt x="0" y="66130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40000">
                <a:schemeClr val="accent4"/>
              </a:gs>
              <a:gs pos="100000">
                <a:schemeClr val="accent1"/>
              </a:gs>
            </a:gsLst>
            <a:lin ang="18900000" scaled="1"/>
          </a:gradFill>
          <a:ln w="2537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577849" y="1934243"/>
            <a:ext cx="5083340" cy="1383880"/>
            <a:chOff x="7356244" y="1648488"/>
            <a:chExt cx="5083340" cy="1383880"/>
          </a:xfrm>
        </p:grpSpPr>
        <p:sp>
          <p:nvSpPr>
            <p:cNvPr id="13" name="TextBox 12"/>
            <p:cNvSpPr txBox="1"/>
            <p:nvPr/>
          </p:nvSpPr>
          <p:spPr>
            <a:xfrm>
              <a:off x="7356244" y="1648488"/>
              <a:ext cx="50833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Project Objective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32773" y="2576153"/>
              <a:ext cx="4906809" cy="456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</p:grpSp>
      <p:pic>
        <p:nvPicPr>
          <p:cNvPr id="1027" name="Picture 3" descr="Chatbot Portal - Create AI Powered Chatbots for your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45" y="614777"/>
            <a:ext cx="5976534" cy="520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79995" y="30900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project aims to develop a machine learning-based predictive maintenance system to minimize equipment downtime, reduce maintenance costs, and enhance operational efficiency. Specific goals include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4285" y="1913521"/>
            <a:ext cx="11274473" cy="2453419"/>
            <a:chOff x="7356244" y="991491"/>
            <a:chExt cx="11274473" cy="2453419"/>
          </a:xfrm>
        </p:grpSpPr>
        <p:sp>
          <p:nvSpPr>
            <p:cNvPr id="3" name="TextBox 2"/>
            <p:cNvSpPr txBox="1"/>
            <p:nvPr/>
          </p:nvSpPr>
          <p:spPr>
            <a:xfrm>
              <a:off x="7356244" y="991491"/>
              <a:ext cx="423315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40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AI Chatbots In </a:t>
              </a:r>
            </a:p>
            <a:p>
              <a:r>
                <a:rPr lang="en-IN" sz="40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E-commerce</a:t>
              </a:r>
              <a:endParaRPr lang="en-IN" sz="4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205501" y="1461170"/>
              <a:ext cx="5425216" cy="1983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Project Tools:</a:t>
              </a:r>
            </a:p>
            <a:p>
              <a:pPr>
                <a:lnSpc>
                  <a:spcPct val="150000"/>
                </a:lnSpc>
              </a:pPr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</a:rPr>
                <a:t>1- </a:t>
              </a:r>
              <a:r>
                <a:rPr lang="en-IN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Kaggle</a:t>
              </a:r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</a:rPr>
                <a:t>:  Some of the Dataset</a:t>
              </a:r>
            </a:p>
            <a:p>
              <a:pPr>
                <a:lnSpc>
                  <a:spcPct val="150000"/>
                </a:lnSpc>
              </a:pPr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</a:rPr>
                <a:t>2- </a:t>
              </a:r>
              <a:r>
                <a:rPr lang="en-IN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Colab</a:t>
              </a:r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</a:rPr>
                <a:t>: to run the Notebook</a:t>
              </a:r>
            </a:p>
            <a:p>
              <a:pPr>
                <a:lnSpc>
                  <a:spcPct val="150000"/>
                </a:lnSpc>
              </a:pPr>
              <a:endParaRPr lang="en-IN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pic>
        <p:nvPicPr>
          <p:cNvPr id="12" name="Picture 11" descr="Eleven Trending AI Chatbot Platforms | by Kristen Carter | HackerNoon.com |  Medium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33164" b="76"/>
          <a:stretch>
            <a:fillRect/>
          </a:stretch>
        </p:blipFill>
        <p:spPr bwMode="auto">
          <a:xfrm>
            <a:off x="107" y="-3297"/>
            <a:ext cx="6768408" cy="6857893"/>
          </a:xfrm>
          <a:custGeom>
            <a:avLst/>
            <a:gdLst>
              <a:gd name="connsiteX0" fmla="*/ 0 w 6768408"/>
              <a:gd name="connsiteY0" fmla="*/ 0 h 6857893"/>
              <a:gd name="connsiteX1" fmla="*/ 5961588 w 6768408"/>
              <a:gd name="connsiteY1" fmla="*/ 0 h 6857893"/>
              <a:gd name="connsiteX2" fmla="*/ 6334963 w 6768408"/>
              <a:gd name="connsiteY2" fmla="*/ 373646 h 6857893"/>
              <a:gd name="connsiteX3" fmla="*/ 6335450 w 6768408"/>
              <a:gd name="connsiteY3" fmla="*/ 374134 h 6857893"/>
              <a:gd name="connsiteX4" fmla="*/ 6334963 w 6768408"/>
              <a:gd name="connsiteY4" fmla="*/ 2465793 h 6857893"/>
              <a:gd name="connsiteX5" fmla="*/ 1943133 w 6768408"/>
              <a:gd name="connsiteY5" fmla="*/ 6857893 h 6857893"/>
              <a:gd name="connsiteX6" fmla="*/ 0 w 6768408"/>
              <a:gd name="connsiteY6" fmla="*/ 6857893 h 6857893"/>
              <a:gd name="connsiteX7" fmla="*/ 0 w 6768408"/>
              <a:gd name="connsiteY7" fmla="*/ 0 h 685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8408" h="6857893">
                <a:moveTo>
                  <a:pt x="0" y="0"/>
                </a:moveTo>
                <a:lnTo>
                  <a:pt x="5961588" y="0"/>
                </a:lnTo>
                <a:lnTo>
                  <a:pt x="6334963" y="373646"/>
                </a:lnTo>
                <a:cubicBezTo>
                  <a:pt x="6335125" y="373809"/>
                  <a:pt x="6335287" y="373971"/>
                  <a:pt x="6335450" y="374134"/>
                </a:cubicBezTo>
                <a:cubicBezTo>
                  <a:pt x="6912918" y="951872"/>
                  <a:pt x="6912701" y="1888326"/>
                  <a:pt x="6334963" y="2465793"/>
                </a:cubicBezTo>
                <a:lnTo>
                  <a:pt x="1943133" y="6857893"/>
                </a:lnTo>
                <a:lnTo>
                  <a:pt x="0" y="6857893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0" y="428506"/>
            <a:ext cx="181210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25439" y="1705772"/>
            <a:ext cx="4987704" cy="2175167"/>
            <a:chOff x="7356241" y="1607044"/>
            <a:chExt cx="4987704" cy="2175167"/>
          </a:xfrm>
        </p:grpSpPr>
        <p:sp>
          <p:nvSpPr>
            <p:cNvPr id="3" name="TextBox 2"/>
            <p:cNvSpPr txBox="1"/>
            <p:nvPr/>
          </p:nvSpPr>
          <p:spPr>
            <a:xfrm>
              <a:off x="7356244" y="1607044"/>
              <a:ext cx="498770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Description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356241" y="3325996"/>
              <a:ext cx="4813532" cy="456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</a:p>
          </p:txBody>
        </p:sp>
      </p:grpSp>
      <p:sp>
        <p:nvSpPr>
          <p:cNvPr id="5" name="Freeform: Shape 4"/>
          <p:cNvSpPr/>
          <p:nvPr/>
        </p:nvSpPr>
        <p:spPr>
          <a:xfrm rot="18900000" flipH="1">
            <a:off x="-1187045" y="467690"/>
            <a:ext cx="4869308" cy="8435409"/>
          </a:xfrm>
          <a:custGeom>
            <a:avLst/>
            <a:gdLst>
              <a:gd name="connsiteX0" fmla="*/ 0 w 4258082"/>
              <a:gd name="connsiteY0" fmla="*/ 0 h 7376543"/>
              <a:gd name="connsiteX1" fmla="*/ 4258082 w 4258082"/>
              <a:gd name="connsiteY1" fmla="*/ 4258081 h 7376543"/>
              <a:gd name="connsiteX2" fmla="*/ 1139620 w 4258082"/>
              <a:gd name="connsiteY2" fmla="*/ 7376543 h 7376543"/>
              <a:gd name="connsiteX3" fmla="*/ 763494 w 4258082"/>
              <a:gd name="connsiteY3" fmla="*/ 7376543 h 7376543"/>
              <a:gd name="connsiteX4" fmla="*/ 0 w 4258082"/>
              <a:gd name="connsiteY4" fmla="*/ 6613049 h 7376543"/>
              <a:gd name="connsiteX5" fmla="*/ 0 w 4258082"/>
              <a:gd name="connsiteY5" fmla="*/ 0 h 737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8082" h="7376543">
                <a:moveTo>
                  <a:pt x="0" y="0"/>
                </a:moveTo>
                <a:lnTo>
                  <a:pt x="4258082" y="4258081"/>
                </a:lnTo>
                <a:lnTo>
                  <a:pt x="1139620" y="7376543"/>
                </a:lnTo>
                <a:lnTo>
                  <a:pt x="763494" y="7376543"/>
                </a:lnTo>
                <a:cubicBezTo>
                  <a:pt x="341828" y="7376543"/>
                  <a:pt x="0" y="7034715"/>
                  <a:pt x="0" y="66130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40000">
                <a:schemeClr val="accent4"/>
              </a:gs>
              <a:gs pos="100000">
                <a:schemeClr val="accent1"/>
              </a:gs>
            </a:gsLst>
            <a:lin ang="18900000" scaled="1"/>
          </a:gradFill>
          <a:ln w="2537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1266" name="Picture 2" descr="AI-Driven Chatbots - Tech Xpertz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28587"/>
            <a:ext cx="4895850" cy="66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89600" y="2920110"/>
            <a:ext cx="650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Dataset</a:t>
            </a:r>
            <a:r>
              <a:rPr lang="en-US" dirty="0">
                <a:solidFill>
                  <a:schemeClr val="bg1"/>
                </a:solidFill>
              </a:rPr>
              <a:t>: Machine Predictive Maintenance Dataset from </a:t>
            </a:r>
            <a:r>
              <a:rPr lang="en-US" dirty="0" err="1">
                <a:solidFill>
                  <a:schemeClr val="bg1"/>
                </a:solidFill>
              </a:rPr>
              <a:t>Kaggle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Link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https://www.kaggle.com/datasets/shivamb/machine-predictive-maintenance-classification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Dataset Structure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Number of Observations</a:t>
            </a:r>
            <a:r>
              <a:rPr lang="en-US" dirty="0">
                <a:solidFill>
                  <a:schemeClr val="bg1"/>
                </a:solidFill>
              </a:rPr>
              <a:t>: 10,000 samples (rows).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>
                <a:solidFill>
                  <a:schemeClr val="bg1"/>
                </a:solidFill>
              </a:rPr>
              <a:t>: UDI, Product ID, Type, Air Temperature, Process 	   Temperature, Rotational Speed, Torque, Tool Wear.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Target</a:t>
            </a:r>
            <a:r>
              <a:rPr lang="en-US" dirty="0">
                <a:solidFill>
                  <a:schemeClr val="bg1"/>
                </a:solidFill>
              </a:rPr>
              <a:t>: Machine Failure (binary: Failure or No Failure).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Dataset Issues: </a:t>
            </a:r>
            <a:r>
              <a:rPr lang="en-US" dirty="0">
                <a:solidFill>
                  <a:schemeClr val="bg1"/>
                </a:solidFill>
              </a:rPr>
              <a:t>Imbalanced Classes.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26DC"/>
      </a:accent1>
      <a:accent2>
        <a:srgbClr val="5826DD"/>
      </a:accent2>
      <a:accent3>
        <a:srgbClr val="7326DE"/>
      </a:accent3>
      <a:accent4>
        <a:srgbClr val="8827E0"/>
      </a:accent4>
      <a:accent5>
        <a:srgbClr val="8827E0"/>
      </a:accent5>
      <a:accent6>
        <a:srgbClr val="A027E1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711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SlideEgg</dc:creator>
  <cp:lastModifiedBy>AHMED</cp:lastModifiedBy>
  <cp:revision>188</cp:revision>
  <dcterms:created xsi:type="dcterms:W3CDTF">2023-06-27T03:48:00Z</dcterms:created>
  <dcterms:modified xsi:type="dcterms:W3CDTF">2024-11-23T14:15:06Z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E53159A5E3D34BFDB619A0FFEDDEFF91_13</vt:lpwstr>
  </property>
  <property fmtid="{D5CDD505-2E9C-101B-9397-08002B2CF9AE}" pid="3" name="KSOProductBuildVer">
    <vt:lpwstr>1033-12.2.0.17562</vt:lpwstr>
  </property>
</Properties>
</file>