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9" d="100"/>
          <a:sy n="89" d="100"/>
        </p:scale>
        <p:origin x="-403" y="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59324" y="-165988"/>
            <a:ext cx="1673351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34564" y="2578853"/>
            <a:ext cx="6722871" cy="1541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rgbClr val="FF000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600200"/>
            <a:ext cx="12192000" cy="784860"/>
          </a:xfrm>
          <a:custGeom>
            <a:avLst/>
            <a:gdLst/>
            <a:ahLst/>
            <a:cxnLst/>
            <a:rect l="l" t="t" r="r" b="b"/>
            <a:pathLst>
              <a:path w="12192000" h="784860">
                <a:moveTo>
                  <a:pt x="12192000" y="0"/>
                </a:moveTo>
                <a:lnTo>
                  <a:pt x="0" y="0"/>
                </a:lnTo>
                <a:lnTo>
                  <a:pt x="0" y="784860"/>
                </a:lnTo>
                <a:lnTo>
                  <a:pt x="12192000" y="7848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1F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32229" y="1620393"/>
            <a:ext cx="85299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29" dirty="0">
                <a:solidFill>
                  <a:srgbClr val="FFFFFF"/>
                </a:solidFill>
              </a:rPr>
              <a:t>Neural </a:t>
            </a:r>
            <a:r>
              <a:rPr spc="-240" dirty="0">
                <a:solidFill>
                  <a:srgbClr val="FFFFFF"/>
                </a:solidFill>
              </a:rPr>
              <a:t>network </a:t>
            </a:r>
            <a:r>
              <a:rPr spc="-200" dirty="0">
                <a:solidFill>
                  <a:srgbClr val="FFFFFF"/>
                </a:solidFill>
              </a:rPr>
              <a:t>and</a:t>
            </a:r>
            <a:r>
              <a:rPr spc="-1035" dirty="0">
                <a:solidFill>
                  <a:srgbClr val="FFFFFF"/>
                </a:solidFill>
              </a:rPr>
              <a:t> </a:t>
            </a:r>
            <a:r>
              <a:rPr lang="en-US" spc="-1035" dirty="0">
                <a:solidFill>
                  <a:srgbClr val="FFFFFF"/>
                </a:solidFill>
              </a:rPr>
              <a:t> </a:t>
            </a:r>
            <a:r>
              <a:rPr spc="-235" dirty="0">
                <a:solidFill>
                  <a:srgbClr val="FFFFFF"/>
                </a:solidFill>
              </a:rPr>
              <a:t>learning </a:t>
            </a:r>
            <a:r>
              <a:rPr spc="-229" dirty="0">
                <a:solidFill>
                  <a:srgbClr val="FFFFFF"/>
                </a:solidFill>
              </a:rPr>
              <a:t>machines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2734564" y="3385439"/>
            <a:ext cx="6722871" cy="1320233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695"/>
              </a:spcBef>
              <a:tabLst>
                <a:tab pos="5363210" algn="l"/>
              </a:tabLst>
            </a:pPr>
            <a:r>
              <a:rPr spc="-5" dirty="0"/>
              <a:t>Support</a:t>
            </a:r>
            <a:r>
              <a:rPr spc="10" dirty="0"/>
              <a:t> </a:t>
            </a:r>
            <a:r>
              <a:rPr spc="-45" dirty="0"/>
              <a:t>Vector</a:t>
            </a:r>
            <a:r>
              <a:rPr spc="25" dirty="0"/>
              <a:t> </a:t>
            </a:r>
            <a:r>
              <a:rPr spc="-10" dirty="0"/>
              <a:t>Machine	</a:t>
            </a:r>
            <a:r>
              <a:rPr spc="-5"/>
              <a:t>–</a:t>
            </a:r>
            <a:r>
              <a:rPr spc="-90"/>
              <a:t> </a:t>
            </a:r>
            <a:r>
              <a:rPr spc="-20" smtClean="0"/>
              <a:t>SVM</a:t>
            </a:r>
            <a:endParaRPr spc="-2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0775" y="4517212"/>
            <a:ext cx="7029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Symbol"/>
                <a:cs typeface="Symbol"/>
              </a:rPr>
              <a:t></a:t>
            </a:r>
            <a:r>
              <a:rPr sz="1800" baseline="-20833" dirty="0">
                <a:latin typeface="Carlito"/>
                <a:cs typeface="Carlito"/>
              </a:rPr>
              <a:t>6</a:t>
            </a:r>
            <a:r>
              <a:rPr sz="1800" dirty="0">
                <a:latin typeface="Carlito"/>
                <a:cs typeface="Carlito"/>
              </a:rPr>
              <a:t>=1.4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60194" y="0"/>
            <a:ext cx="64916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4" dirty="0"/>
              <a:t>A </a:t>
            </a:r>
            <a:r>
              <a:rPr spc="-240" dirty="0"/>
              <a:t>Geometrical</a:t>
            </a:r>
            <a:r>
              <a:rPr spc="-635" dirty="0"/>
              <a:t> </a:t>
            </a:r>
            <a:r>
              <a:rPr spc="-225" dirty="0"/>
              <a:t>Interpretation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705100" y="1610867"/>
            <a:ext cx="4425950" cy="4319270"/>
            <a:chOff x="2705100" y="1610867"/>
            <a:chExt cx="4425950" cy="4319270"/>
          </a:xfrm>
        </p:grpSpPr>
        <p:sp>
          <p:nvSpPr>
            <p:cNvPr id="5" name="object 5"/>
            <p:cNvSpPr/>
            <p:nvPr/>
          </p:nvSpPr>
          <p:spPr>
            <a:xfrm>
              <a:off x="2705100" y="1610867"/>
              <a:ext cx="4114800" cy="4319270"/>
            </a:xfrm>
            <a:custGeom>
              <a:avLst/>
              <a:gdLst/>
              <a:ahLst/>
              <a:cxnLst/>
              <a:rect l="l" t="t" r="r" b="b"/>
              <a:pathLst>
                <a:path w="4114800" h="4319270">
                  <a:moveTo>
                    <a:pt x="4114800" y="4280916"/>
                  </a:moveTo>
                  <a:lnTo>
                    <a:pt x="4102100" y="4274566"/>
                  </a:lnTo>
                  <a:lnTo>
                    <a:pt x="4038600" y="4242816"/>
                  </a:lnTo>
                  <a:lnTo>
                    <a:pt x="4038600" y="4274566"/>
                  </a:lnTo>
                  <a:lnTo>
                    <a:pt x="44450" y="4274566"/>
                  </a:lnTo>
                  <a:lnTo>
                    <a:pt x="44450" y="76200"/>
                  </a:lnTo>
                  <a:lnTo>
                    <a:pt x="76200" y="76200"/>
                  </a:lnTo>
                  <a:lnTo>
                    <a:pt x="69850" y="63500"/>
                  </a:lnTo>
                  <a:lnTo>
                    <a:pt x="38100" y="0"/>
                  </a:lnTo>
                  <a:lnTo>
                    <a:pt x="0" y="76200"/>
                  </a:lnTo>
                  <a:lnTo>
                    <a:pt x="31750" y="76200"/>
                  </a:lnTo>
                  <a:lnTo>
                    <a:pt x="31750" y="4280928"/>
                  </a:lnTo>
                  <a:lnTo>
                    <a:pt x="38100" y="4280928"/>
                  </a:lnTo>
                  <a:lnTo>
                    <a:pt x="38100" y="4287266"/>
                  </a:lnTo>
                  <a:lnTo>
                    <a:pt x="4038600" y="4287266"/>
                  </a:lnTo>
                  <a:lnTo>
                    <a:pt x="4038600" y="4319016"/>
                  </a:lnTo>
                  <a:lnTo>
                    <a:pt x="4102100" y="4287266"/>
                  </a:lnTo>
                  <a:lnTo>
                    <a:pt x="4114800" y="42809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490972" y="2423159"/>
              <a:ext cx="213360" cy="2118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67628" y="3272027"/>
              <a:ext cx="213360" cy="2133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878323" y="2625851"/>
              <a:ext cx="214884" cy="21336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204203" y="3951732"/>
              <a:ext cx="211836" cy="2118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00400" y="4038600"/>
              <a:ext cx="203200" cy="203200"/>
            </a:xfrm>
            <a:custGeom>
              <a:avLst/>
              <a:gdLst/>
              <a:ahLst/>
              <a:cxnLst/>
              <a:rect l="l" t="t" r="r" b="b"/>
              <a:pathLst>
                <a:path w="203200" h="203200">
                  <a:moveTo>
                    <a:pt x="202691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202691" y="202692"/>
                  </a:lnTo>
                  <a:lnTo>
                    <a:pt x="202691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00400" y="4038600"/>
              <a:ext cx="203200" cy="203200"/>
            </a:xfrm>
            <a:custGeom>
              <a:avLst/>
              <a:gdLst/>
              <a:ahLst/>
              <a:cxnLst/>
              <a:rect l="l" t="t" r="r" b="b"/>
              <a:pathLst>
                <a:path w="203200" h="203200">
                  <a:moveTo>
                    <a:pt x="0" y="202692"/>
                  </a:moveTo>
                  <a:lnTo>
                    <a:pt x="202691" y="202692"/>
                  </a:lnTo>
                  <a:lnTo>
                    <a:pt x="202691" y="0"/>
                  </a:lnTo>
                  <a:lnTo>
                    <a:pt x="0" y="0"/>
                  </a:lnTo>
                  <a:lnTo>
                    <a:pt x="0" y="20269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876800" y="4419600"/>
              <a:ext cx="204470" cy="203200"/>
            </a:xfrm>
            <a:custGeom>
              <a:avLst/>
              <a:gdLst/>
              <a:ahLst/>
              <a:cxnLst/>
              <a:rect l="l" t="t" r="r" b="b"/>
              <a:pathLst>
                <a:path w="204470" h="203200">
                  <a:moveTo>
                    <a:pt x="204215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204215" y="20269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876800" y="4419600"/>
              <a:ext cx="204470" cy="203200"/>
            </a:xfrm>
            <a:custGeom>
              <a:avLst/>
              <a:gdLst/>
              <a:ahLst/>
              <a:cxnLst/>
              <a:rect l="l" t="t" r="r" b="b"/>
              <a:pathLst>
                <a:path w="204470" h="203200">
                  <a:moveTo>
                    <a:pt x="0" y="202692"/>
                  </a:moveTo>
                  <a:lnTo>
                    <a:pt x="204215" y="202692"/>
                  </a:lnTo>
                  <a:lnTo>
                    <a:pt x="204215" y="0"/>
                  </a:lnTo>
                  <a:lnTo>
                    <a:pt x="0" y="0"/>
                  </a:lnTo>
                  <a:lnTo>
                    <a:pt x="0" y="202692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78095" y="5076444"/>
              <a:ext cx="204470" cy="204470"/>
            </a:xfrm>
            <a:custGeom>
              <a:avLst/>
              <a:gdLst/>
              <a:ahLst/>
              <a:cxnLst/>
              <a:rect l="l" t="t" r="r" b="b"/>
              <a:pathLst>
                <a:path w="204470" h="204470">
                  <a:moveTo>
                    <a:pt x="204215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204215" y="204215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78095" y="5076444"/>
              <a:ext cx="204470" cy="204470"/>
            </a:xfrm>
            <a:custGeom>
              <a:avLst/>
              <a:gdLst/>
              <a:ahLst/>
              <a:cxnLst/>
              <a:rect l="l" t="t" r="r" b="b"/>
              <a:pathLst>
                <a:path w="204470" h="204470">
                  <a:moveTo>
                    <a:pt x="0" y="204215"/>
                  </a:moveTo>
                  <a:lnTo>
                    <a:pt x="204215" y="204215"/>
                  </a:lnTo>
                  <a:lnTo>
                    <a:pt x="204215" y="0"/>
                  </a:lnTo>
                  <a:lnTo>
                    <a:pt x="0" y="0"/>
                  </a:lnTo>
                  <a:lnTo>
                    <a:pt x="0" y="204215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354323" y="4975859"/>
              <a:ext cx="204470" cy="203200"/>
            </a:xfrm>
            <a:custGeom>
              <a:avLst/>
              <a:gdLst/>
              <a:ahLst/>
              <a:cxnLst/>
              <a:rect l="l" t="t" r="r" b="b"/>
              <a:pathLst>
                <a:path w="204470" h="203200">
                  <a:moveTo>
                    <a:pt x="204215" y="0"/>
                  </a:moveTo>
                  <a:lnTo>
                    <a:pt x="0" y="0"/>
                  </a:lnTo>
                  <a:lnTo>
                    <a:pt x="0" y="202692"/>
                  </a:lnTo>
                  <a:lnTo>
                    <a:pt x="204215" y="202692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54323" y="4975859"/>
              <a:ext cx="204470" cy="203200"/>
            </a:xfrm>
            <a:custGeom>
              <a:avLst/>
              <a:gdLst/>
              <a:ahLst/>
              <a:cxnLst/>
              <a:rect l="l" t="t" r="r" b="b"/>
              <a:pathLst>
                <a:path w="204470" h="203200">
                  <a:moveTo>
                    <a:pt x="0" y="202692"/>
                  </a:moveTo>
                  <a:lnTo>
                    <a:pt x="204215" y="202692"/>
                  </a:lnTo>
                  <a:lnTo>
                    <a:pt x="204215" y="0"/>
                  </a:lnTo>
                  <a:lnTo>
                    <a:pt x="0" y="0"/>
                  </a:lnTo>
                  <a:lnTo>
                    <a:pt x="0" y="202692"/>
                  </a:lnTo>
                  <a:close/>
                </a:path>
              </a:pathLst>
            </a:custGeom>
            <a:ln w="91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58539" y="3445763"/>
              <a:ext cx="204470" cy="204470"/>
            </a:xfrm>
            <a:custGeom>
              <a:avLst/>
              <a:gdLst/>
              <a:ahLst/>
              <a:cxnLst/>
              <a:rect l="l" t="t" r="r" b="b"/>
              <a:pathLst>
                <a:path w="204470" h="204470">
                  <a:moveTo>
                    <a:pt x="204215" y="0"/>
                  </a:moveTo>
                  <a:lnTo>
                    <a:pt x="0" y="0"/>
                  </a:lnTo>
                  <a:lnTo>
                    <a:pt x="0" y="204216"/>
                  </a:lnTo>
                  <a:lnTo>
                    <a:pt x="204215" y="204216"/>
                  </a:lnTo>
                  <a:lnTo>
                    <a:pt x="204215" y="0"/>
                  </a:lnTo>
                  <a:close/>
                </a:path>
              </a:pathLst>
            </a:custGeom>
            <a:solidFill>
              <a:srgbClr val="0462C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58539" y="3445763"/>
              <a:ext cx="204470" cy="204470"/>
            </a:xfrm>
            <a:custGeom>
              <a:avLst/>
              <a:gdLst/>
              <a:ahLst/>
              <a:cxnLst/>
              <a:rect l="l" t="t" r="r" b="b"/>
              <a:pathLst>
                <a:path w="204470" h="204470">
                  <a:moveTo>
                    <a:pt x="0" y="204216"/>
                  </a:moveTo>
                  <a:lnTo>
                    <a:pt x="204215" y="204216"/>
                  </a:lnTo>
                  <a:lnTo>
                    <a:pt x="204215" y="0"/>
                  </a:lnTo>
                  <a:lnTo>
                    <a:pt x="0" y="0"/>
                  </a:lnTo>
                  <a:lnTo>
                    <a:pt x="0" y="20421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918959" y="3543300"/>
              <a:ext cx="211836" cy="21183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651375" y="1464309"/>
            <a:ext cx="7277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rlito"/>
                <a:cs typeface="Carlito"/>
              </a:rPr>
              <a:t>Class</a:t>
            </a:r>
            <a:r>
              <a:rPr sz="2000" spc="-6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2</a:t>
            </a:r>
            <a:endParaRPr sz="2000">
              <a:latin typeface="Carlito"/>
              <a:cs typeface="Carlito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827020" y="1491996"/>
            <a:ext cx="6393180" cy="4805680"/>
            <a:chOff x="2827020" y="1491996"/>
            <a:chExt cx="6393180" cy="4805680"/>
          </a:xfrm>
        </p:grpSpPr>
        <p:sp>
          <p:nvSpPr>
            <p:cNvPr id="23" name="object 23"/>
            <p:cNvSpPr/>
            <p:nvPr/>
          </p:nvSpPr>
          <p:spPr>
            <a:xfrm>
              <a:off x="2846070" y="1917954"/>
              <a:ext cx="4689475" cy="4101465"/>
            </a:xfrm>
            <a:custGeom>
              <a:avLst/>
              <a:gdLst/>
              <a:ahLst/>
              <a:cxnLst/>
              <a:rect l="l" t="t" r="r" b="b"/>
              <a:pathLst>
                <a:path w="4689475" h="4101465">
                  <a:moveTo>
                    <a:pt x="1324356" y="0"/>
                  </a:moveTo>
                  <a:lnTo>
                    <a:pt x="4689348" y="3363468"/>
                  </a:lnTo>
                </a:path>
                <a:path w="4689475" h="4101465">
                  <a:moveTo>
                    <a:pt x="0" y="510540"/>
                  </a:moveTo>
                  <a:lnTo>
                    <a:pt x="3631692" y="4101084"/>
                  </a:lnTo>
                </a:path>
              </a:pathLst>
            </a:custGeom>
            <a:ln w="38100">
              <a:solidFill>
                <a:srgbClr val="944F71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846070" y="1511046"/>
              <a:ext cx="4165600" cy="4128770"/>
            </a:xfrm>
            <a:custGeom>
              <a:avLst/>
              <a:gdLst/>
              <a:ahLst/>
              <a:cxnLst/>
              <a:rect l="l" t="t" r="r" b="b"/>
              <a:pathLst>
                <a:path w="4165600" h="4128770">
                  <a:moveTo>
                    <a:pt x="0" y="0"/>
                  </a:moveTo>
                  <a:lnTo>
                    <a:pt x="4165091" y="4128516"/>
                  </a:lnTo>
                </a:path>
              </a:pathLst>
            </a:custGeom>
            <a:ln w="38100">
              <a:solidFill>
                <a:srgbClr val="944F7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858000" y="5410199"/>
              <a:ext cx="1905000" cy="3550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391400" y="4800599"/>
              <a:ext cx="1828800" cy="34442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715000" y="5943599"/>
              <a:ext cx="2133600" cy="353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65244" y="2428494"/>
              <a:ext cx="2150745" cy="2251075"/>
            </a:xfrm>
            <a:custGeom>
              <a:avLst/>
              <a:gdLst/>
              <a:ahLst/>
              <a:cxnLst/>
              <a:rect l="l" t="t" r="r" b="b"/>
              <a:pathLst>
                <a:path w="2150745" h="2251075">
                  <a:moveTo>
                    <a:pt x="2087560" y="47222"/>
                  </a:moveTo>
                  <a:lnTo>
                    <a:pt x="0" y="2232913"/>
                  </a:lnTo>
                  <a:lnTo>
                    <a:pt x="18795" y="2250693"/>
                  </a:lnTo>
                  <a:lnTo>
                    <a:pt x="2106336" y="65150"/>
                  </a:lnTo>
                  <a:lnTo>
                    <a:pt x="2087560" y="47222"/>
                  </a:lnTo>
                  <a:close/>
                </a:path>
                <a:path w="2150745" h="2251075">
                  <a:moveTo>
                    <a:pt x="2138986" y="37845"/>
                  </a:moveTo>
                  <a:lnTo>
                    <a:pt x="2096515" y="37845"/>
                  </a:lnTo>
                  <a:lnTo>
                    <a:pt x="2115311" y="55752"/>
                  </a:lnTo>
                  <a:lnTo>
                    <a:pt x="2106336" y="65150"/>
                  </a:lnTo>
                  <a:lnTo>
                    <a:pt x="2125091" y="83057"/>
                  </a:lnTo>
                  <a:lnTo>
                    <a:pt x="2138986" y="37845"/>
                  </a:lnTo>
                  <a:close/>
                </a:path>
                <a:path w="2150745" h="2251075">
                  <a:moveTo>
                    <a:pt x="2096515" y="37845"/>
                  </a:moveTo>
                  <a:lnTo>
                    <a:pt x="2087560" y="47222"/>
                  </a:lnTo>
                  <a:lnTo>
                    <a:pt x="2106336" y="65150"/>
                  </a:lnTo>
                  <a:lnTo>
                    <a:pt x="2115311" y="55752"/>
                  </a:lnTo>
                  <a:lnTo>
                    <a:pt x="2096515" y="37845"/>
                  </a:lnTo>
                  <a:close/>
                </a:path>
                <a:path w="2150745" h="2251075">
                  <a:moveTo>
                    <a:pt x="2150617" y="0"/>
                  </a:moveTo>
                  <a:lnTo>
                    <a:pt x="2068829" y="29336"/>
                  </a:lnTo>
                  <a:lnTo>
                    <a:pt x="2087560" y="47222"/>
                  </a:lnTo>
                  <a:lnTo>
                    <a:pt x="2096515" y="37845"/>
                  </a:lnTo>
                  <a:lnTo>
                    <a:pt x="2138986" y="37845"/>
                  </a:lnTo>
                  <a:lnTo>
                    <a:pt x="2150617" y="0"/>
                  </a:lnTo>
                  <a:close/>
                </a:path>
              </a:pathLst>
            </a:custGeom>
            <a:solidFill>
              <a:srgbClr val="9933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486400" y="2971800"/>
              <a:ext cx="381000" cy="248412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455028" y="3907917"/>
            <a:ext cx="702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Symbol"/>
                <a:cs typeface="Symbol"/>
              </a:rPr>
              <a:t></a:t>
            </a:r>
            <a:r>
              <a:rPr sz="1800" baseline="-20833" dirty="0">
                <a:latin typeface="Carlito"/>
                <a:cs typeface="Carlito"/>
              </a:rPr>
              <a:t>1</a:t>
            </a:r>
            <a:r>
              <a:rPr sz="1800" dirty="0">
                <a:latin typeface="Carlito"/>
                <a:cs typeface="Carlito"/>
              </a:rPr>
              <a:t>=0.8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88429" y="3145358"/>
            <a:ext cx="5295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Symbol"/>
                <a:cs typeface="Symbol"/>
              </a:rPr>
              <a:t></a:t>
            </a:r>
            <a:r>
              <a:rPr sz="1800" baseline="-20833" dirty="0">
                <a:latin typeface="Carlito"/>
                <a:cs typeface="Carlito"/>
              </a:rPr>
              <a:t>2</a:t>
            </a:r>
            <a:r>
              <a:rPr sz="1800" dirty="0">
                <a:latin typeface="Carlito"/>
                <a:cs typeface="Carlito"/>
              </a:rPr>
              <a:t>=0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49775" y="5279897"/>
            <a:ext cx="528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Symbol"/>
                <a:cs typeface="Symbol"/>
              </a:rPr>
              <a:t></a:t>
            </a:r>
            <a:r>
              <a:rPr sz="1800" baseline="-20833" dirty="0">
                <a:latin typeface="Carlito"/>
                <a:cs typeface="Carlito"/>
              </a:rPr>
              <a:t>3</a:t>
            </a:r>
            <a:r>
              <a:rPr sz="1800" dirty="0">
                <a:latin typeface="Carlito"/>
                <a:cs typeface="Carlito"/>
              </a:rPr>
              <a:t>=0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872994" y="4136517"/>
            <a:ext cx="528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Symbol"/>
                <a:cs typeface="Symbol"/>
              </a:rPr>
              <a:t></a:t>
            </a:r>
            <a:r>
              <a:rPr sz="1800" baseline="-20833" dirty="0">
                <a:latin typeface="Carlito"/>
                <a:cs typeface="Carlito"/>
              </a:rPr>
              <a:t>4</a:t>
            </a:r>
            <a:r>
              <a:rPr sz="1800" dirty="0">
                <a:latin typeface="Carlito"/>
                <a:cs typeface="Carlito"/>
              </a:rPr>
              <a:t>=0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814573" y="3430904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rlito"/>
                <a:cs typeface="Carlito"/>
              </a:rPr>
              <a:t>5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669794" y="3298316"/>
            <a:ext cx="4781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Symbol"/>
                <a:cs typeface="Symbol"/>
              </a:rPr>
              <a:t></a:t>
            </a:r>
            <a:r>
              <a:rPr sz="1800" i="1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Carlito"/>
                <a:cs typeface="Carlito"/>
              </a:rPr>
              <a:t>=0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226428" y="2917063"/>
            <a:ext cx="5289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Symbol"/>
                <a:cs typeface="Symbol"/>
              </a:rPr>
              <a:t></a:t>
            </a:r>
            <a:r>
              <a:rPr sz="1800" baseline="-20833" dirty="0">
                <a:latin typeface="Carlito"/>
                <a:cs typeface="Carlito"/>
              </a:rPr>
              <a:t>7</a:t>
            </a:r>
            <a:r>
              <a:rPr sz="1800" dirty="0">
                <a:latin typeface="Carlito"/>
                <a:cs typeface="Carlito"/>
              </a:rPr>
              <a:t>=0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21175" y="2231263"/>
            <a:ext cx="702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Symbol"/>
                <a:cs typeface="Symbol"/>
              </a:rPr>
              <a:t></a:t>
            </a:r>
            <a:r>
              <a:rPr sz="1800" baseline="-20833" dirty="0">
                <a:latin typeface="Carlito"/>
                <a:cs typeface="Carlito"/>
              </a:rPr>
              <a:t>8</a:t>
            </a:r>
            <a:r>
              <a:rPr sz="1800" dirty="0">
                <a:latin typeface="Carlito"/>
                <a:cs typeface="Carlito"/>
              </a:rPr>
              <a:t>=0.6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177794" y="4891186"/>
            <a:ext cx="931544" cy="943610"/>
          </a:xfrm>
          <a:prstGeom prst="rect">
            <a:avLst/>
          </a:prstGeom>
        </p:spPr>
        <p:txBody>
          <a:bodyPr vert="horz" wrap="square" lIns="0" tIns="172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60"/>
              </a:spcBef>
            </a:pPr>
            <a:r>
              <a:rPr sz="1800" i="1" dirty="0">
                <a:latin typeface="Symbol"/>
                <a:cs typeface="Symbol"/>
              </a:rPr>
              <a:t></a:t>
            </a:r>
            <a:r>
              <a:rPr sz="1800" baseline="-20833" dirty="0">
                <a:latin typeface="Carlito"/>
                <a:cs typeface="Carlito"/>
              </a:rPr>
              <a:t>9</a:t>
            </a:r>
            <a:r>
              <a:rPr sz="1800" dirty="0">
                <a:latin typeface="Carlito"/>
                <a:cs typeface="Carlito"/>
              </a:rPr>
              <a:t>=0</a:t>
            </a:r>
            <a:endParaRPr sz="1800">
              <a:latin typeface="Carlito"/>
              <a:cs typeface="Carlito"/>
            </a:endParaRPr>
          </a:p>
          <a:p>
            <a:pPr marL="190500">
              <a:lnSpc>
                <a:spcPct val="100000"/>
              </a:lnSpc>
              <a:spcBef>
                <a:spcPts val="1405"/>
              </a:spcBef>
            </a:pPr>
            <a:r>
              <a:rPr sz="2000" spc="-5" dirty="0">
                <a:latin typeface="Carlito"/>
                <a:cs typeface="Carlito"/>
              </a:rPr>
              <a:t>Class</a:t>
            </a:r>
            <a:r>
              <a:rPr sz="2000" spc="-40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1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540375" y="2078863"/>
            <a:ext cx="6070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i="1" dirty="0">
                <a:latin typeface="Symbol"/>
                <a:cs typeface="Symbol"/>
              </a:rPr>
              <a:t></a:t>
            </a:r>
            <a:r>
              <a:rPr sz="1800" baseline="-20833" dirty="0">
                <a:latin typeface="Carlito"/>
                <a:cs typeface="Carlito"/>
              </a:rPr>
              <a:t>10</a:t>
            </a:r>
            <a:r>
              <a:rPr sz="1800" dirty="0">
                <a:latin typeface="Carlito"/>
                <a:cs typeface="Carlito"/>
              </a:rPr>
              <a:t>=0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8105" y="0"/>
            <a:ext cx="189166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736091" y="973834"/>
            <a:ext cx="9977628" cy="5804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8665" y="125349"/>
            <a:ext cx="1891664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736091" y="908303"/>
            <a:ext cx="10117836" cy="5617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194" y="0"/>
            <a:ext cx="19196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E</a:t>
            </a:r>
            <a:r>
              <a:rPr spc="-360" dirty="0"/>
              <a:t>x</a:t>
            </a:r>
            <a:r>
              <a:rPr spc="-225" dirty="0"/>
              <a:t>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9079" y="0"/>
            <a:ext cx="11747500" cy="6858000"/>
            <a:chOff x="259079" y="0"/>
            <a:chExt cx="11747500" cy="6858000"/>
          </a:xfrm>
        </p:grpSpPr>
        <p:sp>
          <p:nvSpPr>
            <p:cNvPr id="4" name="object 4"/>
            <p:cNvSpPr/>
            <p:nvPr/>
          </p:nvSpPr>
          <p:spPr>
            <a:xfrm>
              <a:off x="259079" y="0"/>
              <a:ext cx="11746992" cy="6857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7763" y="0"/>
              <a:ext cx="4312920" cy="16565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194" y="0"/>
            <a:ext cx="19196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E</a:t>
            </a:r>
            <a:r>
              <a:rPr spc="-360" dirty="0"/>
              <a:t>x</a:t>
            </a:r>
            <a:r>
              <a:rPr spc="-225" dirty="0"/>
              <a:t>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8495" y="0"/>
            <a:ext cx="11748770" cy="6858000"/>
            <a:chOff x="158495" y="0"/>
            <a:chExt cx="11748770" cy="6858000"/>
          </a:xfrm>
        </p:grpSpPr>
        <p:sp>
          <p:nvSpPr>
            <p:cNvPr id="4" name="object 4"/>
            <p:cNvSpPr/>
            <p:nvPr/>
          </p:nvSpPr>
          <p:spPr>
            <a:xfrm>
              <a:off x="158495" y="0"/>
              <a:ext cx="11748516" cy="6857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8495" y="0"/>
              <a:ext cx="3877055" cy="19171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0194" y="0"/>
            <a:ext cx="191960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5" dirty="0"/>
              <a:t>E</a:t>
            </a:r>
            <a:r>
              <a:rPr spc="-360" dirty="0"/>
              <a:t>x</a:t>
            </a:r>
            <a:r>
              <a:rPr spc="-225" dirty="0"/>
              <a:t>ample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1999" cy="6857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4075175" cy="191719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9435" y="178307"/>
              <a:ext cx="3220212" cy="131064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1999" cy="6857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3677411" cy="22265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786880"/>
            <a:chOff x="0" y="0"/>
            <a:chExt cx="12192000" cy="6786880"/>
          </a:xfrm>
        </p:grpSpPr>
        <p:sp>
          <p:nvSpPr>
            <p:cNvPr id="3" name="object 3"/>
            <p:cNvSpPr/>
            <p:nvPr/>
          </p:nvSpPr>
          <p:spPr>
            <a:xfrm>
              <a:off x="1524000" y="0"/>
              <a:ext cx="2267712" cy="1728215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1999" cy="678637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436" y="103631"/>
              <a:ext cx="3648455" cy="15133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12158" y="0"/>
            <a:ext cx="25273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0" dirty="0"/>
              <a:t>Kernel</a:t>
            </a:r>
            <a:r>
              <a:rPr spc="-470" dirty="0"/>
              <a:t> </a:t>
            </a:r>
            <a:r>
              <a:rPr spc="-290" dirty="0"/>
              <a:t>trick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15695"/>
            <a:ext cx="12191999" cy="61981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761" y="0"/>
            <a:ext cx="205993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o</a:t>
            </a:r>
            <a:r>
              <a:rPr spc="-275" dirty="0"/>
              <a:t>v</a:t>
            </a:r>
            <a:r>
              <a:rPr spc="-250" dirty="0"/>
              <a:t>e</a:t>
            </a:r>
            <a:r>
              <a:rPr spc="-135" dirty="0"/>
              <a:t>r</a:t>
            </a:r>
            <a:r>
              <a:rPr spc="-215" dirty="0"/>
              <a:t>vi</a:t>
            </a:r>
            <a:r>
              <a:rPr spc="-335" dirty="0"/>
              <a:t>e</a:t>
            </a:r>
            <a:r>
              <a:rPr spc="-200" dirty="0"/>
              <a:t>w</a:t>
            </a:r>
          </a:p>
        </p:txBody>
      </p:sp>
      <p:sp>
        <p:nvSpPr>
          <p:cNvPr id="3" name="object 3"/>
          <p:cNvSpPr/>
          <p:nvPr/>
        </p:nvSpPr>
        <p:spPr>
          <a:xfrm>
            <a:off x="3175711" y="4033138"/>
            <a:ext cx="4792980" cy="2637155"/>
          </a:xfrm>
          <a:custGeom>
            <a:avLst/>
            <a:gdLst/>
            <a:ahLst/>
            <a:cxnLst/>
            <a:rect l="l" t="t" r="r" b="b"/>
            <a:pathLst>
              <a:path w="4792980" h="2637154">
                <a:moveTo>
                  <a:pt x="4792904" y="2520823"/>
                </a:moveTo>
                <a:lnTo>
                  <a:pt x="4749609" y="2496451"/>
                </a:lnTo>
                <a:lnTo>
                  <a:pt x="4603166" y="2414003"/>
                </a:lnTo>
                <a:lnTo>
                  <a:pt x="4593679" y="2410917"/>
                </a:lnTo>
                <a:lnTo>
                  <a:pt x="4584065" y="2411704"/>
                </a:lnTo>
                <a:lnTo>
                  <a:pt x="4575429" y="2416022"/>
                </a:lnTo>
                <a:lnTo>
                  <a:pt x="4568876" y="2423579"/>
                </a:lnTo>
                <a:lnTo>
                  <a:pt x="4565840" y="2433078"/>
                </a:lnTo>
                <a:lnTo>
                  <a:pt x="4566653" y="2442692"/>
                </a:lnTo>
                <a:lnTo>
                  <a:pt x="4570971" y="2451303"/>
                </a:lnTo>
                <a:lnTo>
                  <a:pt x="4578528" y="2457818"/>
                </a:lnTo>
                <a:lnTo>
                  <a:pt x="4649660" y="2497886"/>
                </a:lnTo>
                <a:lnTo>
                  <a:pt x="145732" y="2567178"/>
                </a:lnTo>
                <a:lnTo>
                  <a:pt x="137883" y="142773"/>
                </a:lnTo>
                <a:lnTo>
                  <a:pt x="179247" y="213233"/>
                </a:lnTo>
                <a:lnTo>
                  <a:pt x="185940" y="220662"/>
                </a:lnTo>
                <a:lnTo>
                  <a:pt x="194640" y="224828"/>
                </a:lnTo>
                <a:lnTo>
                  <a:pt x="204241" y="225425"/>
                </a:lnTo>
                <a:lnTo>
                  <a:pt x="213664" y="222123"/>
                </a:lnTo>
                <a:lnTo>
                  <a:pt x="221145" y="215506"/>
                </a:lnTo>
                <a:lnTo>
                  <a:pt x="225310" y="206832"/>
                </a:lnTo>
                <a:lnTo>
                  <a:pt x="225907" y="197192"/>
                </a:lnTo>
                <a:lnTo>
                  <a:pt x="222681" y="187706"/>
                </a:lnTo>
                <a:lnTo>
                  <a:pt x="141579" y="49784"/>
                </a:lnTo>
                <a:lnTo>
                  <a:pt x="112306" y="0"/>
                </a:lnTo>
                <a:lnTo>
                  <a:pt x="3225" y="188468"/>
                </a:lnTo>
                <a:lnTo>
                  <a:pt x="0" y="197954"/>
                </a:lnTo>
                <a:lnTo>
                  <a:pt x="647" y="207594"/>
                </a:lnTo>
                <a:lnTo>
                  <a:pt x="4864" y="216268"/>
                </a:lnTo>
                <a:lnTo>
                  <a:pt x="12369" y="222885"/>
                </a:lnTo>
                <a:lnTo>
                  <a:pt x="21844" y="226034"/>
                </a:lnTo>
                <a:lnTo>
                  <a:pt x="31457" y="225348"/>
                </a:lnTo>
                <a:lnTo>
                  <a:pt x="40093" y="221119"/>
                </a:lnTo>
                <a:lnTo>
                  <a:pt x="46659" y="213614"/>
                </a:lnTo>
                <a:lnTo>
                  <a:pt x="87591" y="143014"/>
                </a:lnTo>
                <a:lnTo>
                  <a:pt x="95542" y="2600883"/>
                </a:lnTo>
                <a:lnTo>
                  <a:pt x="112433" y="2600833"/>
                </a:lnTo>
                <a:lnTo>
                  <a:pt x="112699" y="2617978"/>
                </a:lnTo>
                <a:lnTo>
                  <a:pt x="4650435" y="2548166"/>
                </a:lnTo>
                <a:lnTo>
                  <a:pt x="4580560" y="2590381"/>
                </a:lnTo>
                <a:lnTo>
                  <a:pt x="4573168" y="2597137"/>
                </a:lnTo>
                <a:lnTo>
                  <a:pt x="4569104" y="2605887"/>
                </a:lnTo>
                <a:lnTo>
                  <a:pt x="4568647" y="2615514"/>
                </a:lnTo>
                <a:lnTo>
                  <a:pt x="4572051" y="2624912"/>
                </a:lnTo>
                <a:lnTo>
                  <a:pt x="4578769" y="2632278"/>
                </a:lnTo>
                <a:lnTo>
                  <a:pt x="4587506" y="2636329"/>
                </a:lnTo>
                <a:lnTo>
                  <a:pt x="4597158" y="2636812"/>
                </a:lnTo>
                <a:lnTo>
                  <a:pt x="4606595" y="2633434"/>
                </a:lnTo>
                <a:lnTo>
                  <a:pt x="4792904" y="25208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45601" y="732591"/>
            <a:ext cx="7698740" cy="3526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95580" algn="l"/>
              </a:tabLst>
            </a:pPr>
            <a:endParaRPr lang="en-US" sz="2400" spc="-5" dirty="0">
              <a:latin typeface="Times New Roman"/>
              <a:cs typeface="Times New Roman"/>
            </a:endParaRPr>
          </a:p>
          <a:p>
            <a:pPr marL="195580" indent="-18288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195580" algn="l"/>
              </a:tabLst>
            </a:pPr>
            <a:r>
              <a:rPr sz="2400" spc="-5" dirty="0">
                <a:latin typeface="Times New Roman"/>
                <a:cs typeface="Times New Roman"/>
              </a:rPr>
              <a:t>SVM for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linearly separable </a:t>
            </a:r>
            <a:r>
              <a:rPr sz="2400" dirty="0">
                <a:latin typeface="Times New Roman"/>
                <a:cs typeface="Times New Roman"/>
              </a:rPr>
              <a:t>binary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set</a:t>
            </a:r>
            <a:endParaRPr sz="2500" dirty="0">
              <a:latin typeface="Times New Roman"/>
              <a:cs typeface="Times New Roman"/>
            </a:endParaRPr>
          </a:p>
          <a:p>
            <a:pPr marL="12700" marR="25781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195580" algn="l"/>
              </a:tabLst>
            </a:pPr>
            <a:r>
              <a:rPr sz="2400" b="1" dirty="0">
                <a:latin typeface="Times New Roman"/>
                <a:cs typeface="Times New Roman"/>
              </a:rPr>
              <a:t>Main Goal </a:t>
            </a:r>
            <a:r>
              <a:rPr sz="2400" dirty="0">
                <a:latin typeface="Times New Roman"/>
                <a:cs typeface="Times New Roman"/>
              </a:rPr>
              <a:t>to design a hyper plane that classify all</a:t>
            </a:r>
            <a:r>
              <a:rPr sz="2400" spc="-2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training  vectors into </a:t>
            </a:r>
            <a:r>
              <a:rPr sz="2400" spc="-5" dirty="0">
                <a:latin typeface="Times New Roman"/>
                <a:cs typeface="Times New Roman"/>
              </a:rPr>
              <a:t>two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classes</a:t>
            </a:r>
            <a:endParaRPr sz="25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sz="2400" i="1" spc="-5" dirty="0">
                <a:latin typeface="Times New Roman"/>
                <a:cs typeface="Times New Roman"/>
              </a:rPr>
              <a:t>The </a:t>
            </a:r>
            <a:r>
              <a:rPr sz="2400" i="1" dirty="0">
                <a:latin typeface="Times New Roman"/>
                <a:cs typeface="Times New Roman"/>
              </a:rPr>
              <a:t>best model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that leaves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maximum </a:t>
            </a: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margin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  classes</a:t>
            </a:r>
          </a:p>
          <a:p>
            <a:pPr marL="12700" marR="55244">
              <a:lnSpc>
                <a:spcPct val="100000"/>
              </a:lnSpc>
              <a:buFont typeface="Arial"/>
              <a:buChar char="•"/>
              <a:tabLst>
                <a:tab pos="19558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two </a:t>
            </a:r>
            <a:r>
              <a:rPr sz="2400" dirty="0">
                <a:latin typeface="Times New Roman"/>
                <a:cs typeface="Times New Roman"/>
              </a:rPr>
              <a:t>classes labels </a:t>
            </a:r>
            <a:r>
              <a:rPr sz="2400" b="1" dirty="0">
                <a:solidFill>
                  <a:srgbClr val="003399"/>
                </a:solidFill>
                <a:latin typeface="Times New Roman"/>
                <a:cs typeface="Times New Roman"/>
              </a:rPr>
              <a:t>+1 </a:t>
            </a:r>
            <a:r>
              <a:rPr sz="2400" dirty="0">
                <a:latin typeface="Times New Roman"/>
                <a:cs typeface="Times New Roman"/>
              </a:rPr>
              <a:t>(positive </a:t>
            </a:r>
            <a:r>
              <a:rPr sz="2400" spc="-5" dirty="0">
                <a:latin typeface="Times New Roman"/>
                <a:cs typeface="Times New Roman"/>
              </a:rPr>
              <a:t>examples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b="1" dirty="0">
                <a:solidFill>
                  <a:srgbClr val="003399"/>
                </a:solidFill>
                <a:latin typeface="Times New Roman"/>
                <a:cs typeface="Times New Roman"/>
              </a:rPr>
              <a:t>-1</a:t>
            </a:r>
            <a:r>
              <a:rPr sz="2400" b="1" spc="-125" dirty="0">
                <a:solidFill>
                  <a:srgbClr val="00339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(negative  </a:t>
            </a:r>
            <a:r>
              <a:rPr sz="2400" spc="-5" dirty="0">
                <a:latin typeface="Times New Roman"/>
                <a:cs typeface="Times New Roman"/>
              </a:rPr>
              <a:t>examples)</a:t>
            </a:r>
            <a:endParaRPr sz="2400" dirty="0">
              <a:latin typeface="Times New Roman"/>
              <a:cs typeface="Times New Roman"/>
            </a:endParaRPr>
          </a:p>
          <a:p>
            <a:pPr marL="1042035">
              <a:lnSpc>
                <a:spcPct val="100000"/>
              </a:lnSpc>
              <a:spcBef>
                <a:spcPts val="2070"/>
              </a:spcBef>
            </a:pPr>
            <a:r>
              <a:rPr sz="1800" b="1" dirty="0">
                <a:latin typeface="Carlito"/>
                <a:cs typeface="Carlito"/>
              </a:rPr>
              <a:t>X2</a:t>
            </a:r>
            <a:endParaRPr sz="1800" dirty="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31251" y="6349695"/>
            <a:ext cx="267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Carlito"/>
                <a:cs typeface="Carlito"/>
              </a:rPr>
              <a:t>X1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544632" y="3702620"/>
            <a:ext cx="3778885" cy="3298190"/>
            <a:chOff x="3785615" y="3566667"/>
            <a:chExt cx="3778885" cy="3298190"/>
          </a:xfrm>
        </p:grpSpPr>
        <p:sp>
          <p:nvSpPr>
            <p:cNvPr id="7" name="object 7"/>
            <p:cNvSpPr/>
            <p:nvPr/>
          </p:nvSpPr>
          <p:spPr>
            <a:xfrm>
              <a:off x="3791711" y="468020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7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91711" y="468020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7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7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96155" y="439216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8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8" y="288035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296155" y="439216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8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7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8" y="288035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367783" y="511301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7" y="288035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67783" y="511301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7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7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7" y="288035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791711" y="547268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39"/>
                  </a:lnTo>
                  <a:lnTo>
                    <a:pt x="27797" y="229073"/>
                  </a:lnTo>
                  <a:lnTo>
                    <a:pt x="58978" y="260249"/>
                  </a:lnTo>
                  <a:lnTo>
                    <a:pt x="98511" y="280693"/>
                  </a:lnTo>
                  <a:lnTo>
                    <a:pt x="144017" y="288035"/>
                  </a:lnTo>
                  <a:lnTo>
                    <a:pt x="189524" y="280693"/>
                  </a:lnTo>
                  <a:lnTo>
                    <a:pt x="229057" y="260249"/>
                  </a:lnTo>
                  <a:lnTo>
                    <a:pt x="260238" y="229073"/>
                  </a:lnTo>
                  <a:lnTo>
                    <a:pt x="280690" y="189539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91711" y="547268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7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7"/>
                  </a:lnTo>
                  <a:lnTo>
                    <a:pt x="280690" y="189539"/>
                  </a:lnTo>
                  <a:lnTo>
                    <a:pt x="260238" y="229073"/>
                  </a:lnTo>
                  <a:lnTo>
                    <a:pt x="229057" y="260249"/>
                  </a:lnTo>
                  <a:lnTo>
                    <a:pt x="189524" y="280693"/>
                  </a:lnTo>
                  <a:lnTo>
                    <a:pt x="144017" y="288035"/>
                  </a:lnTo>
                  <a:lnTo>
                    <a:pt x="98511" y="280693"/>
                  </a:lnTo>
                  <a:lnTo>
                    <a:pt x="58978" y="260249"/>
                  </a:lnTo>
                  <a:lnTo>
                    <a:pt x="27797" y="229073"/>
                  </a:lnTo>
                  <a:lnTo>
                    <a:pt x="7345" y="189539"/>
                  </a:lnTo>
                  <a:lnTo>
                    <a:pt x="0" y="14401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800599" y="547268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7"/>
                  </a:lnTo>
                  <a:lnTo>
                    <a:pt x="7345" y="189539"/>
                  </a:lnTo>
                  <a:lnTo>
                    <a:pt x="27797" y="229073"/>
                  </a:lnTo>
                  <a:lnTo>
                    <a:pt x="58978" y="260249"/>
                  </a:lnTo>
                  <a:lnTo>
                    <a:pt x="98511" y="280693"/>
                  </a:lnTo>
                  <a:lnTo>
                    <a:pt x="144017" y="288035"/>
                  </a:lnTo>
                  <a:lnTo>
                    <a:pt x="189524" y="280693"/>
                  </a:lnTo>
                  <a:lnTo>
                    <a:pt x="229057" y="260249"/>
                  </a:lnTo>
                  <a:lnTo>
                    <a:pt x="260238" y="229073"/>
                  </a:lnTo>
                  <a:lnTo>
                    <a:pt x="280690" y="189539"/>
                  </a:lnTo>
                  <a:lnTo>
                    <a:pt x="288036" y="144017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800599" y="547268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7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7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7"/>
                  </a:lnTo>
                  <a:lnTo>
                    <a:pt x="280690" y="189539"/>
                  </a:lnTo>
                  <a:lnTo>
                    <a:pt x="260238" y="229073"/>
                  </a:lnTo>
                  <a:lnTo>
                    <a:pt x="229057" y="260249"/>
                  </a:lnTo>
                  <a:lnTo>
                    <a:pt x="189524" y="280693"/>
                  </a:lnTo>
                  <a:lnTo>
                    <a:pt x="144017" y="288035"/>
                  </a:lnTo>
                  <a:lnTo>
                    <a:pt x="98511" y="280693"/>
                  </a:lnTo>
                  <a:lnTo>
                    <a:pt x="58978" y="260249"/>
                  </a:lnTo>
                  <a:lnTo>
                    <a:pt x="27797" y="229073"/>
                  </a:lnTo>
                  <a:lnTo>
                    <a:pt x="7345" y="189539"/>
                  </a:lnTo>
                  <a:lnTo>
                    <a:pt x="0" y="14401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088635" y="482498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144017" y="0"/>
                  </a:moveTo>
                  <a:lnTo>
                    <a:pt x="98511" y="7345"/>
                  </a:lnTo>
                  <a:lnTo>
                    <a:pt x="58978" y="27797"/>
                  </a:lnTo>
                  <a:lnTo>
                    <a:pt x="27797" y="58978"/>
                  </a:lnTo>
                  <a:lnTo>
                    <a:pt x="7345" y="98511"/>
                  </a:lnTo>
                  <a:lnTo>
                    <a:pt x="0" y="144018"/>
                  </a:lnTo>
                  <a:lnTo>
                    <a:pt x="7345" y="189524"/>
                  </a:lnTo>
                  <a:lnTo>
                    <a:pt x="27797" y="229057"/>
                  </a:lnTo>
                  <a:lnTo>
                    <a:pt x="58978" y="260238"/>
                  </a:lnTo>
                  <a:lnTo>
                    <a:pt x="98511" y="280690"/>
                  </a:lnTo>
                  <a:lnTo>
                    <a:pt x="144017" y="288036"/>
                  </a:lnTo>
                  <a:lnTo>
                    <a:pt x="189524" y="280690"/>
                  </a:lnTo>
                  <a:lnTo>
                    <a:pt x="229057" y="260238"/>
                  </a:lnTo>
                  <a:lnTo>
                    <a:pt x="260238" y="229057"/>
                  </a:lnTo>
                  <a:lnTo>
                    <a:pt x="280690" y="189524"/>
                  </a:lnTo>
                  <a:lnTo>
                    <a:pt x="288036" y="144018"/>
                  </a:lnTo>
                  <a:lnTo>
                    <a:pt x="280690" y="98511"/>
                  </a:lnTo>
                  <a:lnTo>
                    <a:pt x="260238" y="58978"/>
                  </a:lnTo>
                  <a:lnTo>
                    <a:pt x="229057" y="27797"/>
                  </a:lnTo>
                  <a:lnTo>
                    <a:pt x="189524" y="7345"/>
                  </a:lnTo>
                  <a:lnTo>
                    <a:pt x="14401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88635" y="482498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144018"/>
                  </a:moveTo>
                  <a:lnTo>
                    <a:pt x="7345" y="98511"/>
                  </a:lnTo>
                  <a:lnTo>
                    <a:pt x="27797" y="58978"/>
                  </a:lnTo>
                  <a:lnTo>
                    <a:pt x="58978" y="27797"/>
                  </a:lnTo>
                  <a:lnTo>
                    <a:pt x="98511" y="7345"/>
                  </a:lnTo>
                  <a:lnTo>
                    <a:pt x="144017" y="0"/>
                  </a:lnTo>
                  <a:lnTo>
                    <a:pt x="189524" y="7345"/>
                  </a:lnTo>
                  <a:lnTo>
                    <a:pt x="229057" y="27797"/>
                  </a:lnTo>
                  <a:lnTo>
                    <a:pt x="260238" y="58978"/>
                  </a:lnTo>
                  <a:lnTo>
                    <a:pt x="280690" y="98511"/>
                  </a:lnTo>
                  <a:lnTo>
                    <a:pt x="288036" y="144018"/>
                  </a:lnTo>
                  <a:lnTo>
                    <a:pt x="280690" y="189524"/>
                  </a:lnTo>
                  <a:lnTo>
                    <a:pt x="260238" y="229057"/>
                  </a:lnTo>
                  <a:lnTo>
                    <a:pt x="229057" y="260238"/>
                  </a:lnTo>
                  <a:lnTo>
                    <a:pt x="189524" y="280690"/>
                  </a:lnTo>
                  <a:lnTo>
                    <a:pt x="144017" y="288036"/>
                  </a:lnTo>
                  <a:lnTo>
                    <a:pt x="98511" y="280690"/>
                  </a:lnTo>
                  <a:lnTo>
                    <a:pt x="58978" y="260238"/>
                  </a:lnTo>
                  <a:lnTo>
                    <a:pt x="27797" y="229057"/>
                  </a:lnTo>
                  <a:lnTo>
                    <a:pt x="7345" y="189524"/>
                  </a:lnTo>
                  <a:lnTo>
                    <a:pt x="0" y="144018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527291" y="496823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288035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288035" y="288036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33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527291" y="4968239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36"/>
                  </a:moveTo>
                  <a:lnTo>
                    <a:pt x="288035" y="288036"/>
                  </a:lnTo>
                  <a:lnTo>
                    <a:pt x="288035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167627" y="540105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288036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288036" y="288036"/>
                  </a:lnTo>
                  <a:lnTo>
                    <a:pt x="288036" y="0"/>
                  </a:lnTo>
                  <a:close/>
                </a:path>
              </a:pathLst>
            </a:custGeom>
            <a:solidFill>
              <a:srgbClr val="33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67627" y="540105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89" h="288289">
                  <a:moveTo>
                    <a:pt x="0" y="288036"/>
                  </a:moveTo>
                  <a:lnTo>
                    <a:pt x="288036" y="288036"/>
                  </a:lnTo>
                  <a:lnTo>
                    <a:pt x="288036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743699" y="555345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288035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288035" y="288036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33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743699" y="5553455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36"/>
                  </a:moveTo>
                  <a:lnTo>
                    <a:pt x="288035" y="288036"/>
                  </a:lnTo>
                  <a:lnTo>
                    <a:pt x="288035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7031735" y="482498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288035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288035" y="288036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33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031735" y="4824983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36"/>
                  </a:moveTo>
                  <a:lnTo>
                    <a:pt x="288035" y="288036"/>
                  </a:lnTo>
                  <a:lnTo>
                    <a:pt x="288035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12191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239255" y="597712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288035" y="0"/>
                  </a:moveTo>
                  <a:lnTo>
                    <a:pt x="0" y="0"/>
                  </a:lnTo>
                  <a:lnTo>
                    <a:pt x="0" y="288036"/>
                  </a:lnTo>
                  <a:lnTo>
                    <a:pt x="288035" y="288036"/>
                  </a:lnTo>
                  <a:lnTo>
                    <a:pt x="288035" y="0"/>
                  </a:lnTo>
                  <a:close/>
                </a:path>
              </a:pathLst>
            </a:custGeom>
            <a:solidFill>
              <a:srgbClr val="33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239255" y="5977127"/>
              <a:ext cx="288290" cy="288290"/>
            </a:xfrm>
            <a:custGeom>
              <a:avLst/>
              <a:gdLst/>
              <a:ahLst/>
              <a:cxnLst/>
              <a:rect l="l" t="t" r="r" b="b"/>
              <a:pathLst>
                <a:path w="288290" h="288289">
                  <a:moveTo>
                    <a:pt x="0" y="288036"/>
                  </a:moveTo>
                  <a:lnTo>
                    <a:pt x="288035" y="288036"/>
                  </a:lnTo>
                  <a:lnTo>
                    <a:pt x="288035" y="0"/>
                  </a:lnTo>
                  <a:lnTo>
                    <a:pt x="0" y="0"/>
                  </a:lnTo>
                  <a:lnTo>
                    <a:pt x="0" y="288036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655819" y="3816095"/>
              <a:ext cx="2160270" cy="2997200"/>
            </a:xfrm>
            <a:custGeom>
              <a:avLst/>
              <a:gdLst/>
              <a:ahLst/>
              <a:cxnLst/>
              <a:rect l="l" t="t" r="r" b="b"/>
              <a:pathLst>
                <a:path w="2160270" h="2997200">
                  <a:moveTo>
                    <a:pt x="2160270" y="0"/>
                  </a:moveTo>
                  <a:lnTo>
                    <a:pt x="0" y="2996951"/>
                  </a:lnTo>
                </a:path>
              </a:pathLst>
            </a:custGeom>
            <a:ln w="67056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151375" y="4104131"/>
              <a:ext cx="3312795" cy="2520315"/>
            </a:xfrm>
            <a:custGeom>
              <a:avLst/>
              <a:gdLst/>
              <a:ahLst/>
              <a:cxnLst/>
              <a:rect l="l" t="t" r="r" b="b"/>
              <a:pathLst>
                <a:path w="3312795" h="2520315">
                  <a:moveTo>
                    <a:pt x="3312414" y="0"/>
                  </a:moveTo>
                  <a:lnTo>
                    <a:pt x="0" y="2520276"/>
                  </a:lnTo>
                </a:path>
              </a:pathLst>
            </a:custGeom>
            <a:ln w="670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372355" y="3573017"/>
              <a:ext cx="2804795" cy="3285490"/>
            </a:xfrm>
            <a:custGeom>
              <a:avLst/>
              <a:gdLst/>
              <a:ahLst/>
              <a:cxnLst/>
              <a:rect l="l" t="t" r="r" b="b"/>
              <a:pathLst>
                <a:path w="2804795" h="3285490">
                  <a:moveTo>
                    <a:pt x="2133600" y="0"/>
                  </a:moveTo>
                  <a:lnTo>
                    <a:pt x="0" y="3035096"/>
                  </a:lnTo>
                  <a:lnTo>
                    <a:pt x="355494" y="3284979"/>
                  </a:lnTo>
                  <a:lnTo>
                    <a:pt x="826809" y="3284979"/>
                  </a:lnTo>
                  <a:lnTo>
                    <a:pt x="2804541" y="471551"/>
                  </a:lnTo>
                  <a:lnTo>
                    <a:pt x="2133600" y="0"/>
                  </a:lnTo>
                  <a:close/>
                </a:path>
              </a:pathLst>
            </a:custGeom>
            <a:solidFill>
              <a:srgbClr val="4471C4">
                <a:alpha val="5686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372355" y="3573017"/>
              <a:ext cx="2804795" cy="3285490"/>
            </a:xfrm>
            <a:custGeom>
              <a:avLst/>
              <a:gdLst/>
              <a:ahLst/>
              <a:cxnLst/>
              <a:rect l="l" t="t" r="r" b="b"/>
              <a:pathLst>
                <a:path w="2804795" h="3285490">
                  <a:moveTo>
                    <a:pt x="2133600" y="0"/>
                  </a:moveTo>
                  <a:lnTo>
                    <a:pt x="2804541" y="471551"/>
                  </a:lnTo>
                  <a:lnTo>
                    <a:pt x="826809" y="3284979"/>
                  </a:lnTo>
                </a:path>
                <a:path w="2804795" h="3285490">
                  <a:moveTo>
                    <a:pt x="355494" y="3284979"/>
                  </a:moveTo>
                  <a:lnTo>
                    <a:pt x="0" y="3035096"/>
                  </a:lnTo>
                  <a:lnTo>
                    <a:pt x="2133600" y="0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12056" y="3902836"/>
              <a:ext cx="3545840" cy="2945765"/>
            </a:xfrm>
            <a:custGeom>
              <a:avLst/>
              <a:gdLst/>
              <a:ahLst/>
              <a:cxnLst/>
              <a:rect l="l" t="t" r="r" b="b"/>
              <a:pathLst>
                <a:path w="3545840" h="2945765">
                  <a:moveTo>
                    <a:pt x="3278250" y="0"/>
                  </a:moveTo>
                  <a:lnTo>
                    <a:pt x="0" y="2609392"/>
                  </a:lnTo>
                  <a:lnTo>
                    <a:pt x="267588" y="2945553"/>
                  </a:lnTo>
                  <a:lnTo>
                    <a:pt x="3545840" y="336169"/>
                  </a:lnTo>
                  <a:lnTo>
                    <a:pt x="3278250" y="0"/>
                  </a:lnTo>
                  <a:close/>
                </a:path>
              </a:pathLst>
            </a:custGeom>
            <a:solidFill>
              <a:srgbClr val="3399FF">
                <a:alpha val="5686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012056" y="3902836"/>
              <a:ext cx="3545840" cy="2945765"/>
            </a:xfrm>
            <a:custGeom>
              <a:avLst/>
              <a:gdLst/>
              <a:ahLst/>
              <a:cxnLst/>
              <a:rect l="l" t="t" r="r" b="b"/>
              <a:pathLst>
                <a:path w="3545840" h="2945765">
                  <a:moveTo>
                    <a:pt x="3278250" y="0"/>
                  </a:moveTo>
                  <a:lnTo>
                    <a:pt x="3545840" y="336169"/>
                  </a:lnTo>
                  <a:lnTo>
                    <a:pt x="267588" y="2945553"/>
                  </a:lnTo>
                  <a:lnTo>
                    <a:pt x="0" y="2609392"/>
                  </a:lnTo>
                  <a:lnTo>
                    <a:pt x="3278250" y="0"/>
                  </a:lnTo>
                </a:path>
              </a:pathLst>
            </a:custGeom>
            <a:ln w="12700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84550" y="678241"/>
            <a:ext cx="6382081" cy="49277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8276" y="620268"/>
            <a:ext cx="7272655" cy="5256530"/>
            <a:chOff x="2208276" y="620268"/>
            <a:chExt cx="7272655" cy="5256530"/>
          </a:xfrm>
        </p:grpSpPr>
        <p:sp>
          <p:nvSpPr>
            <p:cNvPr id="3" name="object 3"/>
            <p:cNvSpPr/>
            <p:nvPr/>
          </p:nvSpPr>
          <p:spPr>
            <a:xfrm>
              <a:off x="2684550" y="678241"/>
              <a:ext cx="6382081" cy="49277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08276" y="620268"/>
              <a:ext cx="7272528" cy="525627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8276" y="576072"/>
            <a:ext cx="7344409" cy="5374005"/>
            <a:chOff x="2208276" y="576072"/>
            <a:chExt cx="7344409" cy="5374005"/>
          </a:xfrm>
        </p:grpSpPr>
        <p:sp>
          <p:nvSpPr>
            <p:cNvPr id="3" name="object 3"/>
            <p:cNvSpPr/>
            <p:nvPr/>
          </p:nvSpPr>
          <p:spPr>
            <a:xfrm>
              <a:off x="2684550" y="678241"/>
              <a:ext cx="6382081" cy="49277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08276" y="576072"/>
              <a:ext cx="7344156" cy="537362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208276" y="548640"/>
            <a:ext cx="7344409" cy="5328285"/>
            <a:chOff x="2208276" y="548640"/>
            <a:chExt cx="7344409" cy="5328285"/>
          </a:xfrm>
        </p:grpSpPr>
        <p:sp>
          <p:nvSpPr>
            <p:cNvPr id="3" name="object 3"/>
            <p:cNvSpPr/>
            <p:nvPr/>
          </p:nvSpPr>
          <p:spPr>
            <a:xfrm>
              <a:off x="2684550" y="678241"/>
              <a:ext cx="6382081" cy="492775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208276" y="548640"/>
              <a:ext cx="7344156" cy="532790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90229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27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0092" y="0"/>
            <a:ext cx="514032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5435" algn="l"/>
              </a:tabLst>
            </a:pPr>
            <a:r>
              <a:rPr sz="3000" spc="-130" dirty="0"/>
              <a:t>Non-linear</a:t>
            </a:r>
            <a:r>
              <a:rPr sz="3000" spc="-225" dirty="0"/>
              <a:t> </a:t>
            </a:r>
            <a:r>
              <a:rPr sz="3000" spc="-35" dirty="0"/>
              <a:t>SVMs:	</a:t>
            </a:r>
            <a:r>
              <a:rPr sz="3000" spc="-175" dirty="0"/>
              <a:t>Feature</a:t>
            </a:r>
            <a:r>
              <a:rPr sz="3000" spc="-290" dirty="0"/>
              <a:t> </a:t>
            </a:r>
            <a:r>
              <a:rPr sz="3000" spc="-125" dirty="0"/>
              <a:t>spaces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2032254" y="1092454"/>
            <a:ext cx="7053580" cy="160464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9235">
              <a:lnSpc>
                <a:spcPct val="90000"/>
              </a:lnSpc>
              <a:spcBef>
                <a:spcPts val="430"/>
              </a:spcBef>
              <a:buFont typeface="Arial"/>
              <a:buChar char="•"/>
              <a:tabLst>
                <a:tab pos="241935" algn="l"/>
                <a:tab pos="2404110" algn="l"/>
              </a:tabLst>
            </a:pPr>
            <a:r>
              <a:rPr sz="2800" spc="-15" dirty="0">
                <a:latin typeface="Carlito"/>
                <a:cs typeface="Carlito"/>
              </a:rPr>
              <a:t>General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5" dirty="0">
                <a:latin typeface="Carlito"/>
                <a:cs typeface="Carlito"/>
              </a:rPr>
              <a:t>idea:	the </a:t>
            </a:r>
            <a:r>
              <a:rPr sz="2800" spc="-10" dirty="0">
                <a:latin typeface="Carlito"/>
                <a:cs typeface="Carlito"/>
              </a:rPr>
              <a:t>original </a:t>
            </a:r>
            <a:r>
              <a:rPr sz="2800" spc="-25" dirty="0">
                <a:latin typeface="Carlito"/>
                <a:cs typeface="Carlito"/>
              </a:rPr>
              <a:t>feature </a:t>
            </a:r>
            <a:r>
              <a:rPr sz="2800" spc="-5" dirty="0">
                <a:latin typeface="Carlito"/>
                <a:cs typeface="Carlito"/>
              </a:rPr>
              <a:t>space </a:t>
            </a:r>
            <a:r>
              <a:rPr sz="2800" spc="-10" dirty="0">
                <a:latin typeface="Carlito"/>
                <a:cs typeface="Carlito"/>
              </a:rPr>
              <a:t>can  </a:t>
            </a:r>
            <a:r>
              <a:rPr sz="2800" spc="-20" dirty="0">
                <a:latin typeface="Carlito"/>
                <a:cs typeface="Carlito"/>
              </a:rPr>
              <a:t>always </a:t>
            </a:r>
            <a:r>
              <a:rPr sz="2800" spc="-5" dirty="0">
                <a:latin typeface="Carlito"/>
                <a:cs typeface="Carlito"/>
              </a:rPr>
              <a:t>be mapped </a:t>
            </a:r>
            <a:r>
              <a:rPr sz="2800" spc="-20" dirty="0">
                <a:latin typeface="Carlito"/>
                <a:cs typeface="Carlito"/>
              </a:rPr>
              <a:t>to </a:t>
            </a:r>
            <a:r>
              <a:rPr sz="2800" spc="-5" dirty="0">
                <a:latin typeface="Carlito"/>
                <a:cs typeface="Carlito"/>
              </a:rPr>
              <a:t>some </a:t>
            </a:r>
            <a:r>
              <a:rPr sz="2800" spc="-10" dirty="0">
                <a:latin typeface="Carlito"/>
                <a:cs typeface="Carlito"/>
              </a:rPr>
              <a:t>higher-dimensional  </a:t>
            </a:r>
            <a:r>
              <a:rPr sz="2800" spc="-25" dirty="0">
                <a:latin typeface="Carlito"/>
                <a:cs typeface="Carlito"/>
              </a:rPr>
              <a:t>feature </a:t>
            </a:r>
            <a:r>
              <a:rPr sz="2800" spc="-5" dirty="0">
                <a:latin typeface="Carlito"/>
                <a:cs typeface="Carlito"/>
              </a:rPr>
              <a:t>space </a:t>
            </a:r>
            <a:r>
              <a:rPr sz="2800" spc="-15" dirty="0">
                <a:latin typeface="Carlito"/>
                <a:cs typeface="Carlito"/>
              </a:rPr>
              <a:t>where </a:t>
            </a:r>
            <a:r>
              <a:rPr sz="2800" spc="-5" dirty="0">
                <a:latin typeface="Carlito"/>
                <a:cs typeface="Carlito"/>
              </a:rPr>
              <a:t>the </a:t>
            </a:r>
            <a:r>
              <a:rPr sz="2800" spc="-15" dirty="0">
                <a:latin typeface="Carlito"/>
                <a:cs typeface="Carlito"/>
              </a:rPr>
              <a:t>training </a:t>
            </a:r>
            <a:r>
              <a:rPr sz="2800" spc="-10" dirty="0">
                <a:latin typeface="Carlito"/>
                <a:cs typeface="Carlito"/>
              </a:rPr>
              <a:t>set </a:t>
            </a:r>
            <a:r>
              <a:rPr sz="2800" spc="-5" dirty="0">
                <a:latin typeface="Carlito"/>
                <a:cs typeface="Carlito"/>
              </a:rPr>
              <a:t>is  </a:t>
            </a:r>
            <a:r>
              <a:rPr sz="2800" spc="-15" dirty="0">
                <a:latin typeface="Carlito"/>
                <a:cs typeface="Carlito"/>
              </a:rPr>
              <a:t>separable:</a:t>
            </a:r>
            <a:endParaRPr sz="2800"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72817" y="2998470"/>
            <a:ext cx="7976870" cy="3340100"/>
            <a:chOff x="1972817" y="2998470"/>
            <a:chExt cx="7976870" cy="3340100"/>
          </a:xfrm>
        </p:grpSpPr>
        <p:sp>
          <p:nvSpPr>
            <p:cNvPr id="6" name="object 6"/>
            <p:cNvSpPr/>
            <p:nvPr/>
          </p:nvSpPr>
          <p:spPr>
            <a:xfrm>
              <a:off x="1972818" y="3245357"/>
              <a:ext cx="3319779" cy="3042285"/>
            </a:xfrm>
            <a:custGeom>
              <a:avLst/>
              <a:gdLst/>
              <a:ahLst/>
              <a:cxnLst/>
              <a:rect l="l" t="t" r="r" b="b"/>
              <a:pathLst>
                <a:path w="3319779" h="3042285">
                  <a:moveTo>
                    <a:pt x="3319272" y="1610868"/>
                  </a:moveTo>
                  <a:lnTo>
                    <a:pt x="3293364" y="1597914"/>
                  </a:lnTo>
                  <a:lnTo>
                    <a:pt x="3241548" y="1572006"/>
                  </a:lnTo>
                  <a:lnTo>
                    <a:pt x="3241548" y="1597914"/>
                  </a:lnTo>
                  <a:lnTo>
                    <a:pt x="1632966" y="1597914"/>
                  </a:lnTo>
                  <a:lnTo>
                    <a:pt x="1632966" y="77724"/>
                  </a:lnTo>
                  <a:lnTo>
                    <a:pt x="1658874" y="77724"/>
                  </a:lnTo>
                  <a:lnTo>
                    <a:pt x="1652384" y="64770"/>
                  </a:lnTo>
                  <a:lnTo>
                    <a:pt x="1620012" y="0"/>
                  </a:lnTo>
                  <a:lnTo>
                    <a:pt x="1581150" y="77724"/>
                  </a:lnTo>
                  <a:lnTo>
                    <a:pt x="1607058" y="77724"/>
                  </a:lnTo>
                  <a:lnTo>
                    <a:pt x="1607058" y="1597914"/>
                  </a:lnTo>
                  <a:lnTo>
                    <a:pt x="0" y="1597914"/>
                  </a:lnTo>
                  <a:lnTo>
                    <a:pt x="0" y="1623822"/>
                  </a:lnTo>
                  <a:lnTo>
                    <a:pt x="1607058" y="1623822"/>
                  </a:lnTo>
                  <a:lnTo>
                    <a:pt x="1607058" y="3041904"/>
                  </a:lnTo>
                  <a:lnTo>
                    <a:pt x="1632966" y="3041904"/>
                  </a:lnTo>
                  <a:lnTo>
                    <a:pt x="1632966" y="1623822"/>
                  </a:lnTo>
                  <a:lnTo>
                    <a:pt x="3241548" y="1623822"/>
                  </a:lnTo>
                  <a:lnTo>
                    <a:pt x="3241548" y="1649730"/>
                  </a:lnTo>
                  <a:lnTo>
                    <a:pt x="3293351" y="1623822"/>
                  </a:lnTo>
                  <a:lnTo>
                    <a:pt x="3319272" y="1610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617975" y="4072128"/>
              <a:ext cx="97536" cy="97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43427" y="4428744"/>
              <a:ext cx="97536" cy="9906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95827" y="4975860"/>
              <a:ext cx="97536" cy="97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29227" y="5451348"/>
              <a:ext cx="97536" cy="990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10127" y="4117848"/>
              <a:ext cx="97536" cy="990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814827" y="4747260"/>
              <a:ext cx="97536" cy="97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33927" y="5489448"/>
              <a:ext cx="97536" cy="990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29227" y="4518660"/>
              <a:ext cx="97536" cy="97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31435" y="4504944"/>
              <a:ext cx="97536" cy="990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491227" y="5718048"/>
              <a:ext cx="97536" cy="9906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243327" y="4632960"/>
              <a:ext cx="97536" cy="975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55135" y="6086855"/>
              <a:ext cx="97536" cy="975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719827" y="5242560"/>
              <a:ext cx="97536" cy="975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82823" y="5782055"/>
              <a:ext cx="99060" cy="975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471927" y="5298948"/>
              <a:ext cx="97536" cy="990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529839" y="3774948"/>
              <a:ext cx="97536" cy="990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24883" y="4910327"/>
              <a:ext cx="97536" cy="975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43883" y="5044440"/>
              <a:ext cx="97536" cy="975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28872" y="3805428"/>
              <a:ext cx="99060" cy="975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638805" y="3896106"/>
              <a:ext cx="1887220" cy="1905000"/>
            </a:xfrm>
            <a:custGeom>
              <a:avLst/>
              <a:gdLst/>
              <a:ahLst/>
              <a:cxnLst/>
              <a:rect l="l" t="t" r="r" b="b"/>
              <a:pathLst>
                <a:path w="1887220" h="1905000">
                  <a:moveTo>
                    <a:pt x="0" y="952500"/>
                  </a:moveTo>
                  <a:lnTo>
                    <a:pt x="1227" y="903485"/>
                  </a:lnTo>
                  <a:lnTo>
                    <a:pt x="4870" y="855115"/>
                  </a:lnTo>
                  <a:lnTo>
                    <a:pt x="10870" y="807447"/>
                  </a:lnTo>
                  <a:lnTo>
                    <a:pt x="19167" y="760542"/>
                  </a:lnTo>
                  <a:lnTo>
                    <a:pt x="29702" y="714461"/>
                  </a:lnTo>
                  <a:lnTo>
                    <a:pt x="42415" y="669262"/>
                  </a:lnTo>
                  <a:lnTo>
                    <a:pt x="57247" y="625005"/>
                  </a:lnTo>
                  <a:lnTo>
                    <a:pt x="74140" y="581751"/>
                  </a:lnTo>
                  <a:lnTo>
                    <a:pt x="93033" y="539559"/>
                  </a:lnTo>
                  <a:lnTo>
                    <a:pt x="113867" y="498489"/>
                  </a:lnTo>
                  <a:lnTo>
                    <a:pt x="136583" y="458601"/>
                  </a:lnTo>
                  <a:lnTo>
                    <a:pt x="161122" y="419955"/>
                  </a:lnTo>
                  <a:lnTo>
                    <a:pt x="187425" y="382611"/>
                  </a:lnTo>
                  <a:lnTo>
                    <a:pt x="215431" y="346628"/>
                  </a:lnTo>
                  <a:lnTo>
                    <a:pt x="245083" y="312067"/>
                  </a:lnTo>
                  <a:lnTo>
                    <a:pt x="276320" y="278987"/>
                  </a:lnTo>
                  <a:lnTo>
                    <a:pt x="309083" y="247448"/>
                  </a:lnTo>
                  <a:lnTo>
                    <a:pt x="343313" y="217510"/>
                  </a:lnTo>
                  <a:lnTo>
                    <a:pt x="378951" y="189233"/>
                  </a:lnTo>
                  <a:lnTo>
                    <a:pt x="415937" y="162676"/>
                  </a:lnTo>
                  <a:lnTo>
                    <a:pt x="454212" y="137900"/>
                  </a:lnTo>
                  <a:lnTo>
                    <a:pt x="493717" y="114965"/>
                  </a:lnTo>
                  <a:lnTo>
                    <a:pt x="534392" y="93929"/>
                  </a:lnTo>
                  <a:lnTo>
                    <a:pt x="576179" y="74854"/>
                  </a:lnTo>
                  <a:lnTo>
                    <a:pt x="619017" y="57799"/>
                  </a:lnTo>
                  <a:lnTo>
                    <a:pt x="662848" y="42823"/>
                  </a:lnTo>
                  <a:lnTo>
                    <a:pt x="707612" y="29988"/>
                  </a:lnTo>
                  <a:lnTo>
                    <a:pt x="753250" y="19352"/>
                  </a:lnTo>
                  <a:lnTo>
                    <a:pt x="799703" y="10975"/>
                  </a:lnTo>
                  <a:lnTo>
                    <a:pt x="846911" y="4917"/>
                  </a:lnTo>
                  <a:lnTo>
                    <a:pt x="894815" y="1239"/>
                  </a:lnTo>
                  <a:lnTo>
                    <a:pt x="943356" y="0"/>
                  </a:lnTo>
                  <a:lnTo>
                    <a:pt x="991896" y="1239"/>
                  </a:lnTo>
                  <a:lnTo>
                    <a:pt x="1039800" y="4917"/>
                  </a:lnTo>
                  <a:lnTo>
                    <a:pt x="1087008" y="10975"/>
                  </a:lnTo>
                  <a:lnTo>
                    <a:pt x="1133461" y="19352"/>
                  </a:lnTo>
                  <a:lnTo>
                    <a:pt x="1179099" y="29988"/>
                  </a:lnTo>
                  <a:lnTo>
                    <a:pt x="1223863" y="42823"/>
                  </a:lnTo>
                  <a:lnTo>
                    <a:pt x="1267694" y="57799"/>
                  </a:lnTo>
                  <a:lnTo>
                    <a:pt x="1310532" y="74854"/>
                  </a:lnTo>
                  <a:lnTo>
                    <a:pt x="1352319" y="93929"/>
                  </a:lnTo>
                  <a:lnTo>
                    <a:pt x="1392994" y="114965"/>
                  </a:lnTo>
                  <a:lnTo>
                    <a:pt x="1432499" y="137900"/>
                  </a:lnTo>
                  <a:lnTo>
                    <a:pt x="1470774" y="162676"/>
                  </a:lnTo>
                  <a:lnTo>
                    <a:pt x="1507760" y="189233"/>
                  </a:lnTo>
                  <a:lnTo>
                    <a:pt x="1543398" y="217510"/>
                  </a:lnTo>
                  <a:lnTo>
                    <a:pt x="1577628" y="247448"/>
                  </a:lnTo>
                  <a:lnTo>
                    <a:pt x="1610391" y="278987"/>
                  </a:lnTo>
                  <a:lnTo>
                    <a:pt x="1641628" y="312067"/>
                  </a:lnTo>
                  <a:lnTo>
                    <a:pt x="1671280" y="346628"/>
                  </a:lnTo>
                  <a:lnTo>
                    <a:pt x="1699286" y="382611"/>
                  </a:lnTo>
                  <a:lnTo>
                    <a:pt x="1725589" y="419955"/>
                  </a:lnTo>
                  <a:lnTo>
                    <a:pt x="1750128" y="458601"/>
                  </a:lnTo>
                  <a:lnTo>
                    <a:pt x="1772844" y="498489"/>
                  </a:lnTo>
                  <a:lnTo>
                    <a:pt x="1793678" y="539559"/>
                  </a:lnTo>
                  <a:lnTo>
                    <a:pt x="1812571" y="581751"/>
                  </a:lnTo>
                  <a:lnTo>
                    <a:pt x="1829464" y="625005"/>
                  </a:lnTo>
                  <a:lnTo>
                    <a:pt x="1844296" y="669262"/>
                  </a:lnTo>
                  <a:lnTo>
                    <a:pt x="1857009" y="714461"/>
                  </a:lnTo>
                  <a:lnTo>
                    <a:pt x="1867544" y="760542"/>
                  </a:lnTo>
                  <a:lnTo>
                    <a:pt x="1875841" y="807447"/>
                  </a:lnTo>
                  <a:lnTo>
                    <a:pt x="1881841" y="855115"/>
                  </a:lnTo>
                  <a:lnTo>
                    <a:pt x="1885484" y="903485"/>
                  </a:lnTo>
                  <a:lnTo>
                    <a:pt x="1886711" y="952500"/>
                  </a:lnTo>
                  <a:lnTo>
                    <a:pt x="1885484" y="1001514"/>
                  </a:lnTo>
                  <a:lnTo>
                    <a:pt x="1881841" y="1049884"/>
                  </a:lnTo>
                  <a:lnTo>
                    <a:pt x="1875841" y="1097552"/>
                  </a:lnTo>
                  <a:lnTo>
                    <a:pt x="1867544" y="1144457"/>
                  </a:lnTo>
                  <a:lnTo>
                    <a:pt x="1857009" y="1190538"/>
                  </a:lnTo>
                  <a:lnTo>
                    <a:pt x="1844296" y="1235737"/>
                  </a:lnTo>
                  <a:lnTo>
                    <a:pt x="1829464" y="1279994"/>
                  </a:lnTo>
                  <a:lnTo>
                    <a:pt x="1812571" y="1323248"/>
                  </a:lnTo>
                  <a:lnTo>
                    <a:pt x="1793678" y="1365440"/>
                  </a:lnTo>
                  <a:lnTo>
                    <a:pt x="1772844" y="1406510"/>
                  </a:lnTo>
                  <a:lnTo>
                    <a:pt x="1750128" y="1446398"/>
                  </a:lnTo>
                  <a:lnTo>
                    <a:pt x="1725589" y="1485044"/>
                  </a:lnTo>
                  <a:lnTo>
                    <a:pt x="1699286" y="1522388"/>
                  </a:lnTo>
                  <a:lnTo>
                    <a:pt x="1671280" y="1558371"/>
                  </a:lnTo>
                  <a:lnTo>
                    <a:pt x="1641628" y="1592932"/>
                  </a:lnTo>
                  <a:lnTo>
                    <a:pt x="1610391" y="1626012"/>
                  </a:lnTo>
                  <a:lnTo>
                    <a:pt x="1577628" y="1657551"/>
                  </a:lnTo>
                  <a:lnTo>
                    <a:pt x="1543398" y="1687489"/>
                  </a:lnTo>
                  <a:lnTo>
                    <a:pt x="1507760" y="1715766"/>
                  </a:lnTo>
                  <a:lnTo>
                    <a:pt x="1470774" y="1742323"/>
                  </a:lnTo>
                  <a:lnTo>
                    <a:pt x="1432499" y="1767099"/>
                  </a:lnTo>
                  <a:lnTo>
                    <a:pt x="1392994" y="1790034"/>
                  </a:lnTo>
                  <a:lnTo>
                    <a:pt x="1352319" y="1811070"/>
                  </a:lnTo>
                  <a:lnTo>
                    <a:pt x="1310532" y="1830145"/>
                  </a:lnTo>
                  <a:lnTo>
                    <a:pt x="1267694" y="1847200"/>
                  </a:lnTo>
                  <a:lnTo>
                    <a:pt x="1223863" y="1862176"/>
                  </a:lnTo>
                  <a:lnTo>
                    <a:pt x="1179099" y="1875011"/>
                  </a:lnTo>
                  <a:lnTo>
                    <a:pt x="1133461" y="1885647"/>
                  </a:lnTo>
                  <a:lnTo>
                    <a:pt x="1087008" y="1894024"/>
                  </a:lnTo>
                  <a:lnTo>
                    <a:pt x="1039800" y="1900082"/>
                  </a:lnTo>
                  <a:lnTo>
                    <a:pt x="991896" y="1903760"/>
                  </a:lnTo>
                  <a:lnTo>
                    <a:pt x="943356" y="1905000"/>
                  </a:lnTo>
                  <a:lnTo>
                    <a:pt x="894815" y="1903760"/>
                  </a:lnTo>
                  <a:lnTo>
                    <a:pt x="846911" y="1900082"/>
                  </a:lnTo>
                  <a:lnTo>
                    <a:pt x="799703" y="1894024"/>
                  </a:lnTo>
                  <a:lnTo>
                    <a:pt x="753250" y="1885647"/>
                  </a:lnTo>
                  <a:lnTo>
                    <a:pt x="707612" y="1875011"/>
                  </a:lnTo>
                  <a:lnTo>
                    <a:pt x="662848" y="1862176"/>
                  </a:lnTo>
                  <a:lnTo>
                    <a:pt x="619017" y="1847200"/>
                  </a:lnTo>
                  <a:lnTo>
                    <a:pt x="576179" y="1830145"/>
                  </a:lnTo>
                  <a:lnTo>
                    <a:pt x="534392" y="1811070"/>
                  </a:lnTo>
                  <a:lnTo>
                    <a:pt x="493717" y="1790034"/>
                  </a:lnTo>
                  <a:lnTo>
                    <a:pt x="454212" y="1767099"/>
                  </a:lnTo>
                  <a:lnTo>
                    <a:pt x="415937" y="1742323"/>
                  </a:lnTo>
                  <a:lnTo>
                    <a:pt x="378951" y="1715766"/>
                  </a:lnTo>
                  <a:lnTo>
                    <a:pt x="343313" y="1687489"/>
                  </a:lnTo>
                  <a:lnTo>
                    <a:pt x="309083" y="1657551"/>
                  </a:lnTo>
                  <a:lnTo>
                    <a:pt x="276320" y="1626012"/>
                  </a:lnTo>
                  <a:lnTo>
                    <a:pt x="245083" y="1592932"/>
                  </a:lnTo>
                  <a:lnTo>
                    <a:pt x="215431" y="1558371"/>
                  </a:lnTo>
                  <a:lnTo>
                    <a:pt x="187425" y="1522388"/>
                  </a:lnTo>
                  <a:lnTo>
                    <a:pt x="161122" y="1485044"/>
                  </a:lnTo>
                  <a:lnTo>
                    <a:pt x="136583" y="1446398"/>
                  </a:lnTo>
                  <a:lnTo>
                    <a:pt x="113867" y="1406510"/>
                  </a:lnTo>
                  <a:lnTo>
                    <a:pt x="93033" y="1365440"/>
                  </a:lnTo>
                  <a:lnTo>
                    <a:pt x="74140" y="1323248"/>
                  </a:lnTo>
                  <a:lnTo>
                    <a:pt x="57247" y="1279994"/>
                  </a:lnTo>
                  <a:lnTo>
                    <a:pt x="42415" y="1235737"/>
                  </a:lnTo>
                  <a:lnTo>
                    <a:pt x="29702" y="1190538"/>
                  </a:lnTo>
                  <a:lnTo>
                    <a:pt x="19167" y="1144457"/>
                  </a:lnTo>
                  <a:lnTo>
                    <a:pt x="10870" y="1097552"/>
                  </a:lnTo>
                  <a:lnTo>
                    <a:pt x="4870" y="1049884"/>
                  </a:lnTo>
                  <a:lnTo>
                    <a:pt x="1227" y="1001514"/>
                  </a:lnTo>
                  <a:lnTo>
                    <a:pt x="0" y="952500"/>
                  </a:lnTo>
                  <a:close/>
                </a:path>
              </a:pathLst>
            </a:custGeom>
            <a:ln w="2895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82239" y="3927348"/>
              <a:ext cx="97536" cy="990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05527" y="3909060"/>
              <a:ext cx="97536" cy="975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92568" y="2998469"/>
              <a:ext cx="2357120" cy="2125345"/>
            </a:xfrm>
            <a:custGeom>
              <a:avLst/>
              <a:gdLst/>
              <a:ahLst/>
              <a:cxnLst/>
              <a:rect l="l" t="t" r="r" b="b"/>
              <a:pathLst>
                <a:path w="2357120" h="2125345">
                  <a:moveTo>
                    <a:pt x="77724" y="77724"/>
                  </a:moveTo>
                  <a:lnTo>
                    <a:pt x="71247" y="64770"/>
                  </a:lnTo>
                  <a:lnTo>
                    <a:pt x="38862" y="0"/>
                  </a:lnTo>
                  <a:lnTo>
                    <a:pt x="0" y="77724"/>
                  </a:lnTo>
                  <a:lnTo>
                    <a:pt x="25908" y="77724"/>
                  </a:lnTo>
                  <a:lnTo>
                    <a:pt x="25908" y="2069592"/>
                  </a:lnTo>
                  <a:lnTo>
                    <a:pt x="51816" y="2069592"/>
                  </a:lnTo>
                  <a:lnTo>
                    <a:pt x="51816" y="77724"/>
                  </a:lnTo>
                  <a:lnTo>
                    <a:pt x="77724" y="77724"/>
                  </a:lnTo>
                  <a:close/>
                </a:path>
                <a:path w="2357120" h="2125345">
                  <a:moveTo>
                    <a:pt x="2356866" y="2086356"/>
                  </a:moveTo>
                  <a:lnTo>
                    <a:pt x="2330958" y="2073402"/>
                  </a:lnTo>
                  <a:lnTo>
                    <a:pt x="2279142" y="2047494"/>
                  </a:lnTo>
                  <a:lnTo>
                    <a:pt x="2279142" y="2073402"/>
                  </a:lnTo>
                  <a:lnTo>
                    <a:pt x="9906" y="2073402"/>
                  </a:lnTo>
                  <a:lnTo>
                    <a:pt x="9906" y="2099310"/>
                  </a:lnTo>
                  <a:lnTo>
                    <a:pt x="2279142" y="2099310"/>
                  </a:lnTo>
                  <a:lnTo>
                    <a:pt x="2279142" y="2125218"/>
                  </a:lnTo>
                  <a:lnTo>
                    <a:pt x="2330945" y="2099310"/>
                  </a:lnTo>
                  <a:lnTo>
                    <a:pt x="2356866" y="20863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894320" y="4443984"/>
              <a:ext cx="99059" cy="97536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86471" y="4489704"/>
              <a:ext cx="99059" cy="975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96783" y="4765548"/>
              <a:ext cx="97536" cy="9906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05571" y="4888992"/>
              <a:ext cx="99059" cy="9906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9611867" y="4524756"/>
              <a:ext cx="99059" cy="975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996172" y="3489960"/>
              <a:ext cx="99059" cy="9753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002267" y="4753355"/>
              <a:ext cx="99059" cy="9753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526779" y="4200144"/>
              <a:ext cx="97536" cy="9906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919972" y="3698748"/>
              <a:ext cx="99059" cy="9906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910827" y="3825240"/>
              <a:ext cx="97536" cy="9753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8462771" y="3355848"/>
              <a:ext cx="99059" cy="99060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9587484" y="3927348"/>
              <a:ext cx="97536" cy="9906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530083" y="5205984"/>
              <a:ext cx="97536" cy="9753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149083" y="5338572"/>
              <a:ext cx="97536" cy="9905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384797" y="5077841"/>
              <a:ext cx="1245870" cy="1007110"/>
            </a:xfrm>
            <a:custGeom>
              <a:avLst/>
              <a:gdLst/>
              <a:ahLst/>
              <a:cxnLst/>
              <a:rect l="l" t="t" r="r" b="b"/>
              <a:pathLst>
                <a:path w="1245870" h="1007110">
                  <a:moveTo>
                    <a:pt x="36194" y="927709"/>
                  </a:moveTo>
                  <a:lnTo>
                    <a:pt x="0" y="1006728"/>
                  </a:lnTo>
                  <a:lnTo>
                    <a:pt x="84962" y="988237"/>
                  </a:lnTo>
                  <a:lnTo>
                    <a:pt x="75252" y="976185"/>
                  </a:lnTo>
                  <a:lnTo>
                    <a:pt x="58547" y="976185"/>
                  </a:lnTo>
                  <a:lnTo>
                    <a:pt x="42290" y="956017"/>
                  </a:lnTo>
                  <a:lnTo>
                    <a:pt x="52426" y="947855"/>
                  </a:lnTo>
                  <a:lnTo>
                    <a:pt x="36194" y="927709"/>
                  </a:lnTo>
                  <a:close/>
                </a:path>
                <a:path w="1245870" h="1007110">
                  <a:moveTo>
                    <a:pt x="52426" y="947855"/>
                  </a:moveTo>
                  <a:lnTo>
                    <a:pt x="42290" y="956017"/>
                  </a:lnTo>
                  <a:lnTo>
                    <a:pt x="58547" y="976185"/>
                  </a:lnTo>
                  <a:lnTo>
                    <a:pt x="68677" y="968025"/>
                  </a:lnTo>
                  <a:lnTo>
                    <a:pt x="52426" y="947855"/>
                  </a:lnTo>
                  <a:close/>
                </a:path>
                <a:path w="1245870" h="1007110">
                  <a:moveTo>
                    <a:pt x="68677" y="968025"/>
                  </a:moveTo>
                  <a:lnTo>
                    <a:pt x="58547" y="976185"/>
                  </a:lnTo>
                  <a:lnTo>
                    <a:pt x="75252" y="976185"/>
                  </a:lnTo>
                  <a:lnTo>
                    <a:pt x="68677" y="968025"/>
                  </a:lnTo>
                  <a:close/>
                </a:path>
                <a:path w="1245870" h="1007110">
                  <a:moveTo>
                    <a:pt x="1229359" y="0"/>
                  </a:moveTo>
                  <a:lnTo>
                    <a:pt x="52426" y="947855"/>
                  </a:lnTo>
                  <a:lnTo>
                    <a:pt x="68677" y="968025"/>
                  </a:lnTo>
                  <a:lnTo>
                    <a:pt x="1245616" y="20065"/>
                  </a:lnTo>
                  <a:lnTo>
                    <a:pt x="1229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620761" y="3734562"/>
              <a:ext cx="1447800" cy="1333500"/>
            </a:xfrm>
            <a:custGeom>
              <a:avLst/>
              <a:gdLst/>
              <a:ahLst/>
              <a:cxnLst/>
              <a:rect l="l" t="t" r="r" b="b"/>
              <a:pathLst>
                <a:path w="1447800" h="1333500">
                  <a:moveTo>
                    <a:pt x="0" y="0"/>
                  </a:moveTo>
                  <a:lnTo>
                    <a:pt x="1447800" y="1333500"/>
                  </a:lnTo>
                </a:path>
              </a:pathLst>
            </a:custGeom>
            <a:ln w="2895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700771" y="5356860"/>
              <a:ext cx="99059" cy="975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520684" y="5356860"/>
              <a:ext cx="97536" cy="97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025383" y="5394960"/>
              <a:ext cx="97536" cy="97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54673" y="3772662"/>
              <a:ext cx="2914015" cy="2552700"/>
            </a:xfrm>
            <a:custGeom>
              <a:avLst/>
              <a:gdLst/>
              <a:ahLst/>
              <a:cxnLst/>
              <a:rect l="l" t="t" r="r" b="b"/>
              <a:pathLst>
                <a:path w="2914015" h="2552700">
                  <a:moveTo>
                    <a:pt x="1694687" y="2552700"/>
                  </a:moveTo>
                  <a:lnTo>
                    <a:pt x="2913887" y="1333500"/>
                  </a:lnTo>
                </a:path>
                <a:path w="2914015" h="2552700">
                  <a:moveTo>
                    <a:pt x="0" y="838200"/>
                  </a:moveTo>
                  <a:lnTo>
                    <a:pt x="1466087" y="0"/>
                  </a:lnTo>
                </a:path>
              </a:pathLst>
            </a:custGeom>
            <a:ln w="25908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319771" y="4800600"/>
              <a:ext cx="99059" cy="9753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134861" y="4610862"/>
              <a:ext cx="1714500" cy="1696720"/>
            </a:xfrm>
            <a:custGeom>
              <a:avLst/>
              <a:gdLst/>
              <a:ahLst/>
              <a:cxnLst/>
              <a:rect l="l" t="t" r="r" b="b"/>
              <a:pathLst>
                <a:path w="1714500" h="1696720">
                  <a:moveTo>
                    <a:pt x="0" y="0"/>
                  </a:moveTo>
                  <a:lnTo>
                    <a:pt x="1714499" y="1696212"/>
                  </a:lnTo>
                </a:path>
              </a:pathLst>
            </a:custGeom>
            <a:ln w="28956">
              <a:solidFill>
                <a:srgbClr val="000000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87948" y="3171444"/>
              <a:ext cx="1032510" cy="457200"/>
            </a:xfrm>
            <a:custGeom>
              <a:avLst/>
              <a:gdLst/>
              <a:ahLst/>
              <a:cxnLst/>
              <a:rect l="l" t="t" r="r" b="b"/>
              <a:pathLst>
                <a:path w="1032509" h="457200">
                  <a:moveTo>
                    <a:pt x="327660" y="0"/>
                  </a:moveTo>
                  <a:lnTo>
                    <a:pt x="0" y="0"/>
                  </a:lnTo>
                  <a:lnTo>
                    <a:pt x="51618" y="1847"/>
                  </a:lnTo>
                  <a:lnTo>
                    <a:pt x="102193" y="7300"/>
                  </a:lnTo>
                  <a:lnTo>
                    <a:pt x="151485" y="16222"/>
                  </a:lnTo>
                  <a:lnTo>
                    <a:pt x="199255" y="28480"/>
                  </a:lnTo>
                  <a:lnTo>
                    <a:pt x="245263" y="43938"/>
                  </a:lnTo>
                  <a:lnTo>
                    <a:pt x="289272" y="62461"/>
                  </a:lnTo>
                  <a:lnTo>
                    <a:pt x="331041" y="83915"/>
                  </a:lnTo>
                  <a:lnTo>
                    <a:pt x="370332" y="108164"/>
                  </a:lnTo>
                  <a:lnTo>
                    <a:pt x="406905" y="135073"/>
                  </a:lnTo>
                  <a:lnTo>
                    <a:pt x="440521" y="164507"/>
                  </a:lnTo>
                  <a:lnTo>
                    <a:pt x="470942" y="196332"/>
                  </a:lnTo>
                  <a:lnTo>
                    <a:pt x="497928" y="230412"/>
                  </a:lnTo>
                  <a:lnTo>
                    <a:pt x="521240" y="266613"/>
                  </a:lnTo>
                  <a:lnTo>
                    <a:pt x="540638" y="304800"/>
                  </a:lnTo>
                  <a:lnTo>
                    <a:pt x="376809" y="304800"/>
                  </a:lnTo>
                  <a:lnTo>
                    <a:pt x="737235" y="457199"/>
                  </a:lnTo>
                  <a:lnTo>
                    <a:pt x="1032128" y="304800"/>
                  </a:lnTo>
                  <a:lnTo>
                    <a:pt x="868299" y="304800"/>
                  </a:lnTo>
                  <a:lnTo>
                    <a:pt x="848900" y="266613"/>
                  </a:lnTo>
                  <a:lnTo>
                    <a:pt x="825588" y="230412"/>
                  </a:lnTo>
                  <a:lnTo>
                    <a:pt x="798602" y="196332"/>
                  </a:lnTo>
                  <a:lnTo>
                    <a:pt x="768181" y="164507"/>
                  </a:lnTo>
                  <a:lnTo>
                    <a:pt x="734565" y="135073"/>
                  </a:lnTo>
                  <a:lnTo>
                    <a:pt x="697992" y="108164"/>
                  </a:lnTo>
                  <a:lnTo>
                    <a:pt x="658701" y="83915"/>
                  </a:lnTo>
                  <a:lnTo>
                    <a:pt x="616932" y="62461"/>
                  </a:lnTo>
                  <a:lnTo>
                    <a:pt x="572923" y="43938"/>
                  </a:lnTo>
                  <a:lnTo>
                    <a:pt x="526915" y="28480"/>
                  </a:lnTo>
                  <a:lnTo>
                    <a:pt x="479145" y="16222"/>
                  </a:lnTo>
                  <a:lnTo>
                    <a:pt x="429853" y="7300"/>
                  </a:lnTo>
                  <a:lnTo>
                    <a:pt x="379278" y="1847"/>
                  </a:lnTo>
                  <a:lnTo>
                    <a:pt x="327660" y="0"/>
                  </a:lnTo>
                  <a:close/>
                </a:path>
              </a:pathLst>
            </a:custGeom>
            <a:solidFill>
              <a:srgbClr val="008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114544" y="3171444"/>
              <a:ext cx="737235" cy="457200"/>
            </a:xfrm>
            <a:custGeom>
              <a:avLst/>
              <a:gdLst/>
              <a:ahLst/>
              <a:cxnLst/>
              <a:rect l="l" t="t" r="r" b="b"/>
              <a:pathLst>
                <a:path w="737235" h="457200">
                  <a:moveTo>
                    <a:pt x="573404" y="0"/>
                  </a:moveTo>
                  <a:lnTo>
                    <a:pt x="521205" y="1868"/>
                  </a:lnTo>
                  <a:lnTo>
                    <a:pt x="470320" y="7367"/>
                  </a:lnTo>
                  <a:lnTo>
                    <a:pt x="420952" y="16333"/>
                  </a:lnTo>
                  <a:lnTo>
                    <a:pt x="373303" y="28606"/>
                  </a:lnTo>
                  <a:lnTo>
                    <a:pt x="327575" y="44025"/>
                  </a:lnTo>
                  <a:lnTo>
                    <a:pt x="283972" y="62427"/>
                  </a:lnTo>
                  <a:lnTo>
                    <a:pt x="242694" y="83651"/>
                  </a:lnTo>
                  <a:lnTo>
                    <a:pt x="203944" y="107537"/>
                  </a:lnTo>
                  <a:lnTo>
                    <a:pt x="167925" y="133921"/>
                  </a:lnTo>
                  <a:lnTo>
                    <a:pt x="134839" y="162643"/>
                  </a:lnTo>
                  <a:lnTo>
                    <a:pt x="104888" y="193541"/>
                  </a:lnTo>
                  <a:lnTo>
                    <a:pt x="78274" y="226455"/>
                  </a:lnTo>
                  <a:lnTo>
                    <a:pt x="55199" y="261221"/>
                  </a:lnTo>
                  <a:lnTo>
                    <a:pt x="35867" y="297679"/>
                  </a:lnTo>
                  <a:lnTo>
                    <a:pt x="20478" y="335668"/>
                  </a:lnTo>
                  <a:lnTo>
                    <a:pt x="9236" y="375025"/>
                  </a:lnTo>
                  <a:lnTo>
                    <a:pt x="2342" y="415589"/>
                  </a:lnTo>
                  <a:lnTo>
                    <a:pt x="0" y="457199"/>
                  </a:lnTo>
                  <a:lnTo>
                    <a:pt x="327659" y="457199"/>
                  </a:lnTo>
                  <a:lnTo>
                    <a:pt x="330177" y="414277"/>
                  </a:lnTo>
                  <a:lnTo>
                    <a:pt x="337598" y="372300"/>
                  </a:lnTo>
                  <a:lnTo>
                    <a:pt x="349724" y="331479"/>
                  </a:lnTo>
                  <a:lnTo>
                    <a:pt x="366359" y="292025"/>
                  </a:lnTo>
                  <a:lnTo>
                    <a:pt x="387305" y="254150"/>
                  </a:lnTo>
                  <a:lnTo>
                    <a:pt x="412365" y="218063"/>
                  </a:lnTo>
                  <a:lnTo>
                    <a:pt x="441340" y="183975"/>
                  </a:lnTo>
                  <a:lnTo>
                    <a:pt x="474035" y="152097"/>
                  </a:lnTo>
                  <a:lnTo>
                    <a:pt x="510250" y="122641"/>
                  </a:lnTo>
                  <a:lnTo>
                    <a:pt x="549789" y="95816"/>
                  </a:lnTo>
                  <a:lnTo>
                    <a:pt x="592455" y="71834"/>
                  </a:lnTo>
                  <a:lnTo>
                    <a:pt x="638049" y="50905"/>
                  </a:lnTo>
                  <a:lnTo>
                    <a:pt x="686375" y="33240"/>
                  </a:lnTo>
                  <a:lnTo>
                    <a:pt x="737234" y="19050"/>
                  </a:lnTo>
                  <a:lnTo>
                    <a:pt x="696991" y="10769"/>
                  </a:lnTo>
                  <a:lnTo>
                    <a:pt x="656177" y="4810"/>
                  </a:lnTo>
                  <a:lnTo>
                    <a:pt x="614933" y="1208"/>
                  </a:lnTo>
                  <a:lnTo>
                    <a:pt x="573404" y="0"/>
                  </a:lnTo>
                  <a:close/>
                </a:path>
              </a:pathLst>
            </a:custGeom>
            <a:solidFill>
              <a:srgbClr val="006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14544" y="3171444"/>
              <a:ext cx="1605915" cy="457200"/>
            </a:xfrm>
            <a:custGeom>
              <a:avLst/>
              <a:gdLst/>
              <a:ahLst/>
              <a:cxnLst/>
              <a:rect l="l" t="t" r="r" b="b"/>
              <a:pathLst>
                <a:path w="1605915" h="457200">
                  <a:moveTo>
                    <a:pt x="737234" y="19050"/>
                  </a:moveTo>
                  <a:lnTo>
                    <a:pt x="686375" y="33240"/>
                  </a:lnTo>
                  <a:lnTo>
                    <a:pt x="638049" y="50905"/>
                  </a:lnTo>
                  <a:lnTo>
                    <a:pt x="592455" y="71834"/>
                  </a:lnTo>
                  <a:lnTo>
                    <a:pt x="549789" y="95816"/>
                  </a:lnTo>
                  <a:lnTo>
                    <a:pt x="510250" y="122641"/>
                  </a:lnTo>
                  <a:lnTo>
                    <a:pt x="474035" y="152097"/>
                  </a:lnTo>
                  <a:lnTo>
                    <a:pt x="441340" y="183975"/>
                  </a:lnTo>
                  <a:lnTo>
                    <a:pt x="412365" y="218063"/>
                  </a:lnTo>
                  <a:lnTo>
                    <a:pt x="387305" y="254150"/>
                  </a:lnTo>
                  <a:lnTo>
                    <a:pt x="366359" y="292025"/>
                  </a:lnTo>
                  <a:lnTo>
                    <a:pt x="349724" y="331479"/>
                  </a:lnTo>
                  <a:lnTo>
                    <a:pt x="337598" y="372300"/>
                  </a:lnTo>
                  <a:lnTo>
                    <a:pt x="330177" y="414277"/>
                  </a:lnTo>
                  <a:lnTo>
                    <a:pt x="327659" y="457199"/>
                  </a:lnTo>
                  <a:lnTo>
                    <a:pt x="0" y="457199"/>
                  </a:lnTo>
                  <a:lnTo>
                    <a:pt x="2342" y="415589"/>
                  </a:lnTo>
                  <a:lnTo>
                    <a:pt x="9236" y="375025"/>
                  </a:lnTo>
                  <a:lnTo>
                    <a:pt x="20478" y="335668"/>
                  </a:lnTo>
                  <a:lnTo>
                    <a:pt x="35867" y="297679"/>
                  </a:lnTo>
                  <a:lnTo>
                    <a:pt x="55199" y="261221"/>
                  </a:lnTo>
                  <a:lnTo>
                    <a:pt x="78274" y="226455"/>
                  </a:lnTo>
                  <a:lnTo>
                    <a:pt x="104888" y="193541"/>
                  </a:lnTo>
                  <a:lnTo>
                    <a:pt x="134839" y="162643"/>
                  </a:lnTo>
                  <a:lnTo>
                    <a:pt x="167925" y="133921"/>
                  </a:lnTo>
                  <a:lnTo>
                    <a:pt x="203944" y="107537"/>
                  </a:lnTo>
                  <a:lnTo>
                    <a:pt x="242694" y="83651"/>
                  </a:lnTo>
                  <a:lnTo>
                    <a:pt x="283972" y="62427"/>
                  </a:lnTo>
                  <a:lnTo>
                    <a:pt x="327575" y="44025"/>
                  </a:lnTo>
                  <a:lnTo>
                    <a:pt x="373303" y="28606"/>
                  </a:lnTo>
                  <a:lnTo>
                    <a:pt x="420952" y="16333"/>
                  </a:lnTo>
                  <a:lnTo>
                    <a:pt x="470320" y="7367"/>
                  </a:lnTo>
                  <a:lnTo>
                    <a:pt x="521205" y="1868"/>
                  </a:lnTo>
                  <a:lnTo>
                    <a:pt x="573404" y="0"/>
                  </a:lnTo>
                  <a:lnTo>
                    <a:pt x="901064" y="0"/>
                  </a:lnTo>
                  <a:lnTo>
                    <a:pt x="952683" y="1847"/>
                  </a:lnTo>
                  <a:lnTo>
                    <a:pt x="1003258" y="7300"/>
                  </a:lnTo>
                  <a:lnTo>
                    <a:pt x="1052550" y="16222"/>
                  </a:lnTo>
                  <a:lnTo>
                    <a:pt x="1100320" y="28480"/>
                  </a:lnTo>
                  <a:lnTo>
                    <a:pt x="1146328" y="43938"/>
                  </a:lnTo>
                  <a:lnTo>
                    <a:pt x="1190337" y="62461"/>
                  </a:lnTo>
                  <a:lnTo>
                    <a:pt x="1232106" y="83915"/>
                  </a:lnTo>
                  <a:lnTo>
                    <a:pt x="1271397" y="108164"/>
                  </a:lnTo>
                  <a:lnTo>
                    <a:pt x="1307970" y="135073"/>
                  </a:lnTo>
                  <a:lnTo>
                    <a:pt x="1341586" y="164507"/>
                  </a:lnTo>
                  <a:lnTo>
                    <a:pt x="1372007" y="196332"/>
                  </a:lnTo>
                  <a:lnTo>
                    <a:pt x="1398993" y="230412"/>
                  </a:lnTo>
                  <a:lnTo>
                    <a:pt x="1422305" y="266613"/>
                  </a:lnTo>
                  <a:lnTo>
                    <a:pt x="1441703" y="304800"/>
                  </a:lnTo>
                  <a:lnTo>
                    <a:pt x="1605533" y="304800"/>
                  </a:lnTo>
                  <a:lnTo>
                    <a:pt x="1310639" y="457199"/>
                  </a:lnTo>
                  <a:lnTo>
                    <a:pt x="950213" y="304800"/>
                  </a:lnTo>
                  <a:lnTo>
                    <a:pt x="1114043" y="304800"/>
                  </a:lnTo>
                  <a:lnTo>
                    <a:pt x="1094645" y="266613"/>
                  </a:lnTo>
                  <a:lnTo>
                    <a:pt x="1071333" y="230412"/>
                  </a:lnTo>
                  <a:lnTo>
                    <a:pt x="1044347" y="196332"/>
                  </a:lnTo>
                  <a:lnTo>
                    <a:pt x="1013926" y="164507"/>
                  </a:lnTo>
                  <a:lnTo>
                    <a:pt x="980310" y="135073"/>
                  </a:lnTo>
                  <a:lnTo>
                    <a:pt x="943737" y="108164"/>
                  </a:lnTo>
                  <a:lnTo>
                    <a:pt x="904446" y="83915"/>
                  </a:lnTo>
                  <a:lnTo>
                    <a:pt x="862677" y="62461"/>
                  </a:lnTo>
                  <a:lnTo>
                    <a:pt x="818668" y="43938"/>
                  </a:lnTo>
                  <a:lnTo>
                    <a:pt x="772660" y="28480"/>
                  </a:lnTo>
                  <a:lnTo>
                    <a:pt x="724890" y="16222"/>
                  </a:lnTo>
                  <a:lnTo>
                    <a:pt x="675598" y="7300"/>
                  </a:lnTo>
                  <a:lnTo>
                    <a:pt x="625023" y="1847"/>
                  </a:lnTo>
                  <a:lnTo>
                    <a:pt x="573404" y="0"/>
                  </a:lnTo>
                </a:path>
              </a:pathLst>
            </a:custGeom>
            <a:ln w="9144">
              <a:solidFill>
                <a:srgbClr val="008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/>
          <p:nvPr/>
        </p:nvSpPr>
        <p:spPr>
          <a:xfrm>
            <a:off x="9473183" y="5737859"/>
            <a:ext cx="97536" cy="97536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9701783" y="5260847"/>
            <a:ext cx="97536" cy="9906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9130283" y="5433059"/>
            <a:ext cx="97536" cy="9753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5194172" y="3596766"/>
            <a:ext cx="13404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/>
                <a:cs typeface="Times New Roman"/>
              </a:rPr>
              <a:t>Φ: </a:t>
            </a:r>
            <a:r>
              <a:rPr sz="2000" b="1" dirty="0">
                <a:latin typeface="Times New Roman"/>
                <a:cs typeface="Times New Roman"/>
              </a:rPr>
              <a:t>x →</a:t>
            </a:r>
            <a:r>
              <a:rPr sz="2000" b="1" spc="-2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φ(</a:t>
            </a:r>
            <a:r>
              <a:rPr sz="2000" b="1" dirty="0">
                <a:latin typeface="Times New Roman"/>
                <a:cs typeface="Times New Roman"/>
              </a:rPr>
              <a:t>x</a:t>
            </a:r>
            <a:r>
              <a:rPr sz="2000" dirty="0"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47088" y="1484375"/>
            <a:ext cx="6984492" cy="40325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8288" y="0"/>
            <a:ext cx="60293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0" dirty="0"/>
              <a:t>svm </a:t>
            </a:r>
            <a:r>
              <a:rPr sz="4000" spc="-210" dirty="0"/>
              <a:t>for </a:t>
            </a:r>
            <a:r>
              <a:rPr sz="4000" spc="-175" dirty="0"/>
              <a:t>nonlinear</a:t>
            </a:r>
            <a:r>
              <a:rPr sz="4000" spc="-575" dirty="0"/>
              <a:t> </a:t>
            </a:r>
            <a:r>
              <a:rPr sz="4000" spc="-229" dirty="0"/>
              <a:t>reparability</a:t>
            </a:r>
            <a:endParaRPr sz="4000"/>
          </a:p>
        </p:txBody>
      </p:sp>
      <p:grpSp>
        <p:nvGrpSpPr>
          <p:cNvPr id="3" name="object 3"/>
          <p:cNvGrpSpPr/>
          <p:nvPr/>
        </p:nvGrpSpPr>
        <p:grpSpPr>
          <a:xfrm>
            <a:off x="0" y="861058"/>
            <a:ext cx="12192000" cy="5996940"/>
            <a:chOff x="0" y="861058"/>
            <a:chExt cx="12192000" cy="5996940"/>
          </a:xfrm>
        </p:grpSpPr>
        <p:sp>
          <p:nvSpPr>
            <p:cNvPr id="4" name="object 4"/>
            <p:cNvSpPr/>
            <p:nvPr/>
          </p:nvSpPr>
          <p:spPr>
            <a:xfrm>
              <a:off x="0" y="861058"/>
              <a:ext cx="12191999" cy="599693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1001" y="1270253"/>
              <a:ext cx="7489190" cy="3312160"/>
            </a:xfrm>
            <a:custGeom>
              <a:avLst/>
              <a:gdLst/>
              <a:ahLst/>
              <a:cxnLst/>
              <a:rect l="l" t="t" r="r" b="b"/>
              <a:pathLst>
                <a:path w="7489190" h="3312160">
                  <a:moveTo>
                    <a:pt x="1511808" y="0"/>
                  </a:moveTo>
                  <a:lnTo>
                    <a:pt x="7272401" y="0"/>
                  </a:lnTo>
                </a:path>
                <a:path w="7489190" h="3312160">
                  <a:moveTo>
                    <a:pt x="1728215" y="864108"/>
                  </a:moveTo>
                  <a:lnTo>
                    <a:pt x="7488808" y="864108"/>
                  </a:lnTo>
                </a:path>
                <a:path w="7489190" h="3312160">
                  <a:moveTo>
                    <a:pt x="1007364" y="2951988"/>
                  </a:moveTo>
                  <a:lnTo>
                    <a:pt x="6767957" y="2951988"/>
                  </a:lnTo>
                </a:path>
                <a:path w="7489190" h="3312160">
                  <a:moveTo>
                    <a:pt x="0" y="3311652"/>
                  </a:moveTo>
                  <a:lnTo>
                    <a:pt x="5040503" y="3311652"/>
                  </a:lnTo>
                </a:path>
              </a:pathLst>
            </a:custGeom>
            <a:ln w="38100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93957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30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55765" y="4659294"/>
            <a:ext cx="6019170" cy="6973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Kernels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829054" y="839646"/>
            <a:ext cx="6779895" cy="33064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385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-25" dirty="0">
                <a:latin typeface="Carlito"/>
                <a:cs typeface="Carlito"/>
              </a:rPr>
              <a:t>Why </a:t>
            </a:r>
            <a:r>
              <a:rPr sz="2800" spc="-5" dirty="0">
                <a:latin typeface="Carlito"/>
                <a:cs typeface="Carlito"/>
              </a:rPr>
              <a:t>use</a:t>
            </a:r>
            <a:r>
              <a:rPr sz="2800" spc="35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kernels?</a:t>
            </a:r>
            <a:endParaRPr sz="2800">
              <a:latin typeface="Carlito"/>
              <a:cs typeface="Carlito"/>
            </a:endParaRPr>
          </a:p>
          <a:p>
            <a:pPr marL="723900" lvl="1" indent="-228600">
              <a:lnSpc>
                <a:spcPct val="100000"/>
              </a:lnSpc>
              <a:spcBef>
                <a:spcPts val="245"/>
              </a:spcBef>
              <a:buFont typeface="Arial"/>
              <a:buChar char="•"/>
              <a:tabLst>
                <a:tab pos="723900" algn="l"/>
              </a:tabLst>
            </a:pPr>
            <a:r>
              <a:rPr sz="2400" spc="-20" dirty="0">
                <a:latin typeface="Carlito"/>
                <a:cs typeface="Carlito"/>
              </a:rPr>
              <a:t>Make </a:t>
            </a:r>
            <a:r>
              <a:rPr sz="2400" spc="-10" dirty="0">
                <a:latin typeface="Carlito"/>
                <a:cs typeface="Carlito"/>
              </a:rPr>
              <a:t>non-separable problem</a:t>
            </a:r>
            <a:r>
              <a:rPr sz="240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separable.</a:t>
            </a:r>
            <a:endParaRPr sz="2400">
              <a:latin typeface="Carlito"/>
              <a:cs typeface="Carlito"/>
            </a:endParaRPr>
          </a:p>
          <a:p>
            <a:pPr marL="723900" lvl="1" indent="-228600">
              <a:lnSpc>
                <a:spcPct val="100000"/>
              </a:lnSpc>
              <a:spcBef>
                <a:spcPts val="215"/>
              </a:spcBef>
              <a:buFont typeface="Arial"/>
              <a:buChar char="•"/>
              <a:tabLst>
                <a:tab pos="723900" algn="l"/>
              </a:tabLst>
            </a:pPr>
            <a:r>
              <a:rPr sz="2400" dirty="0">
                <a:latin typeface="Carlito"/>
                <a:cs typeface="Carlito"/>
              </a:rPr>
              <a:t>Map </a:t>
            </a:r>
            <a:r>
              <a:rPr sz="2400" spc="-15" dirty="0">
                <a:latin typeface="Carlito"/>
                <a:cs typeface="Carlito"/>
              </a:rPr>
              <a:t>data into better </a:t>
            </a:r>
            <a:r>
              <a:rPr sz="2400" spc="-10" dirty="0">
                <a:latin typeface="Carlito"/>
                <a:cs typeface="Carlito"/>
              </a:rPr>
              <a:t>representational</a:t>
            </a:r>
            <a:r>
              <a:rPr sz="2400" spc="-3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space</a:t>
            </a:r>
            <a:endParaRPr sz="2400">
              <a:latin typeface="Carlito"/>
              <a:cs typeface="Carlito"/>
            </a:endParaRPr>
          </a:p>
          <a:p>
            <a:pPr marL="266700" indent="-228600">
              <a:lnSpc>
                <a:spcPct val="100000"/>
              </a:lnSpc>
              <a:spcBef>
                <a:spcPts val="635"/>
              </a:spcBef>
              <a:buFont typeface="Arial"/>
              <a:buChar char="•"/>
              <a:tabLst>
                <a:tab pos="266700" algn="l"/>
              </a:tabLst>
            </a:pPr>
            <a:r>
              <a:rPr sz="2800" spc="-10" dirty="0">
                <a:latin typeface="Carlito"/>
                <a:cs typeface="Carlito"/>
              </a:rPr>
              <a:t>Common</a:t>
            </a:r>
            <a:r>
              <a:rPr sz="2800" spc="10" dirty="0">
                <a:latin typeface="Carlito"/>
                <a:cs typeface="Carlito"/>
              </a:rPr>
              <a:t> </a:t>
            </a:r>
            <a:r>
              <a:rPr sz="2800" spc="-20" dirty="0">
                <a:latin typeface="Carlito"/>
                <a:cs typeface="Carlito"/>
              </a:rPr>
              <a:t>kernels</a:t>
            </a:r>
            <a:endParaRPr sz="2800">
              <a:latin typeface="Carlito"/>
              <a:cs typeface="Carlito"/>
            </a:endParaRPr>
          </a:p>
          <a:p>
            <a:pPr marL="723900" lvl="1" indent="-228600">
              <a:lnSpc>
                <a:spcPct val="100000"/>
              </a:lnSpc>
              <a:spcBef>
                <a:spcPts val="240"/>
              </a:spcBef>
              <a:buFont typeface="Arial"/>
              <a:buChar char="•"/>
              <a:tabLst>
                <a:tab pos="723900" algn="l"/>
              </a:tabLst>
            </a:pPr>
            <a:r>
              <a:rPr sz="2400" spc="-5" dirty="0">
                <a:latin typeface="Carlito"/>
                <a:cs typeface="Carlito"/>
              </a:rPr>
              <a:t>Linear</a:t>
            </a:r>
            <a:endParaRPr sz="2400">
              <a:latin typeface="Carlito"/>
              <a:cs typeface="Carlito"/>
            </a:endParaRPr>
          </a:p>
          <a:p>
            <a:pPr marL="723900" lvl="1" indent="-228600">
              <a:lnSpc>
                <a:spcPct val="100000"/>
              </a:lnSpc>
              <a:spcBef>
                <a:spcPts val="210"/>
              </a:spcBef>
              <a:buFont typeface="Arial"/>
              <a:buChar char="•"/>
              <a:tabLst>
                <a:tab pos="723900" algn="l"/>
              </a:tabLst>
            </a:pPr>
            <a:r>
              <a:rPr sz="2400" spc="-10" dirty="0">
                <a:latin typeface="Carlito"/>
                <a:cs typeface="Carlito"/>
              </a:rPr>
              <a:t>Polynomial </a:t>
            </a:r>
            <a:r>
              <a:rPr sz="2400" b="1" spc="-5" dirty="0">
                <a:latin typeface="Carlito"/>
                <a:cs typeface="Carlito"/>
              </a:rPr>
              <a:t>K(x,z) </a:t>
            </a:r>
            <a:r>
              <a:rPr sz="2400" b="1" dirty="0">
                <a:latin typeface="Carlito"/>
                <a:cs typeface="Carlito"/>
              </a:rPr>
              <a:t>=</a:t>
            </a:r>
            <a:r>
              <a:rPr sz="2400" b="1" spc="5" dirty="0">
                <a:latin typeface="Carlito"/>
                <a:cs typeface="Carlito"/>
              </a:rPr>
              <a:t> </a:t>
            </a:r>
            <a:r>
              <a:rPr sz="2400" b="1" spc="-15" dirty="0">
                <a:latin typeface="Carlito"/>
                <a:cs typeface="Carlito"/>
              </a:rPr>
              <a:t>(1+x</a:t>
            </a:r>
            <a:r>
              <a:rPr sz="2400" b="1" spc="-22" baseline="24305" dirty="0">
                <a:latin typeface="Carlito"/>
                <a:cs typeface="Carlito"/>
              </a:rPr>
              <a:t>T</a:t>
            </a:r>
            <a:r>
              <a:rPr sz="2400" b="1" spc="-15" dirty="0">
                <a:latin typeface="Carlito"/>
                <a:cs typeface="Carlito"/>
              </a:rPr>
              <a:t>z)</a:t>
            </a:r>
            <a:r>
              <a:rPr sz="2400" b="1" spc="-22" baseline="24305" dirty="0">
                <a:latin typeface="Carlito"/>
                <a:cs typeface="Carlito"/>
              </a:rPr>
              <a:t>d</a:t>
            </a:r>
            <a:endParaRPr sz="2400" baseline="24305">
              <a:latin typeface="Carlito"/>
              <a:cs typeface="Carlito"/>
            </a:endParaRPr>
          </a:p>
          <a:p>
            <a:pPr marL="1181100" lvl="2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1180465" algn="l"/>
                <a:tab pos="1181100" algn="l"/>
              </a:tabLst>
            </a:pPr>
            <a:r>
              <a:rPr sz="2000" spc="-10" dirty="0">
                <a:latin typeface="Carlito"/>
                <a:cs typeface="Carlito"/>
              </a:rPr>
              <a:t>Gives </a:t>
            </a:r>
            <a:r>
              <a:rPr sz="2000" spc="-15" dirty="0">
                <a:latin typeface="Carlito"/>
                <a:cs typeface="Carlito"/>
              </a:rPr>
              <a:t>feature</a:t>
            </a:r>
            <a:r>
              <a:rPr sz="2000" spc="25" dirty="0">
                <a:latin typeface="Carlito"/>
                <a:cs typeface="Carlito"/>
              </a:rPr>
              <a:t> </a:t>
            </a:r>
            <a:r>
              <a:rPr sz="2000" dirty="0">
                <a:latin typeface="Carlito"/>
                <a:cs typeface="Carlito"/>
              </a:rPr>
              <a:t>conjunctions</a:t>
            </a:r>
            <a:endParaRPr sz="2000">
              <a:latin typeface="Carlito"/>
              <a:cs typeface="Carlito"/>
            </a:endParaRPr>
          </a:p>
          <a:p>
            <a:pPr marL="723900" lvl="1" indent="-228600">
              <a:lnSpc>
                <a:spcPct val="100000"/>
              </a:lnSpc>
              <a:spcBef>
                <a:spcPts val="190"/>
              </a:spcBef>
              <a:buFont typeface="Arial"/>
              <a:buChar char="•"/>
              <a:tabLst>
                <a:tab pos="723900" algn="l"/>
              </a:tabLst>
            </a:pPr>
            <a:r>
              <a:rPr sz="2400" spc="-5" dirty="0">
                <a:latin typeface="Carlito"/>
                <a:cs typeface="Carlito"/>
              </a:rPr>
              <a:t>Radial basis function </a:t>
            </a:r>
            <a:r>
              <a:rPr sz="2400" spc="-10" dirty="0">
                <a:latin typeface="Carlito"/>
                <a:cs typeface="Carlito"/>
              </a:rPr>
              <a:t>(infinite </a:t>
            </a:r>
            <a:r>
              <a:rPr sz="2400" spc="-5" dirty="0">
                <a:latin typeface="Carlito"/>
                <a:cs typeface="Carlito"/>
              </a:rPr>
              <a:t>dimensional</a:t>
            </a:r>
            <a:r>
              <a:rPr sz="2400" spc="-55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space)</a:t>
            </a:r>
            <a:endParaRPr sz="24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54454" y="5772708"/>
            <a:ext cx="67456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300" algn="l"/>
              </a:tabLst>
            </a:pPr>
            <a:r>
              <a:rPr sz="2800" spc="-20" dirty="0">
                <a:latin typeface="Carlito"/>
                <a:cs typeface="Carlito"/>
              </a:rPr>
              <a:t>Haven’t </a:t>
            </a:r>
            <a:r>
              <a:rPr sz="2800" spc="-10" dirty="0">
                <a:latin typeface="Carlito"/>
                <a:cs typeface="Carlito"/>
              </a:rPr>
              <a:t>been very useful </a:t>
            </a:r>
            <a:r>
              <a:rPr sz="2800" spc="-5" dirty="0">
                <a:latin typeface="Carlito"/>
                <a:cs typeface="Carlito"/>
              </a:rPr>
              <a:t>in </a:t>
            </a:r>
            <a:r>
              <a:rPr sz="2800" spc="-20" dirty="0">
                <a:latin typeface="Carlito"/>
                <a:cs typeface="Carlito"/>
              </a:rPr>
              <a:t>text</a:t>
            </a:r>
            <a:r>
              <a:rPr sz="2800" spc="125" dirty="0">
                <a:latin typeface="Carlito"/>
                <a:cs typeface="Carlito"/>
              </a:rPr>
              <a:t> </a:t>
            </a:r>
            <a:r>
              <a:rPr sz="2800" spc="-10" dirty="0">
                <a:latin typeface="Carlito"/>
                <a:cs typeface="Carlito"/>
              </a:rPr>
              <a:t>classification</a:t>
            </a:r>
            <a:endParaRPr sz="2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1C1E31D-7091-4C71-958A-1A12B0B0D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38400" y="3121223"/>
            <a:ext cx="6722871" cy="615553"/>
          </a:xfrm>
        </p:spPr>
        <p:txBody>
          <a:bodyPr/>
          <a:lstStyle/>
          <a:p>
            <a:pPr algn="ctr"/>
            <a:r>
              <a:rPr lang="en-US" dirty="0"/>
              <a:t>Thanks </a:t>
            </a:r>
          </a:p>
        </p:txBody>
      </p:sp>
    </p:spTree>
    <p:extLst>
      <p:ext uri="{BB962C8B-B14F-4D97-AF65-F5344CB8AC3E}">
        <p14:creationId xmlns:p14="http://schemas.microsoft.com/office/powerpoint/2010/main" val="464288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57673" y="51562"/>
            <a:ext cx="2059939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o</a:t>
            </a:r>
            <a:r>
              <a:rPr spc="-275" dirty="0"/>
              <a:t>v</a:t>
            </a:r>
            <a:r>
              <a:rPr spc="-250" dirty="0"/>
              <a:t>e</a:t>
            </a:r>
            <a:r>
              <a:rPr spc="-135" dirty="0"/>
              <a:t>r</a:t>
            </a:r>
            <a:r>
              <a:rPr spc="-215" dirty="0"/>
              <a:t>vi</a:t>
            </a:r>
            <a:r>
              <a:rPr spc="-335" dirty="0"/>
              <a:t>e</a:t>
            </a:r>
            <a:r>
              <a:rPr spc="-200" dirty="0"/>
              <a:t>w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78304" y="1272498"/>
            <a:ext cx="8100059" cy="5516880"/>
            <a:chOff x="1524000" y="1341118"/>
            <a:chExt cx="8100059" cy="5516880"/>
          </a:xfrm>
        </p:grpSpPr>
        <p:sp>
          <p:nvSpPr>
            <p:cNvPr id="4" name="object 4"/>
            <p:cNvSpPr/>
            <p:nvPr/>
          </p:nvSpPr>
          <p:spPr>
            <a:xfrm>
              <a:off x="1524000" y="1341118"/>
              <a:ext cx="8100059" cy="551687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63571" y="1437385"/>
              <a:ext cx="4676775" cy="5420995"/>
            </a:xfrm>
            <a:custGeom>
              <a:avLst/>
              <a:gdLst/>
              <a:ahLst/>
              <a:cxnLst/>
              <a:rect l="l" t="t" r="r" b="b"/>
              <a:pathLst>
                <a:path w="4676775" h="5420995">
                  <a:moveTo>
                    <a:pt x="3911092" y="0"/>
                  </a:moveTo>
                  <a:lnTo>
                    <a:pt x="0" y="4827816"/>
                  </a:lnTo>
                  <a:lnTo>
                    <a:pt x="731751" y="5420611"/>
                  </a:lnTo>
                  <a:lnTo>
                    <a:pt x="787740" y="5420611"/>
                  </a:lnTo>
                  <a:lnTo>
                    <a:pt x="4676648" y="620140"/>
                  </a:lnTo>
                  <a:lnTo>
                    <a:pt x="3911092" y="0"/>
                  </a:lnTo>
                  <a:close/>
                </a:path>
              </a:pathLst>
            </a:custGeom>
            <a:solidFill>
              <a:srgbClr val="4471C4">
                <a:alpha val="38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2581654" y="796993"/>
            <a:ext cx="6293485" cy="367030"/>
            <a:chOff x="2581654" y="796993"/>
            <a:chExt cx="6293485" cy="367030"/>
          </a:xfrm>
        </p:grpSpPr>
        <p:sp>
          <p:nvSpPr>
            <p:cNvPr id="7" name="object 7"/>
            <p:cNvSpPr/>
            <p:nvPr/>
          </p:nvSpPr>
          <p:spPr>
            <a:xfrm>
              <a:off x="2581654" y="796993"/>
              <a:ext cx="6293361" cy="36662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605151" y="820166"/>
              <a:ext cx="6249035" cy="32258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8401" y="0"/>
            <a:ext cx="478726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0" dirty="0"/>
              <a:t>Intuition </a:t>
            </a:r>
            <a:r>
              <a:rPr spc="-180" dirty="0"/>
              <a:t>behind</a:t>
            </a:r>
            <a:r>
              <a:rPr spc="-490" dirty="0"/>
              <a:t> </a:t>
            </a:r>
            <a:r>
              <a:rPr spc="95" dirty="0"/>
              <a:t>SVM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93418"/>
            <a:ext cx="12191999" cy="616457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5460" y="477012"/>
            <a:ext cx="7705344" cy="61203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780" y="28778"/>
            <a:ext cx="47974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Margin </a:t>
            </a:r>
            <a:r>
              <a:rPr spc="-200" dirty="0"/>
              <a:t>in </a:t>
            </a:r>
            <a:r>
              <a:rPr spc="-204" dirty="0"/>
              <a:t>terms </a:t>
            </a:r>
            <a:r>
              <a:rPr spc="-190" dirty="0"/>
              <a:t>of</a:t>
            </a:r>
            <a:r>
              <a:rPr spc="-955" dirty="0"/>
              <a:t> </a:t>
            </a:r>
            <a:r>
              <a:rPr spc="130" dirty="0"/>
              <a:t>W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0494"/>
            <a:ext cx="12191999" cy="5878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0" y="0"/>
            <a:ext cx="8100059" cy="62492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57900" y="6477914"/>
            <a:ext cx="7747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40"/>
              </a:lnSpc>
            </a:pPr>
            <a:r>
              <a:rPr sz="1200" dirty="0">
                <a:solidFill>
                  <a:srgbClr val="888888"/>
                </a:solidFill>
                <a:latin typeface="Carlito"/>
                <a:cs typeface="Carlito"/>
              </a:rPr>
              <a:t>9</a:t>
            </a:r>
            <a:endParaRPr sz="1200">
              <a:latin typeface="Carlito"/>
              <a:cs typeface="Carlito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43861" y="4394"/>
            <a:ext cx="70123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0" dirty="0"/>
              <a:t>Svm </a:t>
            </a:r>
            <a:r>
              <a:rPr spc="-160" dirty="0"/>
              <a:t>as </a:t>
            </a:r>
            <a:r>
              <a:rPr spc="-240" dirty="0"/>
              <a:t>a minimization</a:t>
            </a:r>
            <a:r>
              <a:rPr spc="-760" dirty="0"/>
              <a:t> </a:t>
            </a:r>
            <a:r>
              <a:rPr spc="-200" dirty="0"/>
              <a:t>problem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0" y="894587"/>
            <a:ext cx="12152630" cy="5963920"/>
            <a:chOff x="0" y="894587"/>
            <a:chExt cx="12152630" cy="5963920"/>
          </a:xfrm>
        </p:grpSpPr>
        <p:sp>
          <p:nvSpPr>
            <p:cNvPr id="5" name="object 5"/>
            <p:cNvSpPr/>
            <p:nvPr/>
          </p:nvSpPr>
          <p:spPr>
            <a:xfrm>
              <a:off x="0" y="894587"/>
              <a:ext cx="12152375" cy="596340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266444" y="2564892"/>
              <a:ext cx="1754505" cy="792480"/>
            </a:xfrm>
            <a:custGeom>
              <a:avLst/>
              <a:gdLst/>
              <a:ahLst/>
              <a:cxnLst/>
              <a:rect l="l" t="t" r="r" b="b"/>
              <a:pathLst>
                <a:path w="1754505" h="792479">
                  <a:moveTo>
                    <a:pt x="1674876" y="0"/>
                  </a:moveTo>
                  <a:lnTo>
                    <a:pt x="79247" y="0"/>
                  </a:ln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0" y="713232"/>
                  </a:lnTo>
                  <a:lnTo>
                    <a:pt x="6221" y="744098"/>
                  </a:lnTo>
                  <a:lnTo>
                    <a:pt x="23193" y="769286"/>
                  </a:lnTo>
                  <a:lnTo>
                    <a:pt x="48381" y="786258"/>
                  </a:lnTo>
                  <a:lnTo>
                    <a:pt x="79247" y="792480"/>
                  </a:lnTo>
                  <a:lnTo>
                    <a:pt x="1674876" y="792480"/>
                  </a:lnTo>
                  <a:lnTo>
                    <a:pt x="1705742" y="786258"/>
                  </a:lnTo>
                  <a:lnTo>
                    <a:pt x="1730930" y="769286"/>
                  </a:lnTo>
                  <a:lnTo>
                    <a:pt x="1747902" y="744098"/>
                  </a:lnTo>
                  <a:lnTo>
                    <a:pt x="1754124" y="713232"/>
                  </a:lnTo>
                  <a:lnTo>
                    <a:pt x="1754124" y="79248"/>
                  </a:lnTo>
                  <a:lnTo>
                    <a:pt x="1747902" y="48381"/>
                  </a:lnTo>
                  <a:lnTo>
                    <a:pt x="1730930" y="23193"/>
                  </a:lnTo>
                  <a:lnTo>
                    <a:pt x="1705742" y="6221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66444" y="2564892"/>
              <a:ext cx="1754505" cy="792480"/>
            </a:xfrm>
            <a:custGeom>
              <a:avLst/>
              <a:gdLst/>
              <a:ahLst/>
              <a:cxnLst/>
              <a:rect l="l" t="t" r="r" b="b"/>
              <a:pathLst>
                <a:path w="1754505" h="792479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7" y="0"/>
                  </a:lnTo>
                  <a:lnTo>
                    <a:pt x="1674876" y="0"/>
                  </a:lnTo>
                  <a:lnTo>
                    <a:pt x="1705742" y="6221"/>
                  </a:lnTo>
                  <a:lnTo>
                    <a:pt x="1730930" y="23193"/>
                  </a:lnTo>
                  <a:lnTo>
                    <a:pt x="1747902" y="48381"/>
                  </a:lnTo>
                  <a:lnTo>
                    <a:pt x="1754124" y="79248"/>
                  </a:lnTo>
                  <a:lnTo>
                    <a:pt x="1754124" y="713232"/>
                  </a:lnTo>
                  <a:lnTo>
                    <a:pt x="1747902" y="744098"/>
                  </a:lnTo>
                  <a:lnTo>
                    <a:pt x="1730930" y="769286"/>
                  </a:lnTo>
                  <a:lnTo>
                    <a:pt x="1705742" y="786258"/>
                  </a:lnTo>
                  <a:lnTo>
                    <a:pt x="1674876" y="792480"/>
                  </a:lnTo>
                  <a:lnTo>
                    <a:pt x="79247" y="792480"/>
                  </a:lnTo>
                  <a:lnTo>
                    <a:pt x="48381" y="786258"/>
                  </a:lnTo>
                  <a:lnTo>
                    <a:pt x="23193" y="769286"/>
                  </a:lnTo>
                  <a:lnTo>
                    <a:pt x="6221" y="744098"/>
                  </a:lnTo>
                  <a:lnTo>
                    <a:pt x="0" y="713232"/>
                  </a:lnTo>
                  <a:lnTo>
                    <a:pt x="0" y="79248"/>
                  </a:lnTo>
                  <a:close/>
                </a:path>
              </a:pathLst>
            </a:custGeom>
            <a:ln w="12191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602105" y="2642057"/>
            <a:ext cx="1028700" cy="547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055"/>
              </a:lnSpc>
              <a:spcBef>
                <a:spcPts val="100"/>
              </a:spcBef>
            </a:pPr>
            <a:r>
              <a:rPr sz="1800" b="1" spc="-5" dirty="0">
                <a:latin typeface="Times New Roman"/>
                <a:cs typeface="Times New Roman"/>
              </a:rPr>
              <a:t>Quadratic</a:t>
            </a:r>
            <a:endParaRPr sz="1800">
              <a:latin typeface="Times New Roman"/>
              <a:cs typeface="Times New Roman"/>
            </a:endParaRPr>
          </a:p>
          <a:p>
            <a:pPr marL="103505">
              <a:lnSpc>
                <a:spcPts val="2055"/>
              </a:lnSpc>
            </a:pPr>
            <a:r>
              <a:rPr sz="1800" b="1" spc="-10" dirty="0">
                <a:latin typeface="Times New Roman"/>
                <a:cs typeface="Times New Roman"/>
              </a:rPr>
              <a:t>problem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8496045" y="3206242"/>
            <a:ext cx="1767205" cy="805180"/>
            <a:chOff x="8496045" y="3206242"/>
            <a:chExt cx="1767205" cy="805180"/>
          </a:xfrm>
        </p:grpSpPr>
        <p:sp>
          <p:nvSpPr>
            <p:cNvPr id="10" name="object 10"/>
            <p:cNvSpPr/>
            <p:nvPr/>
          </p:nvSpPr>
          <p:spPr>
            <a:xfrm>
              <a:off x="8502395" y="3212592"/>
              <a:ext cx="1754505" cy="792480"/>
            </a:xfrm>
            <a:custGeom>
              <a:avLst/>
              <a:gdLst/>
              <a:ahLst/>
              <a:cxnLst/>
              <a:rect l="l" t="t" r="r" b="b"/>
              <a:pathLst>
                <a:path w="1754504" h="792479">
                  <a:moveTo>
                    <a:pt x="1674876" y="0"/>
                  </a:moveTo>
                  <a:lnTo>
                    <a:pt x="79248" y="0"/>
                  </a:lnTo>
                  <a:lnTo>
                    <a:pt x="48381" y="6221"/>
                  </a:lnTo>
                  <a:lnTo>
                    <a:pt x="23193" y="23193"/>
                  </a:lnTo>
                  <a:lnTo>
                    <a:pt x="6221" y="48381"/>
                  </a:lnTo>
                  <a:lnTo>
                    <a:pt x="0" y="79248"/>
                  </a:lnTo>
                  <a:lnTo>
                    <a:pt x="0" y="713232"/>
                  </a:lnTo>
                  <a:lnTo>
                    <a:pt x="6221" y="744098"/>
                  </a:lnTo>
                  <a:lnTo>
                    <a:pt x="23193" y="769286"/>
                  </a:lnTo>
                  <a:lnTo>
                    <a:pt x="48381" y="786258"/>
                  </a:lnTo>
                  <a:lnTo>
                    <a:pt x="79248" y="792480"/>
                  </a:lnTo>
                  <a:lnTo>
                    <a:pt x="1674876" y="792480"/>
                  </a:lnTo>
                  <a:lnTo>
                    <a:pt x="1705742" y="786258"/>
                  </a:lnTo>
                  <a:lnTo>
                    <a:pt x="1730930" y="769286"/>
                  </a:lnTo>
                  <a:lnTo>
                    <a:pt x="1747902" y="744098"/>
                  </a:lnTo>
                  <a:lnTo>
                    <a:pt x="1754124" y="713232"/>
                  </a:lnTo>
                  <a:lnTo>
                    <a:pt x="1754124" y="79248"/>
                  </a:lnTo>
                  <a:lnTo>
                    <a:pt x="1747902" y="48381"/>
                  </a:lnTo>
                  <a:lnTo>
                    <a:pt x="1730930" y="23193"/>
                  </a:lnTo>
                  <a:lnTo>
                    <a:pt x="1705742" y="6221"/>
                  </a:lnTo>
                  <a:lnTo>
                    <a:pt x="16748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502395" y="3212592"/>
              <a:ext cx="1754505" cy="792480"/>
            </a:xfrm>
            <a:custGeom>
              <a:avLst/>
              <a:gdLst/>
              <a:ahLst/>
              <a:cxnLst/>
              <a:rect l="l" t="t" r="r" b="b"/>
              <a:pathLst>
                <a:path w="1754504" h="792479">
                  <a:moveTo>
                    <a:pt x="0" y="79248"/>
                  </a:moveTo>
                  <a:lnTo>
                    <a:pt x="6221" y="48381"/>
                  </a:lnTo>
                  <a:lnTo>
                    <a:pt x="23193" y="23193"/>
                  </a:lnTo>
                  <a:lnTo>
                    <a:pt x="48381" y="6221"/>
                  </a:lnTo>
                  <a:lnTo>
                    <a:pt x="79248" y="0"/>
                  </a:lnTo>
                  <a:lnTo>
                    <a:pt x="1674876" y="0"/>
                  </a:lnTo>
                  <a:lnTo>
                    <a:pt x="1705742" y="6221"/>
                  </a:lnTo>
                  <a:lnTo>
                    <a:pt x="1730930" y="23193"/>
                  </a:lnTo>
                  <a:lnTo>
                    <a:pt x="1747902" y="48381"/>
                  </a:lnTo>
                  <a:lnTo>
                    <a:pt x="1754124" y="79248"/>
                  </a:lnTo>
                  <a:lnTo>
                    <a:pt x="1754124" y="713232"/>
                  </a:lnTo>
                  <a:lnTo>
                    <a:pt x="1747902" y="744098"/>
                  </a:lnTo>
                  <a:lnTo>
                    <a:pt x="1730930" y="769286"/>
                  </a:lnTo>
                  <a:lnTo>
                    <a:pt x="1705742" y="786258"/>
                  </a:lnTo>
                  <a:lnTo>
                    <a:pt x="1674876" y="792480"/>
                  </a:lnTo>
                  <a:lnTo>
                    <a:pt x="79248" y="792480"/>
                  </a:lnTo>
                  <a:lnTo>
                    <a:pt x="48381" y="786258"/>
                  </a:lnTo>
                  <a:lnTo>
                    <a:pt x="23193" y="769286"/>
                  </a:lnTo>
                  <a:lnTo>
                    <a:pt x="6221" y="744098"/>
                  </a:lnTo>
                  <a:lnTo>
                    <a:pt x="0" y="713232"/>
                  </a:lnTo>
                  <a:lnTo>
                    <a:pt x="0" y="79248"/>
                  </a:lnTo>
                  <a:close/>
                </a:path>
              </a:pathLst>
            </a:custGeom>
            <a:ln w="12191">
              <a:solidFill>
                <a:srgbClr val="94949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8799956" y="3129762"/>
            <a:ext cx="10452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3030">
              <a:lnSpc>
                <a:spcPct val="1250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Linear  constr</a:t>
            </a:r>
            <a:r>
              <a:rPr sz="2000" b="1" spc="5" dirty="0">
                <a:latin typeface="Times New Roman"/>
                <a:cs typeface="Times New Roman"/>
              </a:rPr>
              <a:t>a</a:t>
            </a:r>
            <a:r>
              <a:rPr sz="2000" b="1" dirty="0">
                <a:latin typeface="Times New Roman"/>
                <a:cs typeface="Times New Roman"/>
              </a:rPr>
              <a:t>in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79877" y="2864865"/>
            <a:ext cx="5290185" cy="848994"/>
          </a:xfrm>
          <a:custGeom>
            <a:avLst/>
            <a:gdLst/>
            <a:ahLst/>
            <a:cxnLst/>
            <a:rect l="l" t="t" r="r" b="b"/>
            <a:pathLst>
              <a:path w="5290184" h="848995">
                <a:moveTo>
                  <a:pt x="623189" y="60452"/>
                </a:moveTo>
                <a:lnTo>
                  <a:pt x="597928" y="47625"/>
                </a:lnTo>
                <a:lnTo>
                  <a:pt x="504317" y="0"/>
                </a:lnTo>
                <a:lnTo>
                  <a:pt x="495554" y="2794"/>
                </a:lnTo>
                <a:lnTo>
                  <a:pt x="491998" y="10033"/>
                </a:lnTo>
                <a:lnTo>
                  <a:pt x="488315" y="17145"/>
                </a:lnTo>
                <a:lnTo>
                  <a:pt x="491236" y="25781"/>
                </a:lnTo>
                <a:lnTo>
                  <a:pt x="540156" y="50736"/>
                </a:lnTo>
                <a:lnTo>
                  <a:pt x="0" y="82042"/>
                </a:lnTo>
                <a:lnTo>
                  <a:pt x="1778" y="110871"/>
                </a:lnTo>
                <a:lnTo>
                  <a:pt x="541896" y="79679"/>
                </a:lnTo>
                <a:lnTo>
                  <a:pt x="496062" y="110109"/>
                </a:lnTo>
                <a:lnTo>
                  <a:pt x="494284" y="118999"/>
                </a:lnTo>
                <a:lnTo>
                  <a:pt x="498729" y="125730"/>
                </a:lnTo>
                <a:lnTo>
                  <a:pt x="503174" y="132334"/>
                </a:lnTo>
                <a:lnTo>
                  <a:pt x="512064" y="134239"/>
                </a:lnTo>
                <a:lnTo>
                  <a:pt x="623189" y="60452"/>
                </a:lnTo>
                <a:close/>
              </a:path>
              <a:path w="5290184" h="848995">
                <a:moveTo>
                  <a:pt x="5289931" y="766826"/>
                </a:moveTo>
                <a:lnTo>
                  <a:pt x="4939970" y="766826"/>
                </a:lnTo>
                <a:lnTo>
                  <a:pt x="4980686" y="743077"/>
                </a:lnTo>
                <a:lnTo>
                  <a:pt x="4987671" y="739140"/>
                </a:lnTo>
                <a:lnTo>
                  <a:pt x="4989957" y="730250"/>
                </a:lnTo>
                <a:lnTo>
                  <a:pt x="4985893" y="723404"/>
                </a:lnTo>
                <a:lnTo>
                  <a:pt x="4981829" y="716407"/>
                </a:lnTo>
                <a:lnTo>
                  <a:pt x="4973066" y="714121"/>
                </a:lnTo>
                <a:lnTo>
                  <a:pt x="4857750" y="781316"/>
                </a:lnTo>
                <a:lnTo>
                  <a:pt x="4973066" y="848487"/>
                </a:lnTo>
                <a:lnTo>
                  <a:pt x="4981829" y="846201"/>
                </a:lnTo>
                <a:lnTo>
                  <a:pt x="4985893" y="839216"/>
                </a:lnTo>
                <a:lnTo>
                  <a:pt x="4989957" y="832358"/>
                </a:lnTo>
                <a:lnTo>
                  <a:pt x="4987671" y="823468"/>
                </a:lnTo>
                <a:lnTo>
                  <a:pt x="4980686" y="819531"/>
                </a:lnTo>
                <a:lnTo>
                  <a:pt x="4939970" y="795782"/>
                </a:lnTo>
                <a:lnTo>
                  <a:pt x="5289931" y="795782"/>
                </a:lnTo>
                <a:lnTo>
                  <a:pt x="5289931" y="76682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9079"/>
            <a:ext cx="11986259" cy="3643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66801" y="3897325"/>
            <a:ext cx="11643995" cy="1126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5" dirty="0">
                <a:latin typeface="Carlito"/>
                <a:cs typeface="Carlito"/>
              </a:rPr>
              <a:t>We </a:t>
            </a:r>
            <a:r>
              <a:rPr sz="2400" dirty="0">
                <a:latin typeface="Carlito"/>
                <a:cs typeface="Carlito"/>
              </a:rPr>
              <a:t>wish </a:t>
            </a:r>
            <a:r>
              <a:rPr sz="2400" spc="-15" dirty="0">
                <a:latin typeface="Carlito"/>
                <a:cs typeface="Carlito"/>
              </a:rPr>
              <a:t>to </a:t>
            </a:r>
            <a:r>
              <a:rPr sz="2400" spc="-5" dirty="0">
                <a:latin typeface="Carlito"/>
                <a:cs typeface="Carlito"/>
              </a:rPr>
              <a:t>find the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w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and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b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dirty="0">
                <a:latin typeface="Carlito"/>
                <a:cs typeface="Carlito"/>
              </a:rPr>
              <a:t>which </a:t>
            </a:r>
            <a:r>
              <a:rPr sz="2400" spc="-10" dirty="0">
                <a:latin typeface="Carlito"/>
                <a:cs typeface="Carlito"/>
              </a:rPr>
              <a:t>minimizes, </a:t>
            </a:r>
            <a:r>
              <a:rPr sz="2400" spc="-5" dirty="0">
                <a:latin typeface="Carlito"/>
                <a:cs typeface="Carlito"/>
              </a:rPr>
              <a:t>and the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rlito"/>
                <a:cs typeface="Carlito"/>
              </a:rPr>
              <a:t>α</a:t>
            </a:r>
            <a:r>
              <a:rPr sz="2400" b="1" dirty="0">
                <a:latin typeface="Carlito"/>
                <a:cs typeface="Carlito"/>
              </a:rPr>
              <a:t> </a:t>
            </a:r>
            <a:r>
              <a:rPr sz="2400" spc="-5" dirty="0">
                <a:latin typeface="Carlito"/>
                <a:cs typeface="Carlito"/>
              </a:rPr>
              <a:t>which </a:t>
            </a:r>
            <a:r>
              <a:rPr sz="2400" spc="-10" dirty="0">
                <a:latin typeface="Carlito"/>
                <a:cs typeface="Carlito"/>
              </a:rPr>
              <a:t>maximizes LP(whilst </a:t>
            </a:r>
            <a:r>
              <a:rPr sz="2400" spc="-15" dirty="0">
                <a:latin typeface="Carlito"/>
                <a:cs typeface="Carlito"/>
              </a:rPr>
              <a:t>keeping</a:t>
            </a:r>
            <a:r>
              <a:rPr sz="2400" spc="80" dirty="0">
                <a:latin typeface="Carlito"/>
                <a:cs typeface="Carlito"/>
              </a:rPr>
              <a:t> </a:t>
            </a:r>
            <a:r>
              <a:rPr sz="2400" spc="-10" dirty="0">
                <a:latin typeface="Carlito"/>
                <a:cs typeface="Carlito"/>
              </a:rPr>
              <a:t>αi</a:t>
            </a:r>
            <a:endParaRPr sz="24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25"/>
              </a:spcBef>
              <a:tabLst>
                <a:tab pos="311150" algn="l"/>
                <a:tab pos="611505" algn="l"/>
                <a:tab pos="1187450" algn="l"/>
                <a:tab pos="1744980" algn="l"/>
                <a:tab pos="2324735" algn="l"/>
                <a:tab pos="2790825" algn="l"/>
                <a:tab pos="3386454" algn="l"/>
                <a:tab pos="3830320" algn="l"/>
                <a:tab pos="5738495" algn="l"/>
                <a:tab pos="6169660" algn="l"/>
                <a:tab pos="6866255" algn="l"/>
                <a:tab pos="7928609" algn="l"/>
                <a:tab pos="8334375" algn="l"/>
                <a:tab pos="8698230" algn="l"/>
                <a:tab pos="9309735" algn="l"/>
                <a:tab pos="9615805" algn="l"/>
                <a:tab pos="10228580" algn="l"/>
                <a:tab pos="11217910" algn="l"/>
              </a:tabLst>
            </a:pPr>
            <a:r>
              <a:rPr sz="2400" dirty="0">
                <a:latin typeface="Carlito"/>
                <a:cs typeface="Carlito"/>
              </a:rPr>
              <a:t>≥	0	</a:t>
            </a:r>
            <a:r>
              <a:rPr sz="2400" spc="-894" dirty="0">
                <a:latin typeface="WenQuanYi Micro Hei"/>
                <a:cs typeface="WenQuanYi Micro Hei"/>
              </a:rPr>
              <a:t>∀</a:t>
            </a:r>
            <a:r>
              <a:rPr sz="2400" spc="-894" dirty="0">
                <a:latin typeface="Carlito"/>
                <a:cs typeface="Carlito"/>
              </a:rPr>
              <a:t>i).	</a:t>
            </a:r>
            <a:r>
              <a:rPr sz="2400" spc="-100" dirty="0">
                <a:latin typeface="Carlito"/>
                <a:cs typeface="Carlito"/>
              </a:rPr>
              <a:t>W</a:t>
            </a:r>
            <a:r>
              <a:rPr sz="2400" dirty="0">
                <a:latin typeface="Carlito"/>
                <a:cs typeface="Carlito"/>
              </a:rPr>
              <a:t>e	</a:t>
            </a:r>
            <a:r>
              <a:rPr sz="2400" spc="-20" dirty="0">
                <a:latin typeface="Carlito"/>
                <a:cs typeface="Carlito"/>
              </a:rPr>
              <a:t>c</a:t>
            </a:r>
            <a:r>
              <a:rPr sz="2400" dirty="0">
                <a:latin typeface="Carlito"/>
                <a:cs typeface="Carlito"/>
              </a:rPr>
              <a:t>an	</a:t>
            </a:r>
            <a:r>
              <a:rPr sz="2400" spc="-5" dirty="0">
                <a:latin typeface="Carlito"/>
                <a:cs typeface="Carlito"/>
              </a:rPr>
              <a:t>d</a:t>
            </a:r>
            <a:r>
              <a:rPr sz="2400" dirty="0">
                <a:latin typeface="Carlito"/>
                <a:cs typeface="Carlito"/>
              </a:rPr>
              <a:t>o	</a:t>
            </a:r>
            <a:r>
              <a:rPr sz="2400" spc="-15" dirty="0">
                <a:latin typeface="Carlito"/>
                <a:cs typeface="Carlito"/>
              </a:rPr>
              <a:t>t</a:t>
            </a:r>
            <a:r>
              <a:rPr sz="2400" spc="-5" dirty="0">
                <a:latin typeface="Carlito"/>
                <a:cs typeface="Carlito"/>
              </a:rPr>
              <a:t>hi</a:t>
            </a:r>
            <a:r>
              <a:rPr sz="2400" dirty="0">
                <a:latin typeface="Carlito"/>
                <a:cs typeface="Carlito"/>
              </a:rPr>
              <a:t>s	</a:t>
            </a:r>
            <a:r>
              <a:rPr sz="2400" spc="-15" dirty="0">
                <a:latin typeface="Carlito"/>
                <a:cs typeface="Carlito"/>
              </a:rPr>
              <a:t>b</a:t>
            </a:r>
            <a:r>
              <a:rPr sz="2400" dirty="0">
                <a:latin typeface="Carlito"/>
                <a:cs typeface="Carlito"/>
              </a:rPr>
              <a:t>y	</a:t>
            </a:r>
            <a:r>
              <a:rPr sz="2400" spc="-5" dirty="0">
                <a:latin typeface="Carlito"/>
                <a:cs typeface="Carlito"/>
              </a:rPr>
              <a:t>di</a:t>
            </a:r>
            <a:r>
              <a:rPr sz="2400" spc="-25" dirty="0">
                <a:latin typeface="Carlito"/>
                <a:cs typeface="Carlito"/>
              </a:rPr>
              <a:t>f</a:t>
            </a:r>
            <a:r>
              <a:rPr sz="2400" spc="-65" dirty="0">
                <a:latin typeface="Carlito"/>
                <a:cs typeface="Carlito"/>
              </a:rPr>
              <a:t>f</a:t>
            </a:r>
            <a:r>
              <a:rPr sz="2400" spc="15" dirty="0">
                <a:latin typeface="Carlito"/>
                <a:cs typeface="Carlito"/>
              </a:rPr>
              <a:t>e</a:t>
            </a: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dirty="0">
                <a:latin typeface="Carlito"/>
                <a:cs typeface="Carlito"/>
              </a:rPr>
              <a:t>e</a:t>
            </a:r>
            <a:r>
              <a:rPr sz="2400" spc="-20" dirty="0">
                <a:latin typeface="Carlito"/>
                <a:cs typeface="Carlito"/>
              </a:rPr>
              <a:t>n</a:t>
            </a:r>
            <a:r>
              <a:rPr sz="2400" dirty="0">
                <a:latin typeface="Carlito"/>
                <a:cs typeface="Carlito"/>
              </a:rPr>
              <a:t>ti</a:t>
            </a:r>
            <a:r>
              <a:rPr sz="2400" spc="-25" dirty="0">
                <a:latin typeface="Carlito"/>
                <a:cs typeface="Carlito"/>
              </a:rPr>
              <a:t>a</a:t>
            </a:r>
            <a:r>
              <a:rPr sz="2400" dirty="0">
                <a:latin typeface="Carlito"/>
                <a:cs typeface="Carlito"/>
              </a:rPr>
              <a:t>ting	</a:t>
            </a:r>
            <a:r>
              <a:rPr sz="2400" spc="-5" dirty="0">
                <a:latin typeface="Carlito"/>
                <a:cs typeface="Carlito"/>
              </a:rPr>
              <a:t>L</a:t>
            </a:r>
            <a:r>
              <a:rPr sz="2400" dirty="0">
                <a:latin typeface="Carlito"/>
                <a:cs typeface="Carlito"/>
              </a:rPr>
              <a:t>P	with	</a:t>
            </a:r>
            <a:r>
              <a:rPr sz="2400" spc="-35" dirty="0">
                <a:latin typeface="Carlito"/>
                <a:cs typeface="Carlito"/>
              </a:rPr>
              <a:t>r</a:t>
            </a:r>
            <a:r>
              <a:rPr sz="2400" dirty="0">
                <a:latin typeface="Carlito"/>
                <a:cs typeface="Carlito"/>
              </a:rPr>
              <a:t>espe</a:t>
            </a:r>
            <a:r>
              <a:rPr sz="2400" spc="10" dirty="0">
                <a:latin typeface="Carlito"/>
                <a:cs typeface="Carlito"/>
              </a:rPr>
              <a:t>c</a:t>
            </a:r>
            <a:r>
              <a:rPr sz="2400" dirty="0">
                <a:latin typeface="Carlito"/>
                <a:cs typeface="Carlito"/>
              </a:rPr>
              <a:t>t	</a:t>
            </a:r>
            <a:r>
              <a:rPr sz="2400" spc="-25" dirty="0">
                <a:latin typeface="Carlito"/>
                <a:cs typeface="Carlito"/>
              </a:rPr>
              <a:t>t</a:t>
            </a:r>
            <a:r>
              <a:rPr sz="2400" dirty="0">
                <a:latin typeface="Carlito"/>
                <a:cs typeface="Carlito"/>
              </a:rPr>
              <a:t>o	w	</a:t>
            </a:r>
            <a:r>
              <a:rPr sz="2400" spc="-10" dirty="0">
                <a:latin typeface="Carlito"/>
                <a:cs typeface="Carlito"/>
              </a:rPr>
              <a:t>a</a:t>
            </a:r>
            <a:r>
              <a:rPr sz="2400" spc="-5" dirty="0">
                <a:latin typeface="Carlito"/>
                <a:cs typeface="Carlito"/>
              </a:rPr>
              <a:t>n</a:t>
            </a:r>
            <a:r>
              <a:rPr sz="2400" dirty="0">
                <a:latin typeface="Carlito"/>
                <a:cs typeface="Carlito"/>
              </a:rPr>
              <a:t>d	b	and	</a:t>
            </a:r>
            <a:r>
              <a:rPr sz="2400" spc="-5" dirty="0">
                <a:latin typeface="Carlito"/>
                <a:cs typeface="Carlito"/>
              </a:rPr>
              <a:t>s</a:t>
            </a:r>
            <a:r>
              <a:rPr sz="2400" spc="-10" dirty="0">
                <a:latin typeface="Carlito"/>
                <a:cs typeface="Carlito"/>
              </a:rPr>
              <a:t>e</a:t>
            </a:r>
            <a:r>
              <a:rPr sz="2400" spc="-40" dirty="0">
                <a:latin typeface="Carlito"/>
                <a:cs typeface="Carlito"/>
              </a:rPr>
              <a:t>t</a:t>
            </a:r>
            <a:r>
              <a:rPr sz="2400" dirty="0">
                <a:latin typeface="Carlito"/>
                <a:cs typeface="Carlito"/>
              </a:rPr>
              <a:t>ting	t</a:t>
            </a:r>
            <a:r>
              <a:rPr sz="2400" spc="-15" dirty="0">
                <a:latin typeface="Carlito"/>
                <a:cs typeface="Carlito"/>
              </a:rPr>
              <a:t>h</a:t>
            </a:r>
            <a:r>
              <a:rPr sz="2400" dirty="0">
                <a:latin typeface="Carlito"/>
                <a:cs typeface="Carlito"/>
              </a:rPr>
              <a:t>e  </a:t>
            </a:r>
            <a:r>
              <a:rPr sz="2400" spc="-10" dirty="0">
                <a:latin typeface="Carlito"/>
                <a:cs typeface="Carlito"/>
              </a:rPr>
              <a:t>derivatives </a:t>
            </a:r>
            <a:r>
              <a:rPr sz="2400" spc="-15" dirty="0">
                <a:latin typeface="Carlito"/>
                <a:cs typeface="Carlito"/>
              </a:rPr>
              <a:t>to</a:t>
            </a:r>
            <a:r>
              <a:rPr sz="2400" spc="-5" dirty="0">
                <a:latin typeface="Carlito"/>
                <a:cs typeface="Carlito"/>
              </a:rPr>
              <a:t> </a:t>
            </a:r>
            <a:r>
              <a:rPr sz="2400" spc="-20" dirty="0">
                <a:latin typeface="Carlito"/>
                <a:cs typeface="Carlito"/>
              </a:rPr>
              <a:t>zero: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357524" y="4941707"/>
            <a:ext cx="3605905" cy="16996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196</Words>
  <Application>Microsoft Office PowerPoint</Application>
  <PresentationFormat>Custom</PresentationFormat>
  <Paragraphs>57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Neural network and  learning machines</vt:lpstr>
      <vt:lpstr>overview</vt:lpstr>
      <vt:lpstr>overview</vt:lpstr>
      <vt:lpstr>Intuition behind SVM</vt:lpstr>
      <vt:lpstr>PowerPoint Presentation</vt:lpstr>
      <vt:lpstr>Margin in terms of W</vt:lpstr>
      <vt:lpstr>PowerPoint Presentation</vt:lpstr>
      <vt:lpstr>Svm as a minimization problem</vt:lpstr>
      <vt:lpstr>PowerPoint Presentation</vt:lpstr>
      <vt:lpstr>A Geometrical Interpretation</vt:lpstr>
      <vt:lpstr>Example</vt:lpstr>
      <vt:lpstr>Example</vt:lpstr>
      <vt:lpstr>Example</vt:lpstr>
      <vt:lpstr>Example</vt:lpstr>
      <vt:lpstr>Example</vt:lpstr>
      <vt:lpstr>PowerPoint Presentation</vt:lpstr>
      <vt:lpstr>PowerPoint Presentation</vt:lpstr>
      <vt:lpstr>PowerPoint Presentation</vt:lpstr>
      <vt:lpstr>Kernel trick</vt:lpstr>
      <vt:lpstr>PowerPoint Presentation</vt:lpstr>
      <vt:lpstr>PowerPoint Presentation</vt:lpstr>
      <vt:lpstr>PowerPoint Presentation</vt:lpstr>
      <vt:lpstr>PowerPoint Presentation</vt:lpstr>
      <vt:lpstr>Non-linear SVMs: Feature spaces</vt:lpstr>
      <vt:lpstr>PowerPoint Presentation</vt:lpstr>
      <vt:lpstr>svm for nonlinear reparability</vt:lpstr>
      <vt:lpstr>Kernels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Emad</dc:creator>
  <cp:lastModifiedBy>Ahmed</cp:lastModifiedBy>
  <cp:revision>2</cp:revision>
  <dcterms:created xsi:type="dcterms:W3CDTF">2021-03-27T17:05:10Z</dcterms:created>
  <dcterms:modified xsi:type="dcterms:W3CDTF">2025-09-06T03:15:35Z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2019-12-08T00:00:00Z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2021-03-27T00:00:00Z</vt:filetime>
  </property>
</Properties>
</file>