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01255" y="285750"/>
            <a:ext cx="3341489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337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دليل المستخدم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2901255" y="885825"/>
            <a:ext cx="3341489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نظام إدارة المبيعات والمشتريات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66" y="1514475"/>
            <a:ext cx="4061668" cy="22860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28800" y="4086225"/>
            <a:ext cx="5486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350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مرحباً بك في نظام إدارة المبيعات والمشتريات الشامل. هذا النظام مصمم لمساعدتك في إدارة جميع جوانب عملك التجاري بكفاءة وسهولة.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1828800" y="4714875"/>
            <a:ext cx="54864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يوفر هذا الدليل شرحاً مفصلاً لجميع وظائف النظام وكيفية استخدامها بالشكل الأمثل.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228600" y="4772025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435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الخلاصة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ملخص لفوائد النظام وكيفية الاستفادة القصوى منه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17157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فوائد النظام الرئيسية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343900" y="1600200"/>
            <a:ext cx="285750" cy="34290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1714500"/>
            <a:ext cx="114300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556972" y="1571625"/>
            <a:ext cx="27012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زيادة الكفاءة التشغيلية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5556972" y="1743075"/>
            <a:ext cx="27012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أتمتة العمليات اليومية وتقليل الوقت المستغرق في المهام الروتينية</a:t>
            </a:r>
            <a:endParaRPr lang="en-US" sz="732" dirty="0"/>
          </a:p>
        </p:txBody>
      </p:sp>
      <p:sp>
        <p:nvSpPr>
          <p:cNvPr id="10" name="Shape 6"/>
          <p:cNvSpPr/>
          <p:nvPr/>
        </p:nvSpPr>
        <p:spPr>
          <a:xfrm>
            <a:off x="8343900" y="2200275"/>
            <a:ext cx="285750" cy="34290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2314575"/>
            <a:ext cx="114300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920522" y="2171700"/>
            <a:ext cx="233765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تحسين الربحية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5920522" y="2343150"/>
            <a:ext cx="233765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 هوامش الربح وتحديد المنتجات والعملاء الأكثر ربحية</a:t>
            </a:r>
            <a:endParaRPr lang="en-US" sz="732" dirty="0"/>
          </a:p>
        </p:txBody>
      </p:sp>
      <p:sp>
        <p:nvSpPr>
          <p:cNvPr id="14" name="Shape 9"/>
          <p:cNvSpPr/>
          <p:nvPr/>
        </p:nvSpPr>
        <p:spPr>
          <a:xfrm>
            <a:off x="8329613" y="2800350"/>
            <a:ext cx="300038" cy="34290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338" y="2914650"/>
            <a:ext cx="128588" cy="11430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120547" y="2771775"/>
            <a:ext cx="212334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إدارة مخزون أفضل</a:t>
            </a:r>
            <a:endParaRPr lang="en-US" sz="837" dirty="0"/>
          </a:p>
        </p:txBody>
      </p:sp>
      <p:sp>
        <p:nvSpPr>
          <p:cNvPr id="17" name="Text 11"/>
          <p:cNvSpPr/>
          <p:nvPr/>
        </p:nvSpPr>
        <p:spPr>
          <a:xfrm>
            <a:off x="6120547" y="2943225"/>
            <a:ext cx="212334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تقليل تكاليف التخزين وتجنب نفاد المخزون أو تكدسه</a:t>
            </a:r>
            <a:endParaRPr lang="en-US" sz="732" dirty="0"/>
          </a:p>
        </p:txBody>
      </p:sp>
      <p:sp>
        <p:nvSpPr>
          <p:cNvPr id="18" name="Shape 12"/>
          <p:cNvSpPr/>
          <p:nvPr/>
        </p:nvSpPr>
        <p:spPr>
          <a:xfrm>
            <a:off x="8372475" y="3400425"/>
            <a:ext cx="257175" cy="34290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200" y="3514725"/>
            <a:ext cx="85725" cy="1143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6187604" y="3371850"/>
            <a:ext cx="20991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الامتثال الضريبي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6187604" y="3543300"/>
            <a:ext cx="20991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إصدار فواتير ضريبية متوافقة مع المتطلبات القانونية</a:t>
            </a:r>
            <a:endParaRPr lang="en-US" sz="732" dirty="0"/>
          </a:p>
        </p:txBody>
      </p:sp>
      <p:sp>
        <p:nvSpPr>
          <p:cNvPr id="22" name="Shape 15"/>
          <p:cNvSpPr/>
          <p:nvPr/>
        </p:nvSpPr>
        <p:spPr>
          <a:xfrm>
            <a:off x="8329613" y="4000500"/>
            <a:ext cx="300038" cy="34290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38" y="4114800"/>
            <a:ext cx="128588" cy="11430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5633768" y="3971925"/>
            <a:ext cx="26101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اتخاذ قرارات مدروسة</a:t>
            </a:r>
            <a:endParaRPr lang="en-US" sz="837" dirty="0"/>
          </a:p>
        </p:txBody>
      </p:sp>
      <p:sp>
        <p:nvSpPr>
          <p:cNvPr id="25" name="Text 17"/>
          <p:cNvSpPr/>
          <p:nvPr/>
        </p:nvSpPr>
        <p:spPr>
          <a:xfrm>
            <a:off x="5633768" y="4143375"/>
            <a:ext cx="26101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الاعتماد على بيانات دقيقة وتقارير شاملة لاتخاذ القرارات التجارية</a:t>
            </a:r>
            <a:endParaRPr lang="en-US" sz="732" dirty="0"/>
          </a:p>
        </p:txBody>
      </p:sp>
      <p:sp>
        <p:nvSpPr>
          <p:cNvPr id="26" name="Text 18"/>
          <p:cNvSpPr/>
          <p:nvPr/>
        </p:nvSpPr>
        <p:spPr>
          <a:xfrm>
            <a:off x="285750" y="1171575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كيفية الاستفادة القصوى من النظام</a:t>
            </a:r>
            <a:endParaRPr lang="en-US" sz="1350" dirty="0"/>
          </a:p>
        </p:txBody>
      </p:sp>
      <p:sp>
        <p:nvSpPr>
          <p:cNvPr id="27" name="Shape 19"/>
          <p:cNvSpPr/>
          <p:nvPr/>
        </p:nvSpPr>
        <p:spPr>
          <a:xfrm>
            <a:off x="285750" y="1514475"/>
            <a:ext cx="4286250" cy="22574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Text 20"/>
          <p:cNvSpPr/>
          <p:nvPr/>
        </p:nvSpPr>
        <p:spPr>
          <a:xfrm>
            <a:off x="3435251" y="1693069"/>
            <a:ext cx="8224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التدريب المستمر:</a:t>
            </a:r>
            <a:endParaRPr lang="en-US" sz="837" dirty="0"/>
          </a:p>
        </p:txBody>
      </p:sp>
      <p:sp>
        <p:nvSpPr>
          <p:cNvPr id="29" name="Text 21"/>
          <p:cNvSpPr/>
          <p:nvPr/>
        </p:nvSpPr>
        <p:spPr>
          <a:xfrm>
            <a:off x="457200" y="1857375"/>
            <a:ext cx="38004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تأكد من تدريب جميع الموظفين على استخدام النظام بشكل صحيح</a:t>
            </a:r>
            <a:endParaRPr lang="en-US" sz="732" dirty="0"/>
          </a:p>
        </p:txBody>
      </p:sp>
      <p:sp>
        <p:nvSpPr>
          <p:cNvPr id="30" name="Text 22"/>
          <p:cNvSpPr/>
          <p:nvPr/>
        </p:nvSpPr>
        <p:spPr>
          <a:xfrm>
            <a:off x="3173360" y="2093119"/>
            <a:ext cx="10843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تحديث البيانات بانتظام:</a:t>
            </a:r>
            <a:endParaRPr lang="en-US" sz="837" dirty="0"/>
          </a:p>
        </p:txBody>
      </p:sp>
      <p:sp>
        <p:nvSpPr>
          <p:cNvPr id="31" name="Text 23"/>
          <p:cNvSpPr/>
          <p:nvPr/>
        </p:nvSpPr>
        <p:spPr>
          <a:xfrm>
            <a:off x="457200" y="2257425"/>
            <a:ext cx="38004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حافظ على تحديث بيانات المخزون والأسعار والعملاء باستمرار</a:t>
            </a:r>
            <a:endParaRPr lang="en-US" sz="732" dirty="0"/>
          </a:p>
        </p:txBody>
      </p:sp>
      <p:sp>
        <p:nvSpPr>
          <p:cNvPr id="32" name="Text 24"/>
          <p:cNvSpPr/>
          <p:nvPr/>
        </p:nvSpPr>
        <p:spPr>
          <a:xfrm>
            <a:off x="3248369" y="2493169"/>
            <a:ext cx="10093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مراجعة التقارير دورياً:</a:t>
            </a:r>
            <a:endParaRPr lang="en-US" sz="837" dirty="0"/>
          </a:p>
        </p:txBody>
      </p:sp>
      <p:sp>
        <p:nvSpPr>
          <p:cNvPr id="33" name="Text 25"/>
          <p:cNvSpPr/>
          <p:nvPr/>
        </p:nvSpPr>
        <p:spPr>
          <a:xfrm>
            <a:off x="457200" y="2657475"/>
            <a:ext cx="38004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خصص وقتاً أسبوعياً أو شهرياً لمراجعة التقارير وتحليل الأداء</a:t>
            </a:r>
            <a:endParaRPr lang="en-US" sz="732" dirty="0"/>
          </a:p>
        </p:txBody>
      </p:sp>
      <p:sp>
        <p:nvSpPr>
          <p:cNvPr id="34" name="Text 26"/>
          <p:cNvSpPr/>
          <p:nvPr/>
        </p:nvSpPr>
        <p:spPr>
          <a:xfrm>
            <a:off x="3164430" y="2893219"/>
            <a:ext cx="10932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استخدام جميع الميزات:</a:t>
            </a:r>
            <a:endParaRPr lang="en-US" sz="837" dirty="0"/>
          </a:p>
        </p:txBody>
      </p:sp>
      <p:sp>
        <p:nvSpPr>
          <p:cNvPr id="35" name="Text 27"/>
          <p:cNvSpPr/>
          <p:nvPr/>
        </p:nvSpPr>
        <p:spPr>
          <a:xfrm>
            <a:off x="457200" y="3057525"/>
            <a:ext cx="38004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استفد من جميع الميزات المتاحة في النظام وليس فقط الوظائف الأساسية</a:t>
            </a:r>
            <a:endParaRPr lang="en-US" sz="732" dirty="0"/>
          </a:p>
        </p:txBody>
      </p:sp>
      <p:sp>
        <p:nvSpPr>
          <p:cNvPr id="36" name="Text 28"/>
          <p:cNvSpPr/>
          <p:nvPr/>
        </p:nvSpPr>
        <p:spPr>
          <a:xfrm>
            <a:off x="3057274" y="3293269"/>
            <a:ext cx="12004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النسخ الاحتياطي المنتظم:</a:t>
            </a:r>
            <a:endParaRPr lang="en-US" sz="837" dirty="0"/>
          </a:p>
        </p:txBody>
      </p:sp>
      <p:sp>
        <p:nvSpPr>
          <p:cNvPr id="37" name="Text 29"/>
          <p:cNvSpPr/>
          <p:nvPr/>
        </p:nvSpPr>
        <p:spPr>
          <a:xfrm>
            <a:off x="457200" y="3457575"/>
            <a:ext cx="38004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احرص على عمل نسخ احتياطية دورية للبيانات لتجنب فقدانها</a:t>
            </a:r>
            <a:endParaRPr lang="en-US" sz="732" dirty="0"/>
          </a:p>
        </p:txBody>
      </p:sp>
      <p:sp>
        <p:nvSpPr>
          <p:cNvPr id="38" name="Shape 30"/>
          <p:cNvSpPr/>
          <p:nvPr/>
        </p:nvSpPr>
        <p:spPr>
          <a:xfrm>
            <a:off x="285750" y="4000500"/>
            <a:ext cx="4286250" cy="12573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9" name="Shape 31"/>
          <p:cNvSpPr/>
          <p:nvPr/>
        </p:nvSpPr>
        <p:spPr>
          <a:xfrm>
            <a:off x="4543425" y="4000500"/>
            <a:ext cx="28575" cy="1257300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40" name="Text 32"/>
          <p:cNvSpPr/>
          <p:nvPr/>
        </p:nvSpPr>
        <p:spPr>
          <a:xfrm>
            <a:off x="457200" y="4171950"/>
            <a:ext cx="394335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نظام إدارة المبيعات والمشتريات مصمم ليكون سهل الاستخدام وشامل لجميع احتياجاتك التجارية. مع الاستخدام المنتظم، ستجد أن النظام يوفر عليك الوقت والجهد ويساعدك في اتخاذ قرارات مدروسة لتطوير عملك. </a:t>
            </a:r>
            <a:endParaRPr lang="en-US" sz="942" dirty="0"/>
          </a:p>
        </p:txBody>
      </p:sp>
      <p:sp>
        <p:nvSpPr>
          <p:cNvPr id="41" name="Text 33"/>
          <p:cNvSpPr/>
          <p:nvPr/>
        </p:nvSpPr>
        <p:spPr>
          <a:xfrm>
            <a:off x="457200" y="4886325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نتمنى لك تجربة ممتعة ومثمرة مع النظام! </a:t>
            </a:r>
            <a:endParaRPr lang="en-US" sz="942" dirty="0"/>
          </a:p>
        </p:txBody>
      </p:sp>
      <p:sp>
        <p:nvSpPr>
          <p:cNvPr id="42" name="Text 34"/>
          <p:cNvSpPr/>
          <p:nvPr/>
        </p:nvSpPr>
        <p:spPr>
          <a:xfrm>
            <a:off x="228600" y="5114925"/>
            <a:ext cx="14711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94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29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واجهة النظام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مكونات واجهة النظام والشريط الجانبي ولوحة التحكم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11442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الشريط الجانبي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301038" y="1528763"/>
            <a:ext cx="242888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88" y="1614488"/>
            <a:ext cx="128588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05761" y="1514475"/>
            <a:ext cx="14952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لوحة التحكم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805761" y="1685925"/>
            <a:ext cx="14952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نظرة عامة على النشاط والإحصائيات</a:t>
            </a:r>
            <a:endParaRPr lang="en-US" sz="732" dirty="0"/>
          </a:p>
        </p:txBody>
      </p:sp>
      <p:sp>
        <p:nvSpPr>
          <p:cNvPr id="10" name="Shape 6"/>
          <p:cNvSpPr/>
          <p:nvPr/>
        </p:nvSpPr>
        <p:spPr>
          <a:xfrm>
            <a:off x="8343900" y="2043113"/>
            <a:ext cx="200025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2128838"/>
            <a:ext cx="85725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22133" y="2028825"/>
            <a:ext cx="9217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بيانات الشركة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7422133" y="2200275"/>
            <a:ext cx="92176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معلومات شركتك</a:t>
            </a:r>
            <a:endParaRPr lang="en-US" sz="732" dirty="0"/>
          </a:p>
        </p:txBody>
      </p:sp>
      <p:sp>
        <p:nvSpPr>
          <p:cNvPr id="14" name="Shape 9"/>
          <p:cNvSpPr/>
          <p:nvPr/>
        </p:nvSpPr>
        <p:spPr>
          <a:xfrm>
            <a:off x="8286750" y="2557463"/>
            <a:ext cx="257175" cy="285750"/>
          </a:xfrm>
          <a:prstGeom prst="ellipse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0" y="2643188"/>
            <a:ext cx="142875" cy="11430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384628" y="2543175"/>
            <a:ext cx="90212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الموظفين</a:t>
            </a:r>
            <a:endParaRPr lang="en-US" sz="837" dirty="0"/>
          </a:p>
        </p:txBody>
      </p:sp>
      <p:sp>
        <p:nvSpPr>
          <p:cNvPr id="17" name="Text 11"/>
          <p:cNvSpPr/>
          <p:nvPr/>
        </p:nvSpPr>
        <p:spPr>
          <a:xfrm>
            <a:off x="7384628" y="2714625"/>
            <a:ext cx="90212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بيانات الموظفين</a:t>
            </a:r>
            <a:endParaRPr lang="en-US" sz="732" dirty="0"/>
          </a:p>
        </p:txBody>
      </p:sp>
      <p:sp>
        <p:nvSpPr>
          <p:cNvPr id="18" name="Shape 12"/>
          <p:cNvSpPr/>
          <p:nvPr/>
        </p:nvSpPr>
        <p:spPr>
          <a:xfrm>
            <a:off x="8329613" y="3071813"/>
            <a:ext cx="214313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763" y="3157538"/>
            <a:ext cx="100013" cy="1143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7307833" y="3057525"/>
            <a:ext cx="102177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الأصناف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7307833" y="3228975"/>
            <a:ext cx="102177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المنتجات والخدمات</a:t>
            </a:r>
            <a:endParaRPr lang="en-US" sz="732" dirty="0"/>
          </a:p>
        </p:txBody>
      </p:sp>
      <p:sp>
        <p:nvSpPr>
          <p:cNvPr id="22" name="Shape 15"/>
          <p:cNvSpPr/>
          <p:nvPr/>
        </p:nvSpPr>
        <p:spPr>
          <a:xfrm>
            <a:off x="8329613" y="3586163"/>
            <a:ext cx="214313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763" y="3671888"/>
            <a:ext cx="100013" cy="11430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6855768" y="3571875"/>
            <a:ext cx="14738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العملاء والموردين</a:t>
            </a:r>
            <a:endParaRPr lang="en-US" sz="837" dirty="0"/>
          </a:p>
        </p:txBody>
      </p:sp>
      <p:sp>
        <p:nvSpPr>
          <p:cNvPr id="25" name="Text 17"/>
          <p:cNvSpPr/>
          <p:nvPr/>
        </p:nvSpPr>
        <p:spPr>
          <a:xfrm>
            <a:off x="6855768" y="3743325"/>
            <a:ext cx="147384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قاعدة بيانات العملاء والموردين</a:t>
            </a:r>
            <a:endParaRPr lang="en-US" sz="732" dirty="0"/>
          </a:p>
        </p:txBody>
      </p:sp>
      <p:sp>
        <p:nvSpPr>
          <p:cNvPr id="26" name="Shape 18"/>
          <p:cNvSpPr/>
          <p:nvPr/>
        </p:nvSpPr>
        <p:spPr>
          <a:xfrm>
            <a:off x="8315325" y="4100513"/>
            <a:ext cx="228600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475" y="4186238"/>
            <a:ext cx="114300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6987927" y="4086225"/>
            <a:ext cx="132739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التقارير وتحليل الأرباح</a:t>
            </a:r>
            <a:endParaRPr lang="en-US" sz="837" dirty="0"/>
          </a:p>
        </p:txBody>
      </p:sp>
      <p:sp>
        <p:nvSpPr>
          <p:cNvPr id="29" name="Text 20"/>
          <p:cNvSpPr/>
          <p:nvPr/>
        </p:nvSpPr>
        <p:spPr>
          <a:xfrm>
            <a:off x="6987927" y="4257675"/>
            <a:ext cx="13273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تقارير شاملة وتحليل مالي متقدم</a:t>
            </a:r>
            <a:endParaRPr lang="en-US" sz="732" dirty="0"/>
          </a:p>
        </p:txBody>
      </p:sp>
      <p:pic>
        <p:nvPicPr>
          <p:cNvPr id="3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77" y="1114425"/>
            <a:ext cx="3554825" cy="2000250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285750" y="3286125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لوحة التحكم الرئيسية</a:t>
            </a:r>
            <a:endParaRPr lang="en-US" sz="1350" dirty="0"/>
          </a:p>
        </p:txBody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7700" y="3657600"/>
            <a:ext cx="114300" cy="114300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2662972" y="3629025"/>
            <a:ext cx="173757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إجمالي المبيعات والمشتريات والأرباح</a:t>
            </a:r>
            <a:endParaRPr lang="en-US" sz="837" dirty="0"/>
          </a:p>
        </p:txBody>
      </p:sp>
      <p:pic>
        <p:nvPicPr>
          <p:cNvPr id="3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3413" y="3886200"/>
            <a:ext cx="128588" cy="114300"/>
          </a:xfrm>
          <a:prstGeom prst="rect">
            <a:avLst/>
          </a:prstGeom>
        </p:spPr>
      </p:pic>
      <p:sp>
        <p:nvSpPr>
          <p:cNvPr id="35" name="Text 23"/>
          <p:cNvSpPr/>
          <p:nvPr/>
        </p:nvSpPr>
        <p:spPr>
          <a:xfrm>
            <a:off x="2850496" y="3857625"/>
            <a:ext cx="15357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عدد الأصناف والموظفين والعملاء</a:t>
            </a:r>
            <a:endParaRPr lang="en-US" sz="837" dirty="0"/>
          </a:p>
        </p:txBody>
      </p:sp>
      <p:pic>
        <p:nvPicPr>
          <p:cNvPr id="3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3413" y="4114800"/>
            <a:ext cx="128588" cy="114300"/>
          </a:xfrm>
          <a:prstGeom prst="rect">
            <a:avLst/>
          </a:prstGeom>
        </p:spPr>
      </p:pic>
      <p:sp>
        <p:nvSpPr>
          <p:cNvPr id="37" name="Text 24"/>
          <p:cNvSpPr/>
          <p:nvPr/>
        </p:nvSpPr>
        <p:spPr>
          <a:xfrm>
            <a:off x="3415996" y="4086225"/>
            <a:ext cx="9702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أفضل المنتجات مبيعاً</a:t>
            </a:r>
            <a:endParaRPr lang="en-US" sz="837" dirty="0"/>
          </a:p>
        </p:txBody>
      </p:sp>
      <p:pic>
        <p:nvPicPr>
          <p:cNvPr id="3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57700" y="4343400"/>
            <a:ext cx="114300" cy="114300"/>
          </a:xfrm>
          <a:prstGeom prst="rect">
            <a:avLst/>
          </a:prstGeom>
        </p:spPr>
      </p:pic>
      <p:sp>
        <p:nvSpPr>
          <p:cNvPr id="39" name="Text 25"/>
          <p:cNvSpPr/>
          <p:nvPr/>
        </p:nvSpPr>
        <p:spPr>
          <a:xfrm>
            <a:off x="3164179" y="4314825"/>
            <a:ext cx="123637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تنبيهات المخزون المنخفض</a:t>
            </a:r>
            <a:endParaRPr lang="en-US" sz="837" dirty="0"/>
          </a:p>
        </p:txBody>
      </p:sp>
      <p:pic>
        <p:nvPicPr>
          <p:cNvPr id="40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1988" y="4572000"/>
            <a:ext cx="100013" cy="114300"/>
          </a:xfrm>
          <a:prstGeom prst="rect">
            <a:avLst/>
          </a:prstGeom>
        </p:spPr>
      </p:pic>
      <p:sp>
        <p:nvSpPr>
          <p:cNvPr id="41" name="Text 26"/>
          <p:cNvSpPr/>
          <p:nvPr/>
        </p:nvSpPr>
        <p:spPr>
          <a:xfrm>
            <a:off x="3296338" y="4543425"/>
            <a:ext cx="11184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الملخص المالي الشهري</a:t>
            </a:r>
            <a:endParaRPr lang="en-US" sz="837" dirty="0"/>
          </a:p>
        </p:txBody>
      </p:sp>
      <p:sp>
        <p:nvSpPr>
          <p:cNvPr id="42" name="Text 27"/>
          <p:cNvSpPr/>
          <p:nvPr/>
        </p:nvSpPr>
        <p:spPr>
          <a:xfrm>
            <a:off x="6525676" y="4955977"/>
            <a:ext cx="3734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نصيحة:</a:t>
            </a:r>
            <a:endParaRPr lang="en-US" sz="942" dirty="0"/>
          </a:p>
        </p:txBody>
      </p:sp>
      <p:sp>
        <p:nvSpPr>
          <p:cNvPr id="43" name="Text 28"/>
          <p:cNvSpPr/>
          <p:nvPr/>
        </p:nvSpPr>
        <p:spPr>
          <a:xfrm>
            <a:off x="2244896" y="4955977"/>
            <a:ext cx="42807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يمكنك تخصيص الشريط الجانبي عن طريق طي أو توسيع القائمة حسب احتياجاتك. </a:t>
            </a:r>
            <a:endParaRPr lang="en-US" sz="942" dirty="0"/>
          </a:p>
        </p:txBody>
      </p:sp>
      <p:sp>
        <p:nvSpPr>
          <p:cNvPr id="44" name="Text 29"/>
          <p:cNvSpPr/>
          <p:nvPr/>
        </p:nvSpPr>
        <p:spPr>
          <a:xfrm>
            <a:off x="228600" y="5000625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15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إدارة بيانات الشركة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كيفية إعداد معلومات الشركة ورفع الشعار وإضافة التوقيعات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17157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إعداد معلومات الشركة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429625" y="160020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7" name="Text 4"/>
          <p:cNvSpPr/>
          <p:nvPr/>
        </p:nvSpPr>
        <p:spPr>
          <a:xfrm>
            <a:off x="8429625" y="16002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195082" y="1571625"/>
            <a:ext cx="21488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"بيانات الشركة" في الشريط الجانبي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6195082" y="1743075"/>
            <a:ext cx="21488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ستظهر لك صفحة إدارة بيانات الشركة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8429625" y="21431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1" name="Text 8"/>
          <p:cNvSpPr/>
          <p:nvPr/>
        </p:nvSpPr>
        <p:spPr>
          <a:xfrm>
            <a:off x="8429625" y="21431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7132532" y="2114550"/>
            <a:ext cx="12113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أدخل المعلومات الأساسية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7132532" y="2286000"/>
            <a:ext cx="10399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اسم الشركة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7132532" y="2457450"/>
            <a:ext cx="10399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العنوان الكامل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7132532" y="2628900"/>
            <a:ext cx="10399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أرقام الهواتف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7132532" y="2800350"/>
            <a:ext cx="10399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البريد الإلكتروني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7132532" y="2971800"/>
            <a:ext cx="10399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الرقم الضريبي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7132532" y="3143250"/>
            <a:ext cx="10399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السجل التجاري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8429625" y="354330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0" name="Text 17"/>
          <p:cNvSpPr/>
          <p:nvPr/>
        </p:nvSpPr>
        <p:spPr>
          <a:xfrm>
            <a:off x="8429625" y="35433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6380485" y="3514725"/>
            <a:ext cx="196341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"حفظ" لتخزين البيانات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6380485" y="3686175"/>
            <a:ext cx="196341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سيتم استخدام هذه البيانات في الفواتير والتقارير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4572000" y="4114800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إضافة التوقيعات</a:t>
            </a:r>
            <a:endParaRPr lang="en-US" sz="1350" dirty="0"/>
          </a:p>
        </p:txBody>
      </p:sp>
      <p:sp>
        <p:nvSpPr>
          <p:cNvPr id="24" name="Shape 21"/>
          <p:cNvSpPr/>
          <p:nvPr/>
        </p:nvSpPr>
        <p:spPr>
          <a:xfrm>
            <a:off x="8429625" y="45434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5" name="Text 22"/>
          <p:cNvSpPr/>
          <p:nvPr/>
        </p:nvSpPr>
        <p:spPr>
          <a:xfrm>
            <a:off x="8429625" y="45434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6832550" y="4514850"/>
            <a:ext cx="1511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انتقل إلى قسم "التوقيعات"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6832550" y="4686300"/>
            <a:ext cx="15113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يمكنك إضافة توقيع المدير والمحاسب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8429625" y="508635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9" name="Text 26"/>
          <p:cNvSpPr/>
          <p:nvPr/>
        </p:nvSpPr>
        <p:spPr>
          <a:xfrm>
            <a:off x="8429625" y="50863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6632302" y="5057775"/>
            <a:ext cx="171159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اختر طريقة إضافة التوقيع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6632302" y="5229225"/>
            <a:ext cx="17115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يمكنك رفع صور التوقيعات أو كتابة الأسماء</a:t>
            </a:r>
            <a:endParaRPr lang="en-US" sz="732" dirty="0"/>
          </a:p>
        </p:txBody>
      </p:sp>
      <p:sp>
        <p:nvSpPr>
          <p:cNvPr id="32" name="Shape 29"/>
          <p:cNvSpPr/>
          <p:nvPr/>
        </p:nvSpPr>
        <p:spPr>
          <a:xfrm>
            <a:off x="8429625" y="562927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33" name="Text 30"/>
          <p:cNvSpPr/>
          <p:nvPr/>
        </p:nvSpPr>
        <p:spPr>
          <a:xfrm>
            <a:off x="8429625" y="56292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6773614" y="5600700"/>
            <a:ext cx="157028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حفظ التوقيعات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6773614" y="5772150"/>
            <a:ext cx="157028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ستظهر التوقيعات في الفواتير الرسمية</a:t>
            </a:r>
            <a:endParaRPr lang="en-US" sz="732" dirty="0"/>
          </a:p>
        </p:txBody>
      </p:sp>
      <p:pic>
        <p:nvPicPr>
          <p:cNvPr id="3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6" y="1171575"/>
            <a:ext cx="3920077" cy="2000250"/>
          </a:xfrm>
          <a:prstGeom prst="rect">
            <a:avLst/>
          </a:prstGeom>
        </p:spPr>
      </p:pic>
      <p:sp>
        <p:nvSpPr>
          <p:cNvPr id="37" name="Text 33"/>
          <p:cNvSpPr/>
          <p:nvPr/>
        </p:nvSpPr>
        <p:spPr>
          <a:xfrm>
            <a:off x="285750" y="3400425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رفع شعار الشركة</a:t>
            </a:r>
            <a:endParaRPr lang="en-US" sz="1350" dirty="0"/>
          </a:p>
        </p:txBody>
      </p:sp>
      <p:sp>
        <p:nvSpPr>
          <p:cNvPr id="38" name="Shape 34"/>
          <p:cNvSpPr/>
          <p:nvPr/>
        </p:nvSpPr>
        <p:spPr>
          <a:xfrm>
            <a:off x="285750" y="3743325"/>
            <a:ext cx="428625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35"/>
          <p:cNvSpPr/>
          <p:nvPr/>
        </p:nvSpPr>
        <p:spPr>
          <a:xfrm>
            <a:off x="4143375" y="400050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40" name="Text 36"/>
          <p:cNvSpPr/>
          <p:nvPr/>
        </p:nvSpPr>
        <p:spPr>
          <a:xfrm>
            <a:off x="4143375" y="40005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41" name="Text 37"/>
          <p:cNvSpPr/>
          <p:nvPr/>
        </p:nvSpPr>
        <p:spPr>
          <a:xfrm>
            <a:off x="2506005" y="3971925"/>
            <a:ext cx="15516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منطقة رفع الشعار</a:t>
            </a:r>
            <a:endParaRPr lang="en-US" sz="837" dirty="0"/>
          </a:p>
        </p:txBody>
      </p:sp>
      <p:sp>
        <p:nvSpPr>
          <p:cNvPr id="42" name="Text 38"/>
          <p:cNvSpPr/>
          <p:nvPr/>
        </p:nvSpPr>
        <p:spPr>
          <a:xfrm>
            <a:off x="2506005" y="4143375"/>
            <a:ext cx="155164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ستظهر نافذة لاختيار الملف من جهازك</a:t>
            </a:r>
            <a:endParaRPr lang="en-US" sz="732" dirty="0"/>
          </a:p>
        </p:txBody>
      </p:sp>
      <p:sp>
        <p:nvSpPr>
          <p:cNvPr id="43" name="Shape 39"/>
          <p:cNvSpPr/>
          <p:nvPr/>
        </p:nvSpPr>
        <p:spPr>
          <a:xfrm>
            <a:off x="4143375" y="45434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44" name="Text 40"/>
          <p:cNvSpPr/>
          <p:nvPr/>
        </p:nvSpPr>
        <p:spPr>
          <a:xfrm>
            <a:off x="4143375" y="45434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45" name="Text 41"/>
          <p:cNvSpPr/>
          <p:nvPr/>
        </p:nvSpPr>
        <p:spPr>
          <a:xfrm>
            <a:off x="2700365" y="4514850"/>
            <a:ext cx="135728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اختر ملف الصورة</a:t>
            </a:r>
            <a:endParaRPr lang="en-US" sz="837" dirty="0"/>
          </a:p>
        </p:txBody>
      </p:sp>
      <p:sp>
        <p:nvSpPr>
          <p:cNvPr id="46" name="Text 42"/>
          <p:cNvSpPr/>
          <p:nvPr/>
        </p:nvSpPr>
        <p:spPr>
          <a:xfrm>
            <a:off x="2700365" y="4686300"/>
            <a:ext cx="13572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الصيغ المدعومة: PNG, JPG, SVG</a:t>
            </a:r>
            <a:endParaRPr lang="en-US" sz="732" dirty="0"/>
          </a:p>
        </p:txBody>
      </p:sp>
      <p:sp>
        <p:nvSpPr>
          <p:cNvPr id="47" name="Text 43"/>
          <p:cNvSpPr/>
          <p:nvPr/>
        </p:nvSpPr>
        <p:spPr>
          <a:xfrm>
            <a:off x="2700365" y="4829175"/>
            <a:ext cx="13572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الحجم المثالي: 300×300 بكسل</a:t>
            </a:r>
            <a:endParaRPr lang="en-US" sz="732" dirty="0"/>
          </a:p>
        </p:txBody>
      </p:sp>
      <p:sp>
        <p:nvSpPr>
          <p:cNvPr id="48" name="Shape 44"/>
          <p:cNvSpPr/>
          <p:nvPr/>
        </p:nvSpPr>
        <p:spPr>
          <a:xfrm>
            <a:off x="4143375" y="52292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49" name="Text 45"/>
          <p:cNvSpPr/>
          <p:nvPr/>
        </p:nvSpPr>
        <p:spPr>
          <a:xfrm>
            <a:off x="4143375" y="52292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50" name="Text 46"/>
          <p:cNvSpPr/>
          <p:nvPr/>
        </p:nvSpPr>
        <p:spPr>
          <a:xfrm>
            <a:off x="2420280" y="5200650"/>
            <a:ext cx="1637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تأكيد رفع الشعار</a:t>
            </a:r>
            <a:endParaRPr lang="en-US" sz="837" dirty="0"/>
          </a:p>
        </p:txBody>
      </p:sp>
      <p:sp>
        <p:nvSpPr>
          <p:cNvPr id="51" name="Text 47"/>
          <p:cNvSpPr/>
          <p:nvPr/>
        </p:nvSpPr>
        <p:spPr>
          <a:xfrm>
            <a:off x="2420280" y="5372100"/>
            <a:ext cx="16373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سيتم عرض الشعار في الفواتير والتقارير</a:t>
            </a:r>
            <a:endParaRPr lang="en-US" sz="732" dirty="0"/>
          </a:p>
        </p:txBody>
      </p:sp>
      <p:pic>
        <p:nvPicPr>
          <p:cNvPr id="5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792" y="5715000"/>
            <a:ext cx="85725" cy="114300"/>
          </a:xfrm>
          <a:prstGeom prst="rect">
            <a:avLst/>
          </a:prstGeom>
        </p:spPr>
      </p:pic>
      <p:sp>
        <p:nvSpPr>
          <p:cNvPr id="53" name="Text 48"/>
          <p:cNvSpPr/>
          <p:nvPr/>
        </p:nvSpPr>
        <p:spPr>
          <a:xfrm>
            <a:off x="902233" y="5693569"/>
            <a:ext cx="29389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نصيحة: استخدم شعاراً بخلفية شفافة للحصول على أفضل نتيجة </a:t>
            </a:r>
            <a:endParaRPr lang="en-US" sz="837" dirty="0"/>
          </a:p>
        </p:txBody>
      </p:sp>
      <p:sp>
        <p:nvSpPr>
          <p:cNvPr id="54" name="Text 49"/>
          <p:cNvSpPr/>
          <p:nvPr/>
        </p:nvSpPr>
        <p:spPr>
          <a:xfrm>
            <a:off x="228600" y="5886450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إدارة الموظفين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00075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كيفية إضافة وإدارة الموظفين وتحديد الأدوار والصلاحيات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028700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إضافة موظف جديد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429625" y="142875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7" name="Text 4"/>
          <p:cNvSpPr/>
          <p:nvPr/>
        </p:nvSpPr>
        <p:spPr>
          <a:xfrm>
            <a:off x="8429625" y="14287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425998" y="1400175"/>
            <a:ext cx="191790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"الموظفين" ثم "إضافة موظف"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8429625" y="185737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0" name="Text 7"/>
          <p:cNvSpPr/>
          <p:nvPr/>
        </p:nvSpPr>
        <p:spPr>
          <a:xfrm>
            <a:off x="8429625" y="18573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6311838" y="1828800"/>
            <a:ext cx="20320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أدخل البيانات المطلوبة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6311838" y="2000250"/>
            <a:ext cx="203206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الاسم، المنصب، القسم، الراتب، معلومات الاتصال</a:t>
            </a:r>
            <a:endParaRPr lang="en-US" sz="732" dirty="0"/>
          </a:p>
        </p:txBody>
      </p:sp>
      <p:sp>
        <p:nvSpPr>
          <p:cNvPr id="13" name="Shape 10"/>
          <p:cNvSpPr/>
          <p:nvPr/>
        </p:nvSpPr>
        <p:spPr>
          <a:xfrm>
            <a:off x="8429625" y="23717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4" name="Text 11"/>
          <p:cNvSpPr/>
          <p:nvPr/>
        </p:nvSpPr>
        <p:spPr>
          <a:xfrm>
            <a:off x="8429625" y="23717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7321841" y="2343150"/>
            <a:ext cx="10220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حدد الدور والصلاحيات</a:t>
            </a:r>
            <a:endParaRPr lang="en-US" sz="837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4114800" cy="1428750"/>
          </a:xfrm>
          <a:prstGeom prst="rect">
            <a:avLst/>
          </a:prstGeom>
        </p:spPr>
      </p:pic>
      <p:sp>
        <p:nvSpPr>
          <p:cNvPr id="17" name="Text 13"/>
          <p:cNvSpPr/>
          <p:nvPr/>
        </p:nvSpPr>
        <p:spPr>
          <a:xfrm>
            <a:off x="4572000" y="4200525"/>
            <a:ext cx="4114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توزيع الموظفين حسب الأدوار</a:t>
            </a:r>
            <a:endParaRPr lang="en-US" sz="732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58" y="1028700"/>
            <a:ext cx="2488034" cy="157162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285750" y="2714625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الأدوار والصلاحيات</a:t>
            </a:r>
            <a:endParaRPr lang="en-US" sz="1350" dirty="0"/>
          </a:p>
        </p:txBody>
      </p:sp>
      <p:sp>
        <p:nvSpPr>
          <p:cNvPr id="20" name="Shape 15"/>
          <p:cNvSpPr/>
          <p:nvPr/>
        </p:nvSpPr>
        <p:spPr>
          <a:xfrm>
            <a:off x="2471738" y="3028950"/>
            <a:ext cx="2100263" cy="4857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6"/>
          <p:cNvSpPr/>
          <p:nvPr/>
        </p:nvSpPr>
        <p:spPr>
          <a:xfrm>
            <a:off x="4271963" y="3128963"/>
            <a:ext cx="214313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113" y="3214688"/>
            <a:ext cx="100013" cy="114300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3606589" y="3114675"/>
            <a:ext cx="60822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مدير</a:t>
            </a:r>
            <a:endParaRPr lang="en-US" sz="837" dirty="0"/>
          </a:p>
        </p:txBody>
      </p:sp>
      <p:sp>
        <p:nvSpPr>
          <p:cNvPr id="24" name="Text 18"/>
          <p:cNvSpPr/>
          <p:nvPr/>
        </p:nvSpPr>
        <p:spPr>
          <a:xfrm>
            <a:off x="3606589" y="3286125"/>
            <a:ext cx="60822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صلاحيات كاملة</a:t>
            </a:r>
            <a:endParaRPr lang="en-US" sz="732" dirty="0"/>
          </a:p>
        </p:txBody>
      </p:sp>
      <p:sp>
        <p:nvSpPr>
          <p:cNvPr id="25" name="Shape 19"/>
          <p:cNvSpPr/>
          <p:nvPr/>
        </p:nvSpPr>
        <p:spPr>
          <a:xfrm>
            <a:off x="285750" y="3028950"/>
            <a:ext cx="2100263" cy="4857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20"/>
          <p:cNvSpPr/>
          <p:nvPr/>
        </p:nvSpPr>
        <p:spPr>
          <a:xfrm>
            <a:off x="2100263" y="3128963"/>
            <a:ext cx="200025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3" y="3214688"/>
            <a:ext cx="85725" cy="11430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1406314" y="3114675"/>
            <a:ext cx="63679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محاسب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1406314" y="3286125"/>
            <a:ext cx="6367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المالية والتقارير</a:t>
            </a:r>
            <a:endParaRPr lang="en-US" sz="732" dirty="0"/>
          </a:p>
        </p:txBody>
      </p:sp>
      <p:sp>
        <p:nvSpPr>
          <p:cNvPr id="30" name="Shape 23"/>
          <p:cNvSpPr/>
          <p:nvPr/>
        </p:nvSpPr>
        <p:spPr>
          <a:xfrm>
            <a:off x="2471738" y="3600450"/>
            <a:ext cx="2100263" cy="4857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Shape 24"/>
          <p:cNvSpPr/>
          <p:nvPr/>
        </p:nvSpPr>
        <p:spPr>
          <a:xfrm>
            <a:off x="4243388" y="3700463"/>
            <a:ext cx="242888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538" y="3786188"/>
            <a:ext cx="128588" cy="114300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3492289" y="3686175"/>
            <a:ext cx="6939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مندوب مبيعات</a:t>
            </a:r>
            <a:endParaRPr lang="en-US" sz="837" dirty="0"/>
          </a:p>
        </p:txBody>
      </p:sp>
      <p:sp>
        <p:nvSpPr>
          <p:cNvPr id="34" name="Text 26"/>
          <p:cNvSpPr/>
          <p:nvPr/>
        </p:nvSpPr>
        <p:spPr>
          <a:xfrm>
            <a:off x="3492289" y="3857625"/>
            <a:ext cx="69394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المبيعات والعملاء</a:t>
            </a:r>
            <a:endParaRPr lang="en-US" sz="732" dirty="0"/>
          </a:p>
        </p:txBody>
      </p:sp>
      <p:sp>
        <p:nvSpPr>
          <p:cNvPr id="35" name="Shape 27"/>
          <p:cNvSpPr/>
          <p:nvPr/>
        </p:nvSpPr>
        <p:spPr>
          <a:xfrm>
            <a:off x="285750" y="3600450"/>
            <a:ext cx="2100263" cy="4857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Shape 28"/>
          <p:cNvSpPr/>
          <p:nvPr/>
        </p:nvSpPr>
        <p:spPr>
          <a:xfrm>
            <a:off x="2043113" y="3700463"/>
            <a:ext cx="257175" cy="28575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0263" y="3786188"/>
            <a:ext cx="142875" cy="114300"/>
          </a:xfrm>
          <a:prstGeom prst="rect">
            <a:avLst/>
          </a:prstGeom>
        </p:spPr>
      </p:pic>
      <p:sp>
        <p:nvSpPr>
          <p:cNvPr id="38" name="Text 29"/>
          <p:cNvSpPr/>
          <p:nvPr/>
        </p:nvSpPr>
        <p:spPr>
          <a:xfrm>
            <a:off x="1109849" y="3686175"/>
            <a:ext cx="8761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أمين مخزن</a:t>
            </a:r>
            <a:endParaRPr lang="en-US" sz="837" dirty="0"/>
          </a:p>
        </p:txBody>
      </p:sp>
      <p:sp>
        <p:nvSpPr>
          <p:cNvPr id="39" name="Text 30"/>
          <p:cNvSpPr/>
          <p:nvPr/>
        </p:nvSpPr>
        <p:spPr>
          <a:xfrm>
            <a:off x="1109849" y="3857625"/>
            <a:ext cx="87611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المخزون والمشتريات</a:t>
            </a:r>
            <a:endParaRPr lang="en-US" sz="732" dirty="0"/>
          </a:p>
        </p:txBody>
      </p:sp>
      <p:sp>
        <p:nvSpPr>
          <p:cNvPr id="40" name="Text 31"/>
          <p:cNvSpPr/>
          <p:nvPr/>
        </p:nvSpPr>
        <p:spPr>
          <a:xfrm>
            <a:off x="228600" y="4714875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864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إدارة الأصناف والمنتجات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كيفية إضافة وإدارة الأصناف والفئات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17157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إضافة صنف جديد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429625" y="160020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7" name="Text 4"/>
          <p:cNvSpPr/>
          <p:nvPr/>
        </p:nvSpPr>
        <p:spPr>
          <a:xfrm>
            <a:off x="8429625" y="16002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586733" y="1571625"/>
            <a:ext cx="17571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"الأصناف" ثم "إضافة صنف"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6586733" y="1743075"/>
            <a:ext cx="175716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ستظهر لك نافذة إضافة صنف جديد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8429625" y="21431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1" name="Text 8"/>
          <p:cNvSpPr/>
          <p:nvPr/>
        </p:nvSpPr>
        <p:spPr>
          <a:xfrm>
            <a:off x="8429625" y="21431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6976151" y="2114550"/>
            <a:ext cx="136774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أدخل المعلومات المطلوبة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6976151" y="2286000"/>
            <a:ext cx="1196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اسم الصنف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6976151" y="2457450"/>
            <a:ext cx="1196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الفئة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6976151" y="2628900"/>
            <a:ext cx="1196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الوحدة (قطعة، كيلو، متر، إلخ)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6976151" y="2800350"/>
            <a:ext cx="1196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سعر الشراء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6976151" y="2971800"/>
            <a:ext cx="1196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سعر البيع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6976151" y="3143250"/>
            <a:ext cx="1196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الحد الأدنى للمخزون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8429625" y="354330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0" name="Text 17"/>
          <p:cNvSpPr/>
          <p:nvPr/>
        </p:nvSpPr>
        <p:spPr>
          <a:xfrm>
            <a:off x="8429625" y="35433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6484069" y="3514725"/>
            <a:ext cx="18598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إضافة صورة للصنف (اختياري)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6484069" y="3686175"/>
            <a:ext cx="185983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يمكنك رفع صورة للصنف لتسهيل التعرف عليه</a:t>
            </a:r>
            <a:endParaRPr lang="en-US" sz="732" dirty="0"/>
          </a:p>
        </p:txBody>
      </p:sp>
      <p:sp>
        <p:nvSpPr>
          <p:cNvPr id="23" name="Shape 20"/>
          <p:cNvSpPr/>
          <p:nvPr/>
        </p:nvSpPr>
        <p:spPr>
          <a:xfrm>
            <a:off x="8429625" y="40862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4" name="Text 21"/>
          <p:cNvSpPr/>
          <p:nvPr/>
        </p:nvSpPr>
        <p:spPr>
          <a:xfrm>
            <a:off x="8429625" y="40862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6656524" y="4057650"/>
            <a:ext cx="16873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"حفظ" لإضافة الصنف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6656524" y="4229100"/>
            <a:ext cx="16873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سيظهر الصنف في قائمة الأصناف المتاحة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4572000" y="460057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إدارة الفئات</a:t>
            </a:r>
            <a:endParaRPr lang="en-US" sz="1350" dirty="0"/>
          </a:p>
        </p:txBody>
      </p:sp>
      <p:pic>
        <p:nvPicPr>
          <p:cNvPr id="2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4972050"/>
            <a:ext cx="114300" cy="114300"/>
          </a:xfrm>
          <a:prstGeom prst="rect">
            <a:avLst/>
          </a:prstGeom>
        </p:spPr>
      </p:pic>
      <p:sp>
        <p:nvSpPr>
          <p:cNvPr id="29" name="Text 25"/>
          <p:cNvSpPr/>
          <p:nvPr/>
        </p:nvSpPr>
        <p:spPr>
          <a:xfrm>
            <a:off x="6523667" y="4943475"/>
            <a:ext cx="19916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أنشئ فئات لتنظيم المنتجات بشكل منطقي</a:t>
            </a:r>
            <a:endParaRPr lang="en-US" sz="837" dirty="0"/>
          </a:p>
        </p:txBody>
      </p:sp>
      <p:pic>
        <p:nvPicPr>
          <p:cNvPr id="3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13" y="5229225"/>
            <a:ext cx="128588" cy="114300"/>
          </a:xfrm>
          <a:prstGeom prst="rect">
            <a:avLst/>
          </a:prstGeom>
        </p:spPr>
      </p:pic>
      <p:sp>
        <p:nvSpPr>
          <p:cNvPr id="31" name="Text 26"/>
          <p:cNvSpPr/>
          <p:nvPr/>
        </p:nvSpPr>
        <p:spPr>
          <a:xfrm>
            <a:off x="6336785" y="5200650"/>
            <a:ext cx="216427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يمكن إضافة فئات فرعية ضمن الفئات الرئيسية</a:t>
            </a:r>
            <a:endParaRPr lang="en-US" sz="837" dirty="0"/>
          </a:p>
        </p:txBody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486400"/>
            <a:ext cx="114300" cy="114300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6805203" y="5457825"/>
            <a:ext cx="171014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تسهيل البحث والتصفية حسب الفئات</a:t>
            </a:r>
            <a:endParaRPr lang="en-US" sz="837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213" y="5743575"/>
            <a:ext cx="128588" cy="114300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7161749" y="5715000"/>
            <a:ext cx="13393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 المبيعات حسب الفئات</a:t>
            </a:r>
            <a:endParaRPr lang="en-US" sz="837" dirty="0"/>
          </a:p>
        </p:txBody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69" y="1171575"/>
            <a:ext cx="2381241" cy="1785938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285750" y="3128963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توزيع الأصناف حسب الفئات</a:t>
            </a:r>
            <a:endParaRPr lang="en-US" sz="1350" dirty="0"/>
          </a:p>
        </p:txBody>
      </p:sp>
      <p:pic>
        <p:nvPicPr>
          <p:cNvPr id="3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471863"/>
            <a:ext cx="4286250" cy="2143125"/>
          </a:xfrm>
          <a:prstGeom prst="rect">
            <a:avLst/>
          </a:prstGeom>
        </p:spPr>
      </p:pic>
      <p:pic>
        <p:nvPicPr>
          <p:cNvPr id="3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256" y="5757863"/>
            <a:ext cx="85725" cy="114300"/>
          </a:xfrm>
          <a:prstGeom prst="rect">
            <a:avLst/>
          </a:prstGeom>
        </p:spPr>
      </p:pic>
      <p:sp>
        <p:nvSpPr>
          <p:cNvPr id="40" name="Text 30"/>
          <p:cNvSpPr/>
          <p:nvPr/>
        </p:nvSpPr>
        <p:spPr>
          <a:xfrm>
            <a:off x="514741" y="5736431"/>
            <a:ext cx="37139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نصيحة: قم بتحديث أسعار الأصناف بشكل دوري للحفاظ على دقة التقارير المالية </a:t>
            </a:r>
            <a:endParaRPr lang="en-US" sz="837" dirty="0"/>
          </a:p>
        </p:txBody>
      </p:sp>
      <p:sp>
        <p:nvSpPr>
          <p:cNvPr id="41" name="Text 31"/>
          <p:cNvSpPr/>
          <p:nvPr/>
        </p:nvSpPr>
        <p:spPr>
          <a:xfrm>
            <a:off x="228600" y="5757863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43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نظام المبيعات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كيفية إنشاء فواتير المبيعات وأنواع الفواتير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17157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إنشاء فاتورة مبيعات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429625" y="160020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7" name="Text 4"/>
          <p:cNvSpPr/>
          <p:nvPr/>
        </p:nvSpPr>
        <p:spPr>
          <a:xfrm>
            <a:off x="8429625" y="16002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513509" y="1571625"/>
            <a:ext cx="1830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"المبيعات" ثم "فاتورة جديدة"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6513509" y="1743075"/>
            <a:ext cx="183039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ستظهر صفحة إنشاء فاتورة جديدة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8429625" y="21431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1" name="Text 8"/>
          <p:cNvSpPr/>
          <p:nvPr/>
        </p:nvSpPr>
        <p:spPr>
          <a:xfrm>
            <a:off x="8429625" y="21431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6509882" y="2114550"/>
            <a:ext cx="18340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اختر العميل من القائمة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6509882" y="2286000"/>
            <a:ext cx="18340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يمكنك البحث عن العميل أو إضافة عميل جديد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8429625" y="268605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5" name="Text 12"/>
          <p:cNvSpPr/>
          <p:nvPr/>
        </p:nvSpPr>
        <p:spPr>
          <a:xfrm>
            <a:off x="8429625" y="26860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7122877" y="2657475"/>
            <a:ext cx="122102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أضف الأصناف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7122877" y="2828925"/>
            <a:ext cx="104957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اختر الصنف من القائمة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7122877" y="3000375"/>
            <a:ext cx="104957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حدد الكمية المطلوبة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7122877" y="3171825"/>
            <a:ext cx="104957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سيتم حساب السعر تلقائياً</a:t>
            </a:r>
            <a:endParaRPr lang="en-US" sz="732" dirty="0"/>
          </a:p>
        </p:txBody>
      </p:sp>
      <p:sp>
        <p:nvSpPr>
          <p:cNvPr id="20" name="Shape 17"/>
          <p:cNvSpPr/>
          <p:nvPr/>
        </p:nvSpPr>
        <p:spPr>
          <a:xfrm>
            <a:off x="8429625" y="357187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1" name="Text 18"/>
          <p:cNvSpPr/>
          <p:nvPr/>
        </p:nvSpPr>
        <p:spPr>
          <a:xfrm>
            <a:off x="8429625" y="35718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5914941" y="3543300"/>
            <a:ext cx="24289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أضف خصومات إن وجدت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5914941" y="3714750"/>
            <a:ext cx="242895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يمكن إضافة خصم على الفاتورة كاملة أو على أصناف محددة</a:t>
            </a:r>
            <a:endParaRPr lang="en-US" sz="732" dirty="0"/>
          </a:p>
        </p:txBody>
      </p:sp>
      <p:sp>
        <p:nvSpPr>
          <p:cNvPr id="24" name="Shape 21"/>
          <p:cNvSpPr/>
          <p:nvPr/>
        </p:nvSpPr>
        <p:spPr>
          <a:xfrm>
            <a:off x="8429625" y="4114800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5" name="Text 22"/>
          <p:cNvSpPr/>
          <p:nvPr/>
        </p:nvSpPr>
        <p:spPr>
          <a:xfrm>
            <a:off x="8429625" y="41148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6761894" y="4086225"/>
            <a:ext cx="1582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اختر نوع الفاتورة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6761894" y="4257675"/>
            <a:ext cx="15820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عادية أو ضريبية حسب متطلبات العميل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8429625" y="4657725"/>
            <a:ext cx="200025" cy="2000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9" name="Text 26"/>
          <p:cNvSpPr/>
          <p:nvPr/>
        </p:nvSpPr>
        <p:spPr>
          <a:xfrm>
            <a:off x="8429625" y="46577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6460852" y="4629150"/>
            <a:ext cx="18830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احفظ واطبع الفاتورة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6460852" y="4800600"/>
            <a:ext cx="188304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سيتم تحديث المخزون تلقائياً بعد حفظ الفاتورة</a:t>
            </a:r>
            <a:endParaRPr lang="en-US" sz="732" dirty="0"/>
          </a:p>
        </p:txBody>
      </p:sp>
      <p:pic>
        <p:nvPicPr>
          <p:cNvPr id="3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94" y="1171575"/>
            <a:ext cx="2666991" cy="2000250"/>
          </a:xfrm>
          <a:prstGeom prst="rect">
            <a:avLst/>
          </a:prstGeom>
        </p:spPr>
      </p:pic>
      <p:sp>
        <p:nvSpPr>
          <p:cNvPr id="33" name="Text 29"/>
          <p:cNvSpPr/>
          <p:nvPr/>
        </p:nvSpPr>
        <p:spPr>
          <a:xfrm>
            <a:off x="285750" y="3343275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أنواع الفواتير</a:t>
            </a:r>
            <a:endParaRPr lang="en-US" sz="1350" dirty="0"/>
          </a:p>
        </p:txBody>
      </p:sp>
      <p:sp>
        <p:nvSpPr>
          <p:cNvPr id="34" name="Shape 30"/>
          <p:cNvSpPr/>
          <p:nvPr/>
        </p:nvSpPr>
        <p:spPr>
          <a:xfrm>
            <a:off x="2486025" y="3686175"/>
            <a:ext cx="2085975" cy="1085850"/>
          </a:xfrm>
          <a:prstGeom prst="rect">
            <a:avLst/>
          </a:prstGeom>
          <a:solidFill>
            <a:srgbClr val="FFFFFF"/>
          </a:solidFill>
          <a:ln w="198">
            <a:solidFill>
              <a:srgbClr val="E2E8F0"/>
            </a:solidFill>
            <a:prstDash val="solid"/>
          </a:ln>
        </p:spPr>
      </p:sp>
      <p:sp>
        <p:nvSpPr>
          <p:cNvPr id="35" name="Shape 31"/>
          <p:cNvSpPr/>
          <p:nvPr/>
        </p:nvSpPr>
        <p:spPr>
          <a:xfrm>
            <a:off x="4229100" y="3800475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3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8" y="3857625"/>
            <a:ext cx="85725" cy="114300"/>
          </a:xfrm>
          <a:prstGeom prst="rect">
            <a:avLst/>
          </a:prstGeom>
        </p:spPr>
      </p:pic>
      <p:sp>
        <p:nvSpPr>
          <p:cNvPr id="37" name="Text 32"/>
          <p:cNvSpPr/>
          <p:nvPr/>
        </p:nvSpPr>
        <p:spPr>
          <a:xfrm>
            <a:off x="3539728" y="3829050"/>
            <a:ext cx="63222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فاتورة عادية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2600325" y="4086225"/>
            <a:ext cx="17430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بدون ضرائب</a:t>
            </a:r>
            <a:endParaRPr lang="en-US" sz="732" dirty="0"/>
          </a:p>
        </p:txBody>
      </p:sp>
      <p:sp>
        <p:nvSpPr>
          <p:cNvPr id="39" name="Text 34"/>
          <p:cNvSpPr/>
          <p:nvPr/>
        </p:nvSpPr>
        <p:spPr>
          <a:xfrm>
            <a:off x="2600325" y="4286250"/>
            <a:ext cx="17430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للاستخدام الداخلي</a:t>
            </a:r>
            <a:endParaRPr lang="en-US" sz="732" dirty="0"/>
          </a:p>
        </p:txBody>
      </p:sp>
      <p:sp>
        <p:nvSpPr>
          <p:cNvPr id="40" name="Text 35"/>
          <p:cNvSpPr/>
          <p:nvPr/>
        </p:nvSpPr>
        <p:spPr>
          <a:xfrm>
            <a:off x="2600325" y="4486275"/>
            <a:ext cx="17430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للعملاء غير المسجلين ضريبياً</a:t>
            </a:r>
            <a:endParaRPr lang="en-US" sz="732" dirty="0"/>
          </a:p>
        </p:txBody>
      </p:sp>
      <p:sp>
        <p:nvSpPr>
          <p:cNvPr id="41" name="Shape 36"/>
          <p:cNvSpPr/>
          <p:nvPr/>
        </p:nvSpPr>
        <p:spPr>
          <a:xfrm>
            <a:off x="285750" y="3686175"/>
            <a:ext cx="2085975" cy="1085850"/>
          </a:xfrm>
          <a:prstGeom prst="rect">
            <a:avLst/>
          </a:prstGeom>
          <a:solidFill>
            <a:srgbClr val="FFFFFF"/>
          </a:solidFill>
          <a:ln w="198">
            <a:solidFill>
              <a:srgbClr val="E2E8F0"/>
            </a:solidFill>
            <a:prstDash val="solid"/>
          </a:ln>
        </p:spPr>
      </p:sp>
      <p:sp>
        <p:nvSpPr>
          <p:cNvPr id="42" name="Shape 37"/>
          <p:cNvSpPr/>
          <p:nvPr/>
        </p:nvSpPr>
        <p:spPr>
          <a:xfrm>
            <a:off x="2028825" y="3800475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4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3" y="3857625"/>
            <a:ext cx="85725" cy="114300"/>
          </a:xfrm>
          <a:prstGeom prst="rect">
            <a:avLst/>
          </a:prstGeom>
        </p:spPr>
      </p:pic>
      <p:sp>
        <p:nvSpPr>
          <p:cNvPr id="44" name="Text 38"/>
          <p:cNvSpPr/>
          <p:nvPr/>
        </p:nvSpPr>
        <p:spPr>
          <a:xfrm>
            <a:off x="1271588" y="3829050"/>
            <a:ext cx="7000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فاتورة ضريبية</a:t>
            </a:r>
            <a:endParaRPr lang="en-US" sz="837" dirty="0"/>
          </a:p>
        </p:txBody>
      </p:sp>
      <p:sp>
        <p:nvSpPr>
          <p:cNvPr id="45" name="Text 39"/>
          <p:cNvSpPr/>
          <p:nvPr/>
        </p:nvSpPr>
        <p:spPr>
          <a:xfrm>
            <a:off x="400050" y="4086225"/>
            <a:ext cx="17430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تتضمن ضريبة القيمة المضافة</a:t>
            </a:r>
            <a:endParaRPr lang="en-US" sz="732" dirty="0"/>
          </a:p>
        </p:txBody>
      </p:sp>
      <p:sp>
        <p:nvSpPr>
          <p:cNvPr id="46" name="Text 40"/>
          <p:cNvSpPr/>
          <p:nvPr/>
        </p:nvSpPr>
        <p:spPr>
          <a:xfrm>
            <a:off x="400050" y="4286250"/>
            <a:ext cx="17430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متوافقة مع المتطلبات الضريبية</a:t>
            </a:r>
            <a:endParaRPr lang="en-US" sz="732" dirty="0"/>
          </a:p>
        </p:txBody>
      </p:sp>
      <p:sp>
        <p:nvSpPr>
          <p:cNvPr id="47" name="Text 41"/>
          <p:cNvSpPr/>
          <p:nvPr/>
        </p:nvSpPr>
        <p:spPr>
          <a:xfrm>
            <a:off x="400050" y="4486275"/>
            <a:ext cx="17430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للعملاء المسجلين ضريبياً</a:t>
            </a:r>
            <a:endParaRPr lang="en-US" sz="732" dirty="0"/>
          </a:p>
        </p:txBody>
      </p:sp>
      <p:sp>
        <p:nvSpPr>
          <p:cNvPr id="48" name="Shape 42"/>
          <p:cNvSpPr/>
          <p:nvPr/>
        </p:nvSpPr>
        <p:spPr>
          <a:xfrm>
            <a:off x="285750" y="4857750"/>
            <a:ext cx="4286250" cy="685800"/>
          </a:xfrm>
          <a:prstGeom prst="rect">
            <a:avLst/>
          </a:prstGeom>
          <a:solidFill>
            <a:srgbClr val="FFFFFF"/>
          </a:solidFill>
          <a:ln w="198">
            <a:solidFill>
              <a:srgbClr val="E2E8F0"/>
            </a:solidFill>
            <a:prstDash val="solid"/>
          </a:ln>
        </p:spPr>
      </p:sp>
      <p:sp>
        <p:nvSpPr>
          <p:cNvPr id="49" name="Shape 43"/>
          <p:cNvSpPr/>
          <p:nvPr/>
        </p:nvSpPr>
        <p:spPr>
          <a:xfrm>
            <a:off x="4229100" y="4972050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5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106" y="5029200"/>
            <a:ext cx="128588" cy="114300"/>
          </a:xfrm>
          <a:prstGeom prst="rect">
            <a:avLst/>
          </a:prstGeom>
        </p:spPr>
      </p:pic>
      <p:sp>
        <p:nvSpPr>
          <p:cNvPr id="51" name="Text 44"/>
          <p:cNvSpPr/>
          <p:nvPr/>
        </p:nvSpPr>
        <p:spPr>
          <a:xfrm>
            <a:off x="3679031" y="5000625"/>
            <a:ext cx="4929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عرض سعر</a:t>
            </a:r>
            <a:endParaRPr lang="en-US" sz="837" dirty="0"/>
          </a:p>
        </p:txBody>
      </p:sp>
      <p:sp>
        <p:nvSpPr>
          <p:cNvPr id="52" name="Text 45"/>
          <p:cNvSpPr/>
          <p:nvPr/>
        </p:nvSpPr>
        <p:spPr>
          <a:xfrm>
            <a:off x="400050" y="5257800"/>
            <a:ext cx="4057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عرض أسعار للعملاء المحتملين قبل إتمام عملية البيع، لا يؤثر على المخزون</a:t>
            </a:r>
            <a:endParaRPr lang="en-US" sz="732" dirty="0"/>
          </a:p>
        </p:txBody>
      </p:sp>
      <p:pic>
        <p:nvPicPr>
          <p:cNvPr id="5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855" y="5657850"/>
            <a:ext cx="85725" cy="114300"/>
          </a:xfrm>
          <a:prstGeom prst="rect">
            <a:avLst/>
          </a:prstGeom>
        </p:spPr>
      </p:pic>
      <p:sp>
        <p:nvSpPr>
          <p:cNvPr id="54" name="Text 46"/>
          <p:cNvSpPr/>
          <p:nvPr/>
        </p:nvSpPr>
        <p:spPr>
          <a:xfrm>
            <a:off x="414170" y="5636419"/>
            <a:ext cx="39151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نصيحة: يمكن تحويل عرض السعر إلى فاتورة مبيعات بنقرة واحدة عند موافقة العميل </a:t>
            </a:r>
            <a:endParaRPr lang="en-US" sz="837" dirty="0"/>
          </a:p>
        </p:txBody>
      </p:sp>
      <p:sp>
        <p:nvSpPr>
          <p:cNvPr id="55" name="Text 47"/>
          <p:cNvSpPr/>
          <p:nvPr/>
        </p:nvSpPr>
        <p:spPr>
          <a:xfrm>
            <a:off x="228600" y="5657850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94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72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إدارة المخزون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00075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كيفية مراقبة وإدارة المخزون وتتبع الحركات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657725" y="1028700"/>
            <a:ext cx="42005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مراقبة المخزون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472488" y="1414463"/>
            <a:ext cx="242888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638" y="1500188"/>
            <a:ext cx="128588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86116" y="1400175"/>
            <a:ext cx="168637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عرض جميع الأصناف وكمياتها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786116" y="1571625"/>
            <a:ext cx="16863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متابعة مستويات المخزون لجميع المنتجات</a:t>
            </a:r>
            <a:endParaRPr lang="en-US" sz="732" dirty="0"/>
          </a:p>
        </p:txBody>
      </p:sp>
      <p:sp>
        <p:nvSpPr>
          <p:cNvPr id="10" name="Shape 6"/>
          <p:cNvSpPr/>
          <p:nvPr/>
        </p:nvSpPr>
        <p:spPr>
          <a:xfrm>
            <a:off x="8486775" y="1900238"/>
            <a:ext cx="228600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1985963"/>
            <a:ext cx="114300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532290" y="1885950"/>
            <a:ext cx="195448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تنبيهات المخزون المنخفض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6532290" y="2057400"/>
            <a:ext cx="19544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إشعارات تلقائية عند وصول المخزون للحد الأدنى</a:t>
            </a:r>
            <a:endParaRPr lang="en-US" sz="732" dirty="0"/>
          </a:p>
        </p:txBody>
      </p:sp>
      <p:sp>
        <p:nvSpPr>
          <p:cNvPr id="14" name="Shape 9"/>
          <p:cNvSpPr/>
          <p:nvPr/>
        </p:nvSpPr>
        <p:spPr>
          <a:xfrm>
            <a:off x="8515350" y="2386013"/>
            <a:ext cx="200025" cy="28575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2471738"/>
            <a:ext cx="85725" cy="11430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785893" y="2371725"/>
            <a:ext cx="17294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تقييم المخزون</a:t>
            </a:r>
            <a:endParaRPr lang="en-US" sz="837" dirty="0"/>
          </a:p>
        </p:txBody>
      </p:sp>
      <p:sp>
        <p:nvSpPr>
          <p:cNvPr id="17" name="Text 11"/>
          <p:cNvSpPr/>
          <p:nvPr/>
        </p:nvSpPr>
        <p:spPr>
          <a:xfrm>
            <a:off x="6785893" y="2543175"/>
            <a:ext cx="172945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حساب قيمة المخزون بالتكلفة أو سعر البيع</a:t>
            </a:r>
            <a:endParaRPr lang="en-US" sz="732" dirty="0"/>
          </a:p>
        </p:txBody>
      </p:sp>
      <p:sp>
        <p:nvSpPr>
          <p:cNvPr id="18" name="Text 12"/>
          <p:cNvSpPr/>
          <p:nvPr/>
        </p:nvSpPr>
        <p:spPr>
          <a:xfrm>
            <a:off x="4657725" y="2857500"/>
            <a:ext cx="42005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تعديل المخزون</a:t>
            </a:r>
            <a:endParaRPr lang="en-US" sz="1350" dirty="0"/>
          </a:p>
        </p:txBody>
      </p:sp>
      <p:sp>
        <p:nvSpPr>
          <p:cNvPr id="19" name="Text 13"/>
          <p:cNvSpPr/>
          <p:nvPr/>
        </p:nvSpPr>
        <p:spPr>
          <a:xfrm>
            <a:off x="4657725" y="3171825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انقر على "تعديل المخزون"</a:t>
            </a:r>
            <a:endParaRPr lang="en-US" sz="837" dirty="0"/>
          </a:p>
        </p:txBody>
      </p:sp>
      <p:sp>
        <p:nvSpPr>
          <p:cNvPr id="20" name="Text 14"/>
          <p:cNvSpPr/>
          <p:nvPr/>
        </p:nvSpPr>
        <p:spPr>
          <a:xfrm>
            <a:off x="4657725" y="3371850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اختر الصنف المراد تعديله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4657725" y="3571875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حدد الكمية الجديدة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4657725" y="3771900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أدخل سبب التعديل</a:t>
            </a:r>
            <a:endParaRPr lang="en-US" sz="837" dirty="0"/>
          </a:p>
        </p:txBody>
      </p:sp>
      <p:sp>
        <p:nvSpPr>
          <p:cNvPr id="23" name="Text 17"/>
          <p:cNvSpPr/>
          <p:nvPr/>
        </p:nvSpPr>
        <p:spPr>
          <a:xfrm>
            <a:off x="4657725" y="3971925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احفظ التغييرات</a:t>
            </a:r>
            <a:endParaRPr lang="en-US" sz="837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99" y="1028700"/>
            <a:ext cx="2542254" cy="142875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285750" y="2571750"/>
            <a:ext cx="42005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حركات المخزون</a:t>
            </a:r>
            <a:endParaRPr lang="en-US" sz="1350" dirty="0"/>
          </a:p>
        </p:txBody>
      </p:sp>
      <p:sp>
        <p:nvSpPr>
          <p:cNvPr id="26" name="Text 19"/>
          <p:cNvSpPr/>
          <p:nvPr/>
        </p:nvSpPr>
        <p:spPr>
          <a:xfrm>
            <a:off x="285750" y="2886075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يوفر النظام تتبعاً كاملاً لجميع حركات المخزون: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285750" y="3086100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حركات الدخول (مشتريات، مرتجعات مبيعات)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285750" y="3286125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حركات الخروج (مبيعات، مرتجعات مشتريات)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285750" y="3486150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التعديلات اليدوية (جرد، تلف، تسوية)</a:t>
            </a:r>
            <a:endParaRPr lang="en-US" sz="837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743325"/>
            <a:ext cx="4200525" cy="1428750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6554809" y="5298877"/>
            <a:ext cx="3734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نصيحة:</a:t>
            </a:r>
            <a:endParaRPr lang="en-US" sz="942" dirty="0"/>
          </a:p>
        </p:txBody>
      </p:sp>
      <p:sp>
        <p:nvSpPr>
          <p:cNvPr id="32" name="Text 24"/>
          <p:cNvSpPr/>
          <p:nvPr/>
        </p:nvSpPr>
        <p:spPr>
          <a:xfrm>
            <a:off x="2215735" y="5298877"/>
            <a:ext cx="43390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قم بإجراء جرد دوري للمخزون (شهري أو ربع سنوي) للتأكد من دقة بيانات المخزون. </a:t>
            </a:r>
            <a:endParaRPr lang="en-US" sz="942" dirty="0"/>
          </a:p>
        </p:txBody>
      </p:sp>
      <p:sp>
        <p:nvSpPr>
          <p:cNvPr id="33" name="Text 25"/>
          <p:cNvSpPr/>
          <p:nvPr/>
        </p:nvSpPr>
        <p:spPr>
          <a:xfrm>
            <a:off x="228600" y="5343525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9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29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التقارير والتحليلات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أنواع التقارير المتاحة وكيفية استخدامها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11442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أنواع التقارير المتاحة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4572000" y="1457325"/>
            <a:ext cx="4114800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8258175" y="1728788"/>
            <a:ext cx="314325" cy="342900"/>
          </a:xfrm>
          <a:prstGeom prst="ellipse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818084"/>
            <a:ext cx="142875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411878" y="1571625"/>
            <a:ext cx="1760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تقارير المبيعات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6411878" y="1800225"/>
            <a:ext cx="161769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تقرير المبيعات اليومية/الشهرية/السنوية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6411878" y="1943100"/>
            <a:ext cx="161769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 المبيعات حسب العميل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6411878" y="2085975"/>
            <a:ext cx="161769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أفضل المنتجات مبيعاً</a:t>
            </a:r>
            <a:endParaRPr lang="en-US" sz="732" dirty="0"/>
          </a:p>
        </p:txBody>
      </p:sp>
      <p:sp>
        <p:nvSpPr>
          <p:cNvPr id="13" name="Shape 9"/>
          <p:cNvSpPr/>
          <p:nvPr/>
        </p:nvSpPr>
        <p:spPr>
          <a:xfrm>
            <a:off x="4572000" y="2457450"/>
            <a:ext cx="4114800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10"/>
          <p:cNvSpPr/>
          <p:nvPr/>
        </p:nvSpPr>
        <p:spPr>
          <a:xfrm>
            <a:off x="8240316" y="2728913"/>
            <a:ext cx="332184" cy="342900"/>
          </a:xfrm>
          <a:prstGeom prst="ellipse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041" y="2818209"/>
            <a:ext cx="160734" cy="142875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746044" y="2571750"/>
            <a:ext cx="14085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تقارير المشتريات</a:t>
            </a:r>
            <a:endParaRPr lang="en-US" sz="942" dirty="0"/>
          </a:p>
        </p:txBody>
      </p:sp>
      <p:sp>
        <p:nvSpPr>
          <p:cNvPr id="17" name="Text 12"/>
          <p:cNvSpPr/>
          <p:nvPr/>
        </p:nvSpPr>
        <p:spPr>
          <a:xfrm>
            <a:off x="6746044" y="2800350"/>
            <a:ext cx="126567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 المشتريات حسب المورد</a:t>
            </a:r>
            <a:endParaRPr lang="en-US" sz="732" dirty="0"/>
          </a:p>
        </p:txBody>
      </p:sp>
      <p:sp>
        <p:nvSpPr>
          <p:cNvPr id="18" name="Text 13"/>
          <p:cNvSpPr/>
          <p:nvPr/>
        </p:nvSpPr>
        <p:spPr>
          <a:xfrm>
            <a:off x="6746044" y="2943225"/>
            <a:ext cx="126567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تطور تكاليف المشتريات</a:t>
            </a:r>
            <a:endParaRPr lang="en-US" sz="732" dirty="0"/>
          </a:p>
        </p:txBody>
      </p:sp>
      <p:sp>
        <p:nvSpPr>
          <p:cNvPr id="19" name="Text 14"/>
          <p:cNvSpPr/>
          <p:nvPr/>
        </p:nvSpPr>
        <p:spPr>
          <a:xfrm>
            <a:off x="6746044" y="3086100"/>
            <a:ext cx="126567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مقارنة الأسعار</a:t>
            </a:r>
            <a:endParaRPr lang="en-US" sz="732" dirty="0"/>
          </a:p>
        </p:txBody>
      </p:sp>
      <p:sp>
        <p:nvSpPr>
          <p:cNvPr id="20" name="Shape 15"/>
          <p:cNvSpPr/>
          <p:nvPr/>
        </p:nvSpPr>
        <p:spPr>
          <a:xfrm>
            <a:off x="4572000" y="3457575"/>
            <a:ext cx="4114800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6"/>
          <p:cNvSpPr/>
          <p:nvPr/>
        </p:nvSpPr>
        <p:spPr>
          <a:xfrm>
            <a:off x="8240316" y="3729038"/>
            <a:ext cx="332184" cy="342900"/>
          </a:xfrm>
          <a:prstGeom prst="ellipse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041" y="3818334"/>
            <a:ext cx="160734" cy="142875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7093521" y="3571875"/>
            <a:ext cx="10610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تقارير المخزون</a:t>
            </a:r>
            <a:endParaRPr lang="en-US" sz="942" dirty="0"/>
          </a:p>
        </p:txBody>
      </p:sp>
      <p:sp>
        <p:nvSpPr>
          <p:cNvPr id="24" name="Text 18"/>
          <p:cNvSpPr/>
          <p:nvPr/>
        </p:nvSpPr>
        <p:spPr>
          <a:xfrm>
            <a:off x="7093521" y="3800475"/>
            <a:ext cx="918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تقرير المخزون الحالي</a:t>
            </a:r>
            <a:endParaRPr lang="en-US" sz="732" dirty="0"/>
          </a:p>
        </p:txBody>
      </p:sp>
      <p:sp>
        <p:nvSpPr>
          <p:cNvPr id="25" name="Text 19"/>
          <p:cNvSpPr/>
          <p:nvPr/>
        </p:nvSpPr>
        <p:spPr>
          <a:xfrm>
            <a:off x="7093521" y="3943350"/>
            <a:ext cx="918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تقرير حركات المخزون</a:t>
            </a:r>
            <a:endParaRPr lang="en-US" sz="732" dirty="0"/>
          </a:p>
        </p:txBody>
      </p:sp>
      <p:sp>
        <p:nvSpPr>
          <p:cNvPr id="26" name="Text 20"/>
          <p:cNvSpPr/>
          <p:nvPr/>
        </p:nvSpPr>
        <p:spPr>
          <a:xfrm>
            <a:off x="7093521" y="4086225"/>
            <a:ext cx="918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 دوران المخزون</a:t>
            </a:r>
            <a:endParaRPr lang="en-US" sz="732" dirty="0"/>
          </a:p>
        </p:txBody>
      </p:sp>
      <p:sp>
        <p:nvSpPr>
          <p:cNvPr id="27" name="Shape 21"/>
          <p:cNvSpPr/>
          <p:nvPr/>
        </p:nvSpPr>
        <p:spPr>
          <a:xfrm>
            <a:off x="4572000" y="4457700"/>
            <a:ext cx="4114800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2"/>
          <p:cNvSpPr/>
          <p:nvPr/>
        </p:nvSpPr>
        <p:spPr>
          <a:xfrm>
            <a:off x="8293894" y="4729163"/>
            <a:ext cx="278606" cy="342900"/>
          </a:xfrm>
          <a:prstGeom prst="roundRect">
            <a:avLst/>
          </a:prstGeom>
          <a:solidFill>
            <a:srgbClr val="3B82F6">
              <a:alpha val="10000"/>
            </a:srgbClr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619" y="4818459"/>
            <a:ext cx="107156" cy="14287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7011591" y="4572000"/>
            <a:ext cx="119657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تحليل الأرباح والخسائر</a:t>
            </a:r>
            <a:endParaRPr lang="en-US" sz="942" dirty="0"/>
          </a:p>
        </p:txBody>
      </p:sp>
      <p:sp>
        <p:nvSpPr>
          <p:cNvPr id="31" name="Text 24"/>
          <p:cNvSpPr/>
          <p:nvPr/>
        </p:nvSpPr>
        <p:spPr>
          <a:xfrm>
            <a:off x="7011591" y="4800600"/>
            <a:ext cx="10537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قائمة الدخل التفصيلية</a:t>
            </a:r>
            <a:endParaRPr lang="en-US" sz="732" dirty="0"/>
          </a:p>
        </p:txBody>
      </p:sp>
      <p:sp>
        <p:nvSpPr>
          <p:cNvPr id="32" name="Text 25"/>
          <p:cNvSpPr/>
          <p:nvPr/>
        </p:nvSpPr>
        <p:spPr>
          <a:xfrm>
            <a:off x="7011591" y="4943475"/>
            <a:ext cx="10537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حساب هوامش الربح</a:t>
            </a:r>
            <a:endParaRPr lang="en-US" sz="732" dirty="0"/>
          </a:p>
        </p:txBody>
      </p:sp>
      <p:sp>
        <p:nvSpPr>
          <p:cNvPr id="33" name="Text 26"/>
          <p:cNvSpPr/>
          <p:nvPr/>
        </p:nvSpPr>
        <p:spPr>
          <a:xfrm>
            <a:off x="7011591" y="5086350"/>
            <a:ext cx="10537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النسب المالية</a:t>
            </a:r>
            <a:endParaRPr lang="en-US" sz="732" dirty="0"/>
          </a:p>
        </p:txBody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977" y="1114425"/>
            <a:ext cx="3177825" cy="1785938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285750" y="3071813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مثال على تقرير المبيعات الشهرية</a:t>
            </a:r>
            <a:endParaRPr lang="en-US" sz="1350" dirty="0"/>
          </a:p>
        </p:txBody>
      </p:sp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414713"/>
            <a:ext cx="4286250" cy="2143125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3892897" y="5679281"/>
            <a:ext cx="3319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نصيحة:</a:t>
            </a:r>
            <a:endParaRPr lang="en-US" sz="837" dirty="0"/>
          </a:p>
        </p:txBody>
      </p:sp>
      <p:sp>
        <p:nvSpPr>
          <p:cNvPr id="38" name="Text 29"/>
          <p:cNvSpPr/>
          <p:nvPr/>
        </p:nvSpPr>
        <p:spPr>
          <a:xfrm>
            <a:off x="632920" y="5679281"/>
            <a:ext cx="32599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يمكنك تصدير جميع التقارير بصيغة PDF أو Excel للمشاركة أو الطباعة. </a:t>
            </a:r>
            <a:endParaRPr lang="en-US" sz="837" dirty="0"/>
          </a:p>
        </p:txBody>
      </p:sp>
      <p:sp>
        <p:nvSpPr>
          <p:cNvPr id="39" name="Text 30"/>
          <p:cNvSpPr/>
          <p:nvPr/>
        </p:nvSpPr>
        <p:spPr>
          <a:xfrm>
            <a:off x="228600" y="5700713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94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00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1E40AF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النصائح والإرشادات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أفضل الممارسات وحل المشاكل الشائعة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0" y="1114425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أفضل الممارسات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4572000" y="1457325"/>
            <a:ext cx="4114800" cy="542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484" y="1600200"/>
            <a:ext cx="125016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970738" y="1571625"/>
            <a:ext cx="339102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النسخ الاحتياطي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4970738" y="1743075"/>
            <a:ext cx="33910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احرص على عمل نسخ احتياطية دورية للبيانات، ويفضل أن تكون أسبوعية على الأقل.</a:t>
            </a:r>
            <a:endParaRPr lang="en-US" sz="732" dirty="0"/>
          </a:p>
        </p:txBody>
      </p:sp>
      <p:sp>
        <p:nvSpPr>
          <p:cNvPr id="10" name="Shape 6"/>
          <p:cNvSpPr/>
          <p:nvPr/>
        </p:nvSpPr>
        <p:spPr>
          <a:xfrm>
            <a:off x="4572000" y="2114550"/>
            <a:ext cx="4114800" cy="542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5" y="2257425"/>
            <a:ext cx="142875" cy="1428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159266" y="2228850"/>
            <a:ext cx="31846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التحديث المستمر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5159266" y="2400300"/>
            <a:ext cx="318463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حدث بيانات المخزون بانتظام وتأكد من مطابقتها للواقع من خلال الجرد الدوري.</a:t>
            </a:r>
            <a:endParaRPr lang="en-US" sz="732" dirty="0"/>
          </a:p>
        </p:txBody>
      </p:sp>
      <p:sp>
        <p:nvSpPr>
          <p:cNvPr id="14" name="Shape 9"/>
          <p:cNvSpPr/>
          <p:nvPr/>
        </p:nvSpPr>
        <p:spPr>
          <a:xfrm>
            <a:off x="4572000" y="2771775"/>
            <a:ext cx="4114800" cy="542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2914650"/>
            <a:ext cx="142875" cy="1428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463071" y="2886075"/>
            <a:ext cx="28808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مراجعة التقارير</a:t>
            </a:r>
            <a:endParaRPr lang="en-US" sz="837" dirty="0"/>
          </a:p>
        </p:txBody>
      </p:sp>
      <p:sp>
        <p:nvSpPr>
          <p:cNvPr id="17" name="Text 11"/>
          <p:cNvSpPr/>
          <p:nvPr/>
        </p:nvSpPr>
        <p:spPr>
          <a:xfrm>
            <a:off x="5463071" y="3057525"/>
            <a:ext cx="28808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راجع التقارير المالية شهرياً لمتابعة أداء العمل واتخاذ القرارات المناسبة.</a:t>
            </a:r>
            <a:endParaRPr lang="en-US" sz="732" dirty="0"/>
          </a:p>
        </p:txBody>
      </p:sp>
      <p:sp>
        <p:nvSpPr>
          <p:cNvPr id="18" name="Shape 12"/>
          <p:cNvSpPr/>
          <p:nvPr/>
        </p:nvSpPr>
        <p:spPr>
          <a:xfrm>
            <a:off x="4572000" y="3429000"/>
            <a:ext cx="4114800" cy="542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906" y="3571875"/>
            <a:ext cx="178594" cy="14287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4988821" y="3543300"/>
            <a:ext cx="331936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تدريب الموظفين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4988821" y="3714750"/>
            <a:ext cx="331936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تأكد من تدريب جميع المستخدمين على النظام وتحديث معرفتهم بالميزات الجديدة.</a:t>
            </a:r>
            <a:endParaRPr lang="en-US" sz="732" dirty="0"/>
          </a:p>
        </p:txBody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014" y="1114425"/>
            <a:ext cx="3197721" cy="1785938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285750" y="3071813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حل المشاكل الشائعة</a:t>
            </a:r>
            <a:endParaRPr lang="en-US" sz="1350" dirty="0"/>
          </a:p>
        </p:txBody>
      </p:sp>
      <p:sp>
        <p:nvSpPr>
          <p:cNvPr id="24" name="Shape 16"/>
          <p:cNvSpPr/>
          <p:nvPr/>
        </p:nvSpPr>
        <p:spPr>
          <a:xfrm>
            <a:off x="285750" y="3414713"/>
            <a:ext cx="4286250" cy="542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Shape 17"/>
          <p:cNvSpPr/>
          <p:nvPr/>
        </p:nvSpPr>
        <p:spPr>
          <a:xfrm>
            <a:off x="4229100" y="3543300"/>
            <a:ext cx="228600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0" y="3629025"/>
            <a:ext cx="114300" cy="1143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828368" y="3529013"/>
            <a:ext cx="331500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بطء في التحميل</a:t>
            </a:r>
            <a:endParaRPr lang="en-US" sz="837" dirty="0"/>
          </a:p>
        </p:txBody>
      </p:sp>
      <p:sp>
        <p:nvSpPr>
          <p:cNvPr id="28" name="Text 19"/>
          <p:cNvSpPr/>
          <p:nvPr/>
        </p:nvSpPr>
        <p:spPr>
          <a:xfrm>
            <a:off x="828368" y="3700463"/>
            <a:ext cx="331500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تحقق من اتصال الإنترنت وسرعته، أو قم بتنظيف ذاكرة التخزين المؤقت للمتصفح.</a:t>
            </a:r>
            <a:endParaRPr lang="en-US" sz="732" dirty="0"/>
          </a:p>
        </p:txBody>
      </p:sp>
      <p:sp>
        <p:nvSpPr>
          <p:cNvPr id="29" name="Shape 20"/>
          <p:cNvSpPr/>
          <p:nvPr/>
        </p:nvSpPr>
        <p:spPr>
          <a:xfrm>
            <a:off x="285750" y="4071938"/>
            <a:ext cx="4286250" cy="542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" name="Shape 21"/>
          <p:cNvSpPr/>
          <p:nvPr/>
        </p:nvSpPr>
        <p:spPr>
          <a:xfrm>
            <a:off x="4229100" y="4200525"/>
            <a:ext cx="228600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0" y="4286250"/>
            <a:ext cx="114300" cy="114300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1460785" y="4186238"/>
            <a:ext cx="268259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خطأ في الحفظ</a:t>
            </a:r>
            <a:endParaRPr lang="en-US" sz="837" dirty="0"/>
          </a:p>
        </p:txBody>
      </p:sp>
      <p:sp>
        <p:nvSpPr>
          <p:cNvPr id="33" name="Text 23"/>
          <p:cNvSpPr/>
          <p:nvPr/>
        </p:nvSpPr>
        <p:spPr>
          <a:xfrm>
            <a:off x="1460785" y="4357688"/>
            <a:ext cx="268259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تأكد من صحة البيانات المدخلة وأنها تتوافق مع المتطلبات المحددة.</a:t>
            </a:r>
            <a:endParaRPr lang="en-US" sz="732" dirty="0"/>
          </a:p>
        </p:txBody>
      </p:sp>
      <p:sp>
        <p:nvSpPr>
          <p:cNvPr id="34" name="Shape 24"/>
          <p:cNvSpPr/>
          <p:nvPr/>
        </p:nvSpPr>
        <p:spPr>
          <a:xfrm>
            <a:off x="285750" y="4729163"/>
            <a:ext cx="4286250" cy="542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25"/>
          <p:cNvSpPr/>
          <p:nvPr/>
        </p:nvSpPr>
        <p:spPr>
          <a:xfrm>
            <a:off x="4229100" y="4857750"/>
            <a:ext cx="228600" cy="28575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0" y="4943475"/>
            <a:ext cx="114300" cy="114300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1273262" y="4843463"/>
            <a:ext cx="28701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مشاكل الطباعة</a:t>
            </a:r>
            <a:endParaRPr lang="en-US" sz="837" dirty="0"/>
          </a:p>
        </p:txBody>
      </p:sp>
      <p:sp>
        <p:nvSpPr>
          <p:cNvPr id="38" name="Text 27"/>
          <p:cNvSpPr/>
          <p:nvPr/>
        </p:nvSpPr>
        <p:spPr>
          <a:xfrm>
            <a:off x="1273262" y="5014913"/>
            <a:ext cx="28701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تحقق من إعدادات المتصفح وتأكد من السماح بالنوافذ المنبثقة للطباعة.</a:t>
            </a:r>
            <a:endParaRPr lang="en-US" sz="732" dirty="0"/>
          </a:p>
        </p:txBody>
      </p:sp>
      <p:sp>
        <p:nvSpPr>
          <p:cNvPr id="39" name="Shape 28"/>
          <p:cNvSpPr/>
          <p:nvPr/>
        </p:nvSpPr>
        <p:spPr>
          <a:xfrm>
            <a:off x="285750" y="5443538"/>
            <a:ext cx="4286250" cy="87153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sp>
        <p:nvSpPr>
          <p:cNvPr id="40" name="Text 29"/>
          <p:cNvSpPr/>
          <p:nvPr/>
        </p:nvSpPr>
        <p:spPr>
          <a:xfrm>
            <a:off x="400050" y="5557838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3B82F6"/>
                </a:solidFill>
                <a:latin typeface="Cairo" pitchFamily="34" charset="0"/>
                <a:ea typeface="Cairo" pitchFamily="34" charset="-122"/>
                <a:cs typeface="Cairo" pitchFamily="34" charset="-120"/>
              </a:rPr>
              <a:t>الدعم الفني</a:t>
            </a:r>
            <a:endParaRPr lang="en-US" sz="837" dirty="0"/>
          </a:p>
        </p:txBody>
      </p:sp>
      <p:sp>
        <p:nvSpPr>
          <p:cNvPr id="41" name="Text 30"/>
          <p:cNvSpPr/>
          <p:nvPr/>
        </p:nvSpPr>
        <p:spPr>
          <a:xfrm>
            <a:off x="400050" y="5786438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dirty="0">
                <a:solidFill>
                  <a:srgbClr val="3341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إذا واجهتك مشكلة لم تتمكن من حلها، يمكنك التواصل مع فريق الدعم الفني: </a:t>
            </a:r>
            <a:endParaRPr lang="en-US" sz="837" dirty="0"/>
          </a:p>
        </p:txBody>
      </p:sp>
      <p:pic>
        <p:nvPicPr>
          <p:cNvPr id="4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4859" y="6043613"/>
            <a:ext cx="114300" cy="114300"/>
          </a:xfrm>
          <a:prstGeom prst="rect">
            <a:avLst/>
          </a:prstGeom>
        </p:spPr>
      </p:pic>
      <p:sp>
        <p:nvSpPr>
          <p:cNvPr id="43" name="Text 31"/>
          <p:cNvSpPr/>
          <p:nvPr/>
        </p:nvSpPr>
        <p:spPr>
          <a:xfrm>
            <a:off x="1138563" y="6022181"/>
            <a:ext cx="2437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support@example.com </a:t>
            </a:r>
            <a:endParaRPr lang="en-US" sz="837" dirty="0"/>
          </a:p>
        </p:txBody>
      </p:sp>
      <p:sp>
        <p:nvSpPr>
          <p:cNvPr id="44" name="Text 32"/>
          <p:cNvSpPr/>
          <p:nvPr/>
        </p:nvSpPr>
        <p:spPr>
          <a:xfrm>
            <a:off x="2541724" y="6022181"/>
            <a:ext cx="629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|</a:t>
            </a:r>
            <a:endParaRPr lang="en-US" sz="837" dirty="0"/>
          </a:p>
        </p:txBody>
      </p:sp>
      <p:pic>
        <p:nvPicPr>
          <p:cNvPr id="4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8725" y="6043613"/>
            <a:ext cx="114300" cy="114300"/>
          </a:xfrm>
          <a:prstGeom prst="rect">
            <a:avLst/>
          </a:prstGeom>
        </p:spPr>
      </p:pic>
      <p:sp>
        <p:nvSpPr>
          <p:cNvPr id="46" name="Text 33"/>
          <p:cNvSpPr/>
          <p:nvPr/>
        </p:nvSpPr>
        <p:spPr>
          <a:xfrm>
            <a:off x="2863025" y="6022181"/>
            <a:ext cx="6835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837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0123456789 </a:t>
            </a:r>
            <a:endParaRPr lang="en-US" sz="837" dirty="0"/>
          </a:p>
        </p:txBody>
      </p:sp>
      <p:sp>
        <p:nvSpPr>
          <p:cNvPr id="47" name="Text 34"/>
          <p:cNvSpPr/>
          <p:nvPr/>
        </p:nvSpPr>
        <p:spPr>
          <a:xfrm>
            <a:off x="228600" y="6157913"/>
            <a:ext cx="735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2025-09-28T10:07:49Z</dcterms:created>
  <dcterms:modified xsi:type="dcterms:W3CDTF">2025-09-28T10:07:49Z</dcterms:modified>
</cp:coreProperties>
</file>