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71910" y="850106"/>
            <a:ext cx="680020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4050" b="1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إدارة المبيعات والمشتريات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3180866" y="1835944"/>
            <a:ext cx="278229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التحديثات وخطوات التثبيت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702" y="2864644"/>
            <a:ext cx="482203" cy="42862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77" y="2864644"/>
            <a:ext cx="428625" cy="428625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095" y="2864644"/>
            <a:ext cx="535781" cy="42862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959326" y="3721894"/>
            <a:ext cx="322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35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تم التصميم بواسطة م/أحمد الملا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2959326" y="4036219"/>
            <a:ext cx="322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35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01008388450 | ramzy.petro@gmail.com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التحديثات الرئيسية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225" y="900113"/>
            <a:ext cx="200025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90324" y="885825"/>
            <a:ext cx="136074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تفعيل حفظ البيانات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686300" y="120015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تكوين قاعدة بيانات دائمة وتعديل مسارات API لضمان حفظ جميع البيانات بشكل صحيح 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50" y="900113"/>
            <a:ext cx="285750" cy="228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84347" y="885825"/>
            <a:ext cx="228044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توقيع المطور ومعلومات التواصل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285750" y="120015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إضافة توقيع المطور ومعلومات التواصل في شريط التذييل وصفحات "عن البرنامج" و"اتصل بنا" 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2100263"/>
            <a:ext cx="228600" cy="2286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52807" y="2085975"/>
            <a:ext cx="146968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دورة العمل المتكاملة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4686300" y="240030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تفعيل إدارة العملاء والموردين والموظفين والمخزون بشكل متكامل مع تحديث البيانات تلقائياً 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2100263"/>
            <a:ext cx="228600" cy="2286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214743" y="2085975"/>
            <a:ext cx="907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التقارير</a:t>
            </a:r>
            <a:endParaRPr lang="en-US" sz="1350" dirty="0"/>
          </a:p>
        </p:txBody>
      </p:sp>
      <p:sp>
        <p:nvSpPr>
          <p:cNvPr id="15" name="Text 8"/>
          <p:cNvSpPr/>
          <p:nvPr/>
        </p:nvSpPr>
        <p:spPr>
          <a:xfrm>
            <a:off x="285750" y="240030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تفعيل تقارير المبيعات والمشتريات والمخزون مع إمكانية الطباعة والتصدير </a:t>
            </a:r>
            <a:endParaRPr lang="en-US" sz="1046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8225" y="3300413"/>
            <a:ext cx="200025" cy="2286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265264" y="3286125"/>
            <a:ext cx="228580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تسجيل الدخول والصلاحيات</a:t>
            </a:r>
            <a:endParaRPr lang="en-US" sz="1350" dirty="0"/>
          </a:p>
        </p:txBody>
      </p:sp>
      <p:sp>
        <p:nvSpPr>
          <p:cNvPr id="18" name="Text 10"/>
          <p:cNvSpPr/>
          <p:nvPr/>
        </p:nvSpPr>
        <p:spPr>
          <a:xfrm>
            <a:off x="4686300" y="360045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تحسين نظام تسجيل الدخول وتحديد صلاحيات الوصول لكل مستخدم حسب دوره </a:t>
            </a:r>
            <a:endParaRPr lang="en-US" sz="1046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0" y="3300413"/>
            <a:ext cx="171450" cy="2286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2479021" y="3286125"/>
            <a:ext cx="17000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تحسين واجهة المستخدم</a:t>
            </a:r>
            <a:endParaRPr lang="en-US" sz="1350" dirty="0"/>
          </a:p>
        </p:txBody>
      </p:sp>
      <p:sp>
        <p:nvSpPr>
          <p:cNvPr id="21" name="Text 12"/>
          <p:cNvSpPr/>
          <p:nvPr/>
        </p:nvSpPr>
        <p:spPr>
          <a:xfrm>
            <a:off x="285750" y="3600450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تحسين تجربة المستخدم وجعل الواجهة أكثر استجابة على مختلف الأجهزة </a:t>
            </a:r>
            <a:endParaRPr lang="en-US" sz="1046" dirty="0"/>
          </a:p>
        </p:txBody>
      </p:sp>
      <p:sp>
        <p:nvSpPr>
          <p:cNvPr id="22" name="Text 13"/>
          <p:cNvSpPr/>
          <p:nvPr/>
        </p:nvSpPr>
        <p:spPr>
          <a:xfrm>
            <a:off x="285750" y="4314825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9651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تفعيل حفظ البيانات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8629650" y="817959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5" name="Text 2"/>
          <p:cNvSpPr/>
          <p:nvPr/>
        </p:nvSpPr>
        <p:spPr>
          <a:xfrm>
            <a:off x="8629650" y="817959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6947939" y="814388"/>
            <a:ext cx="159598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23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تكوين قاعدة بيانات دائمة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4657725" y="1107281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تعديل ملف الاتصال بقاعدة البيانات: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657725" y="1364456"/>
            <a:ext cx="3914775" cy="985838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9" name="Text 6"/>
          <p:cNvSpPr/>
          <p:nvPr/>
        </p:nvSpPr>
        <p:spPr>
          <a:xfrm>
            <a:off x="4700588" y="1407319"/>
            <a:ext cx="3829050" cy="9001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database_url = os.environ.get(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'DATABASE_URL',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'sqlite:///database/app.db'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</a:t>
            </a:r>
            <a:endParaRPr lang="en-US" sz="732" dirty="0"/>
          </a:p>
          <a:p>
            <a:pPr rtl="1" indent="0" marL="0">
              <a:buNone/>
            </a:pP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app.config['SQLALCHEMY_DATABASE_URI'] = database_url</a:t>
            </a:r>
            <a:endParaRPr lang="en-US" sz="732" dirty="0"/>
          </a:p>
        </p:txBody>
      </p:sp>
      <p:sp>
        <p:nvSpPr>
          <p:cNvPr id="10" name="Shape 7"/>
          <p:cNvSpPr/>
          <p:nvPr/>
        </p:nvSpPr>
        <p:spPr>
          <a:xfrm>
            <a:off x="4257675" y="817959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1" name="Text 8"/>
          <p:cNvSpPr/>
          <p:nvPr/>
        </p:nvSpPr>
        <p:spPr>
          <a:xfrm>
            <a:off x="4257675" y="817959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925784" y="814388"/>
            <a:ext cx="124616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23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تهيئة البيانات الأولية</a:t>
            </a:r>
            <a:endParaRPr lang="en-US" sz="1238" dirty="0"/>
          </a:p>
        </p:txBody>
      </p:sp>
      <p:sp>
        <p:nvSpPr>
          <p:cNvPr id="13" name="Text 10"/>
          <p:cNvSpPr/>
          <p:nvPr/>
        </p:nvSpPr>
        <p:spPr>
          <a:xfrm>
            <a:off x="285750" y="1107281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إنشاء ملف لتهيئة البيانات الأساسية: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285750" y="1364456"/>
            <a:ext cx="3914775" cy="248602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5" name="Text 12"/>
          <p:cNvSpPr/>
          <p:nvPr/>
        </p:nvSpPr>
        <p:spPr>
          <a:xfrm>
            <a:off x="328613" y="1407319"/>
            <a:ext cx="3829050" cy="2400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init_data():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# إنشاء الأدوار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roles = {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'admin': 'مدير النظام',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'accountant': 'محاسب'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# إضافة الأدوار لقاعدة البيانات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for role_name, role_desc in roles.items():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if not Role.query.filter_by(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name=role_name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).first():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db.session.add(Role(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name=role_name,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description=role_desc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))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8629650" y="4068366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7" name="Text 14"/>
          <p:cNvSpPr/>
          <p:nvPr/>
        </p:nvSpPr>
        <p:spPr>
          <a:xfrm>
            <a:off x="8629650" y="4068366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7286653" y="4064794"/>
            <a:ext cx="125727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23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تعديل مسارات API</a:t>
            </a:r>
            <a:endParaRPr lang="en-US" sz="1238" dirty="0"/>
          </a:p>
        </p:txBody>
      </p:sp>
      <p:sp>
        <p:nvSpPr>
          <p:cNvPr id="19" name="Text 16"/>
          <p:cNvSpPr/>
          <p:nvPr/>
        </p:nvSpPr>
        <p:spPr>
          <a:xfrm>
            <a:off x="4657725" y="4357688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تحديث مسارات API لدعم عمليات الحفظ:</a:t>
            </a:r>
            <a:endParaRPr lang="en-US" sz="1046" dirty="0"/>
          </a:p>
        </p:txBody>
      </p:sp>
      <p:sp>
        <p:nvSpPr>
          <p:cNvPr id="20" name="Shape 17"/>
          <p:cNvSpPr/>
          <p:nvPr/>
        </p:nvSpPr>
        <p:spPr>
          <a:xfrm>
            <a:off x="4657725" y="4614863"/>
            <a:ext cx="3914775" cy="1735931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1" name="Text 18"/>
          <p:cNvSpPr/>
          <p:nvPr/>
        </p:nvSpPr>
        <p:spPr>
          <a:xfrm>
            <a:off x="4700588" y="4657725"/>
            <a:ext cx="3829050" cy="16502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@bp.route('/customers', methods=['POST'])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create_customer():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data = request.json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customer = Customer(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name=data.get('name'),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phone=data.get('phone', '')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)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db.session.add(customer)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db.session.commit()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4257675" y="4068366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23" name="Text 20"/>
          <p:cNvSpPr/>
          <p:nvPr/>
        </p:nvSpPr>
        <p:spPr>
          <a:xfrm>
            <a:off x="4257675" y="4068366"/>
            <a:ext cx="2286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2793625" y="4064794"/>
            <a:ext cx="13783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23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استدعاء تهيئة البيانات</a:t>
            </a:r>
            <a:endParaRPr lang="en-US" sz="1238" dirty="0"/>
          </a:p>
        </p:txBody>
      </p:sp>
      <p:sp>
        <p:nvSpPr>
          <p:cNvPr id="25" name="Text 22"/>
          <p:cNvSpPr/>
          <p:nvPr/>
        </p:nvSpPr>
        <p:spPr>
          <a:xfrm>
            <a:off x="285750" y="4357688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تعديل ملف main.py لاستدعاء تهيئة البيانات:</a:t>
            </a:r>
            <a:endParaRPr lang="en-US" sz="1046" dirty="0"/>
          </a:p>
        </p:txBody>
      </p:sp>
      <p:sp>
        <p:nvSpPr>
          <p:cNvPr id="26" name="Shape 23"/>
          <p:cNvSpPr/>
          <p:nvPr/>
        </p:nvSpPr>
        <p:spPr>
          <a:xfrm>
            <a:off x="285750" y="4614863"/>
            <a:ext cx="3914775" cy="985838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7" name="Text 24"/>
          <p:cNvSpPr/>
          <p:nvPr/>
        </p:nvSpPr>
        <p:spPr>
          <a:xfrm>
            <a:off x="328613" y="4657725"/>
            <a:ext cx="3829050" cy="9001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 __name__ == '__main__':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with app.app_context():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# تهيئة البيانات الأولية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init_data()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732" dirty="0"/>
          </a:p>
          <a:p>
            <a:pPr rtl="1" indent="0" marL="0">
              <a:buNone/>
            </a:pPr>
            <a:r>
              <a:rPr lang="en-US" sz="732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app.run(host='0.0.0.0', port=5000)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285750" y="6536531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150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توقيع المطور ومعلومات التواصل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657725" y="814388"/>
            <a:ext cx="42005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إضافة شريط التذييل (Footer)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657725" y="1143000"/>
            <a:ext cx="42005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تم إضافة شريط تذييل في أسفل كل صفحة يحتوي على: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4657725" y="1414463"/>
            <a:ext cx="40290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توقيع المطور: "تم التصميم بواسطة م/أحمد الملا"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657725" y="1628775"/>
            <a:ext cx="40290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معلومات التواصل (رقم الهاتف والبريد الإلكتروني)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657725" y="1928813"/>
            <a:ext cx="4200525" cy="340042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9" name="Text 6"/>
          <p:cNvSpPr/>
          <p:nvPr/>
        </p:nvSpPr>
        <p:spPr>
          <a:xfrm>
            <a:off x="4729163" y="2000250"/>
            <a:ext cx="4057650" cy="32575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 Footer = () =&gt; {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return (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&lt;footer className="bg-gray-100 border-t py-4 mt-auto"&gt;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&lt;div className="container mx-auto px-4"&gt;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&lt;div className="flex justify-between items-center"&gt;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&lt;p className="text-gray-600 text-sm"&gt;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تم التصميم بواسطة م/أحمد الملا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&lt;/p&gt;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&lt;div className="flex items-center"&gt;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&lt;i className="fas fa-phone text-blue-600 mr-2"&gt;&lt;/i&gt;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&lt;span className="text-sm"&gt;01008388450&lt;/span&gt;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&lt;i className="fas fa-envelope text-blue-600 mr-4 ml-2"&gt;&lt;/i&gt;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&lt;span className="text-sm"&gt;ramzy.petro@gmail.com&lt;/span&gt;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&lt;/div&gt;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&lt;/div&gt;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&lt;/div&gt;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&lt;/footer&gt;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);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};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85750" y="814388"/>
            <a:ext cx="42005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إضافة صفحات جديدة</a:t>
            </a:r>
            <a:endParaRPr lang="en-US" sz="13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5" y="1164431"/>
            <a:ext cx="171450" cy="17145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028448" y="1143000"/>
            <a:ext cx="121494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صفحة "عن البرنامج"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285750" y="1385888"/>
            <a:ext cx="39719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تحتوي على معلومات عن النظام ومميزاته، بالإضافة إلى معلومات المطور الكاملة.</a:t>
            </a:r>
            <a:endParaRPr lang="en-US" sz="1046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921669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3242760" y="1900238"/>
            <a:ext cx="100062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صفحة "اتصل بنا"</a:t>
            </a:r>
            <a:endParaRPr lang="en-US" sz="1046" dirty="0"/>
          </a:p>
        </p:txBody>
      </p:sp>
      <p:sp>
        <p:nvSpPr>
          <p:cNvPr id="16" name="Text 11"/>
          <p:cNvSpPr/>
          <p:nvPr/>
        </p:nvSpPr>
        <p:spPr>
          <a:xfrm>
            <a:off x="285750" y="2143125"/>
            <a:ext cx="39719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تحتوي على نموذج للتواصل ومعلومات الاتصال الكاملة.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285750" y="2443163"/>
            <a:ext cx="42005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تحديث App.jsx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285750" y="2771775"/>
            <a:ext cx="42005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تم تحديث ملف App.jsx لإضافة Footer في جميع الصفحات:</a:t>
            </a:r>
            <a:endParaRPr lang="en-US" sz="1046" dirty="0"/>
          </a:p>
        </p:txBody>
      </p:sp>
      <p:sp>
        <p:nvSpPr>
          <p:cNvPr id="19" name="Shape 14"/>
          <p:cNvSpPr/>
          <p:nvPr/>
        </p:nvSpPr>
        <p:spPr>
          <a:xfrm>
            <a:off x="285750" y="3043238"/>
            <a:ext cx="4200525" cy="1857375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0" name="Text 15"/>
          <p:cNvSpPr/>
          <p:nvPr/>
        </p:nvSpPr>
        <p:spPr>
          <a:xfrm>
            <a:off x="357188" y="3114675"/>
            <a:ext cx="4057650" cy="1714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 (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&lt;div className="min-h-screen flex flex-col"&gt;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{/* محتوى الصفحة */}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&lt;main className="flex-1"&gt;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{/* المكونات المختلفة */}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&lt;/main&gt;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&lt;Footer /&gt;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&lt;/div&gt;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285750" y="5386388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86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دورة العمل المتكاملة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0" y="914400"/>
            <a:ext cx="28575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57024" y="885825"/>
            <a:ext cx="36083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العملاء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857024" y="1200150"/>
            <a:ext cx="36083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تفعيل إضافة وتعديل وحذف العملاء مع تتبع المعاملات والأرصدة 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0" y="1614488"/>
            <a:ext cx="285750" cy="228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86300" y="1585913"/>
            <a:ext cx="37790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الموردين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4686300" y="1900238"/>
            <a:ext cx="377904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تفعيل إضافة وتعديل وحذف الموردين مع تتبع المشتريات والمدفوعات 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225" y="2528888"/>
            <a:ext cx="200025" cy="2286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708792" y="2500313"/>
            <a:ext cx="384227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الموظفين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4708792" y="2814638"/>
            <a:ext cx="38422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تفعيل إضافة وتعديل وحذف الموظفين مع تحديد الأدوار والصلاحيات 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525" y="914400"/>
            <a:ext cx="257175" cy="2286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807941" y="885825"/>
            <a:ext cx="328542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المخزون</a:t>
            </a:r>
            <a:endParaRPr lang="en-US" sz="1350" dirty="0"/>
          </a:p>
        </p:txBody>
      </p:sp>
      <p:sp>
        <p:nvSpPr>
          <p:cNvPr id="15" name="Text 8"/>
          <p:cNvSpPr/>
          <p:nvPr/>
        </p:nvSpPr>
        <p:spPr>
          <a:xfrm>
            <a:off x="807941" y="1200150"/>
            <a:ext cx="328542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تتبع حركة المخزون مع تنبيهات المخزون المنخفض والنافد </a:t>
            </a:r>
            <a:endParaRPr lang="en-US" sz="1046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1614488"/>
            <a:ext cx="171450" cy="2286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57935" y="1585913"/>
            <a:ext cx="34211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المبيعات</a:t>
            </a:r>
            <a:endParaRPr lang="en-US" sz="1350" dirty="0"/>
          </a:p>
        </p:txBody>
      </p:sp>
      <p:sp>
        <p:nvSpPr>
          <p:cNvPr id="18" name="Text 10"/>
          <p:cNvSpPr/>
          <p:nvPr/>
        </p:nvSpPr>
        <p:spPr>
          <a:xfrm>
            <a:off x="757935" y="1900238"/>
            <a:ext cx="34211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إنشاء فواتير المبيعات مع تحديث المخزون والحسابات تلقائياً </a:t>
            </a:r>
            <a:endParaRPr lang="en-US" sz="1046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525" y="2314575"/>
            <a:ext cx="257175" cy="2286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354313" y="2286000"/>
            <a:ext cx="373905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إدارة المشتريات</a:t>
            </a:r>
            <a:endParaRPr lang="en-US" sz="1350" dirty="0"/>
          </a:p>
        </p:txBody>
      </p:sp>
      <p:sp>
        <p:nvSpPr>
          <p:cNvPr id="21" name="Text 12"/>
          <p:cNvSpPr/>
          <p:nvPr/>
        </p:nvSpPr>
        <p:spPr>
          <a:xfrm>
            <a:off x="354313" y="2600325"/>
            <a:ext cx="37390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تسجيل المشتريات مع تحديث المخزون وحسابات الموردين تلقائياً </a:t>
            </a:r>
            <a:endParaRPr lang="en-US" sz="1046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257550"/>
            <a:ext cx="8572500" cy="142875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285750" y="4857750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578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نظام التقارير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50" y="900113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67060" y="885825"/>
            <a:ext cx="105543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تقارير المبيعات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686300" y="1228725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تقارير تفصيلية للمبيعات حسب الفترة الزمنية والعملاء مع إمكانية الطباعة والتصدير 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1743075"/>
            <a:ext cx="4171950" cy="1428750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900113"/>
            <a:ext cx="257175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875415" y="885825"/>
            <a:ext cx="121795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تقارير المشتريات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285750" y="1228725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تقارير تفصيلية للمشتريات حسب الفترة الزمنية والموردين مع إمكانية الطباعة والتصدير 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43075"/>
            <a:ext cx="4171950" cy="1428750"/>
          </a:xfrm>
          <a:prstGeom prst="rect">
            <a:avLst/>
          </a:prstGeom>
        </p:spPr>
      </p:pic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0" y="3586163"/>
            <a:ext cx="285750" cy="2286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393837" y="3571875"/>
            <a:ext cx="107150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تقارير المخزون</a:t>
            </a:r>
            <a:endParaRPr lang="en-US" sz="1350" dirty="0"/>
          </a:p>
        </p:txBody>
      </p:sp>
      <p:sp>
        <p:nvSpPr>
          <p:cNvPr id="14" name="Text 6"/>
          <p:cNvSpPr/>
          <p:nvPr/>
        </p:nvSpPr>
        <p:spPr>
          <a:xfrm>
            <a:off x="4686300" y="3914775"/>
            <a:ext cx="41719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تقارير حالة المخزون مع تنبيهات للأصناف المنخفضة والنافدة وقيمة المخزون الإجمالية </a:t>
            </a:r>
            <a:endParaRPr lang="en-US" sz="1046" dirty="0"/>
          </a:p>
        </p:txBody>
      </p:sp>
      <p:sp>
        <p:nvSpPr>
          <p:cNvPr id="15" name="Text 7"/>
          <p:cNvSpPr/>
          <p:nvPr/>
        </p:nvSpPr>
        <p:spPr>
          <a:xfrm>
            <a:off x="4686300" y="4400550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عرض الكميات المتاحة لكل صنف</a:t>
            </a:r>
            <a:endParaRPr lang="en-US" sz="1046" dirty="0"/>
          </a:p>
        </p:txBody>
      </p:sp>
      <p:sp>
        <p:nvSpPr>
          <p:cNvPr id="16" name="Text 8"/>
          <p:cNvSpPr/>
          <p:nvPr/>
        </p:nvSpPr>
        <p:spPr>
          <a:xfrm>
            <a:off x="4686300" y="4614863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تحديد الأصناف المنخفضة والنافدة</a:t>
            </a:r>
            <a:endParaRPr lang="en-US" sz="1046" dirty="0"/>
          </a:p>
        </p:txBody>
      </p:sp>
      <p:sp>
        <p:nvSpPr>
          <p:cNvPr id="17" name="Text 9"/>
          <p:cNvSpPr/>
          <p:nvPr/>
        </p:nvSpPr>
        <p:spPr>
          <a:xfrm>
            <a:off x="4686300" y="4829175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حساب قيمة المخزون الإجمالية</a:t>
            </a:r>
            <a:endParaRPr lang="en-US" sz="1046" dirty="0"/>
          </a:p>
        </p:txBody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0" y="3586163"/>
            <a:ext cx="171450" cy="2286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2596893" y="3571875"/>
            <a:ext cx="158220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تقارير الأرباح والخسائر</a:t>
            </a:r>
            <a:endParaRPr lang="en-US" sz="1350" dirty="0"/>
          </a:p>
        </p:txBody>
      </p:sp>
      <p:sp>
        <p:nvSpPr>
          <p:cNvPr id="20" name="Text 11"/>
          <p:cNvSpPr/>
          <p:nvPr/>
        </p:nvSpPr>
        <p:spPr>
          <a:xfrm>
            <a:off x="285750" y="3914775"/>
            <a:ext cx="4171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تقارير مالية شاملة لحساب الأرباح والخسائر خلال فترة محددة </a:t>
            </a:r>
            <a:endParaRPr lang="en-US" sz="1046" dirty="0"/>
          </a:p>
        </p:txBody>
      </p:sp>
      <p:sp>
        <p:nvSpPr>
          <p:cNvPr id="21" name="Text 12"/>
          <p:cNvSpPr/>
          <p:nvPr/>
        </p:nvSpPr>
        <p:spPr>
          <a:xfrm>
            <a:off x="285750" y="4186238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مقارنة الإيرادات والمصروفات</a:t>
            </a:r>
            <a:endParaRPr lang="en-US" sz="1046" dirty="0"/>
          </a:p>
        </p:txBody>
      </p:sp>
      <p:sp>
        <p:nvSpPr>
          <p:cNvPr id="22" name="Text 13"/>
          <p:cNvSpPr/>
          <p:nvPr/>
        </p:nvSpPr>
        <p:spPr>
          <a:xfrm>
            <a:off x="285750" y="4400550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حساب هوامش الربح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285750" y="4614863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تحليل الاتجاهات المالية</a:t>
            </a:r>
            <a:endParaRPr lang="en-US" sz="1046" dirty="0"/>
          </a:p>
        </p:txBody>
      </p:sp>
      <p:sp>
        <p:nvSpPr>
          <p:cNvPr id="24" name="Text 15"/>
          <p:cNvSpPr/>
          <p:nvPr/>
        </p:nvSpPr>
        <p:spPr>
          <a:xfrm>
            <a:off x="285750" y="4829175"/>
            <a:ext cx="4000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تصدير التقارير بصيغ متعددة</a:t>
            </a:r>
            <a:endParaRPr lang="en-US" sz="1046" dirty="0"/>
          </a:p>
        </p:txBody>
      </p:sp>
      <p:sp>
        <p:nvSpPr>
          <p:cNvPr id="25" name="Text 16"/>
          <p:cNvSpPr/>
          <p:nvPr/>
        </p:nvSpPr>
        <p:spPr>
          <a:xfrm>
            <a:off x="285750" y="5329238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خطوات التثبيت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657725" y="885825"/>
            <a:ext cx="4200525" cy="33861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071563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04474" y="1028700"/>
            <a:ext cx="236801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تثبيت الواجهة الخلفية (Backend) 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8515350" y="1393031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8" name="Text 4"/>
          <p:cNvSpPr/>
          <p:nvPr/>
        </p:nvSpPr>
        <p:spPr>
          <a:xfrm>
            <a:off x="8515350" y="139303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223629" y="1393031"/>
            <a:ext cx="22202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استخراج الملفات من الملف المضغوط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8515350" y="1678781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1" name="Text 7"/>
          <p:cNvSpPr/>
          <p:nvPr/>
        </p:nvSpPr>
        <p:spPr>
          <a:xfrm>
            <a:off x="8515350" y="167878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6831602" y="1678781"/>
            <a:ext cx="161231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إنشاء بيئة افتراضية Python</a:t>
            </a:r>
            <a:endParaRPr lang="en-US" sz="1046" dirty="0"/>
          </a:p>
        </p:txBody>
      </p:sp>
      <p:sp>
        <p:nvSpPr>
          <p:cNvPr id="13" name="Shape 9"/>
          <p:cNvSpPr/>
          <p:nvPr/>
        </p:nvSpPr>
        <p:spPr>
          <a:xfrm>
            <a:off x="4800600" y="1964531"/>
            <a:ext cx="3914775" cy="6286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4" name="Text 10"/>
          <p:cNvSpPr/>
          <p:nvPr/>
        </p:nvSpPr>
        <p:spPr>
          <a:xfrm>
            <a:off x="4857750" y="2021681"/>
            <a:ext cx="38004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python -m venv venv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source venv/bin/activate  # Linux/Mac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venv\Scripts\activate     # Windows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8515350" y="2628900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6" name="Text 12"/>
          <p:cNvSpPr/>
          <p:nvPr/>
        </p:nvSpPr>
        <p:spPr>
          <a:xfrm>
            <a:off x="8515350" y="26289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7037291" y="2628900"/>
            <a:ext cx="140662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تثبيت المكتبات المطلوبة</a:t>
            </a:r>
            <a:endParaRPr lang="en-US" sz="1046" dirty="0"/>
          </a:p>
        </p:txBody>
      </p:sp>
      <p:sp>
        <p:nvSpPr>
          <p:cNvPr id="18" name="Shape 14"/>
          <p:cNvSpPr/>
          <p:nvPr/>
        </p:nvSpPr>
        <p:spPr>
          <a:xfrm>
            <a:off x="4800600" y="2914650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9" name="Text 15"/>
          <p:cNvSpPr/>
          <p:nvPr/>
        </p:nvSpPr>
        <p:spPr>
          <a:xfrm>
            <a:off x="4857750" y="2971800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pip install flask flask-sqlalchemy flask-cors psycopg2-binary</a:t>
            </a:r>
            <a:endParaRPr lang="en-US" sz="837" dirty="0"/>
          </a:p>
        </p:txBody>
      </p:sp>
      <p:sp>
        <p:nvSpPr>
          <p:cNvPr id="20" name="Shape 16"/>
          <p:cNvSpPr/>
          <p:nvPr/>
        </p:nvSpPr>
        <p:spPr>
          <a:xfrm>
            <a:off x="8515350" y="3236119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21" name="Text 17"/>
          <p:cNvSpPr/>
          <p:nvPr/>
        </p:nvSpPr>
        <p:spPr>
          <a:xfrm>
            <a:off x="8515350" y="323611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2" name="Text 18"/>
          <p:cNvSpPr/>
          <p:nvPr/>
        </p:nvSpPr>
        <p:spPr>
          <a:xfrm>
            <a:off x="7647719" y="3236119"/>
            <a:ext cx="79619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تشغيل الخادم</a:t>
            </a:r>
            <a:endParaRPr lang="en-US" sz="1046" dirty="0"/>
          </a:p>
        </p:txBody>
      </p:sp>
      <p:sp>
        <p:nvSpPr>
          <p:cNvPr id="23" name="Shape 19"/>
          <p:cNvSpPr/>
          <p:nvPr/>
        </p:nvSpPr>
        <p:spPr>
          <a:xfrm>
            <a:off x="4800600" y="3521869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4" name="Text 20"/>
          <p:cNvSpPr/>
          <p:nvPr/>
        </p:nvSpPr>
        <p:spPr>
          <a:xfrm>
            <a:off x="4857750" y="3579019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python src/main.py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285750" y="885825"/>
            <a:ext cx="4200525" cy="33861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519" y="1071563"/>
            <a:ext cx="192881" cy="171450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1637537" y="1028700"/>
            <a:ext cx="24415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تثبيت الواجهة الأمامية (Frontend) </a:t>
            </a:r>
            <a:endParaRPr lang="en-US" sz="1350" dirty="0"/>
          </a:p>
        </p:txBody>
      </p:sp>
      <p:sp>
        <p:nvSpPr>
          <p:cNvPr id="28" name="Shape 23"/>
          <p:cNvSpPr/>
          <p:nvPr/>
        </p:nvSpPr>
        <p:spPr>
          <a:xfrm>
            <a:off x="4143375" y="1393031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29" name="Text 24"/>
          <p:cNvSpPr/>
          <p:nvPr/>
        </p:nvSpPr>
        <p:spPr>
          <a:xfrm>
            <a:off x="4143375" y="139303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30" name="Text 25"/>
          <p:cNvSpPr/>
          <p:nvPr/>
        </p:nvSpPr>
        <p:spPr>
          <a:xfrm>
            <a:off x="1851654" y="1393031"/>
            <a:ext cx="22202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استخراج الملفات من الملف المضغوط</a:t>
            </a:r>
            <a:endParaRPr lang="en-US" sz="1046" dirty="0"/>
          </a:p>
        </p:txBody>
      </p:sp>
      <p:sp>
        <p:nvSpPr>
          <p:cNvPr id="31" name="Shape 26"/>
          <p:cNvSpPr/>
          <p:nvPr/>
        </p:nvSpPr>
        <p:spPr>
          <a:xfrm>
            <a:off x="4143375" y="1678781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32" name="Text 27"/>
          <p:cNvSpPr/>
          <p:nvPr/>
        </p:nvSpPr>
        <p:spPr>
          <a:xfrm>
            <a:off x="4143375" y="167878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33" name="Text 28"/>
          <p:cNvSpPr/>
          <p:nvPr/>
        </p:nvSpPr>
        <p:spPr>
          <a:xfrm>
            <a:off x="1949379" y="1678781"/>
            <a:ext cx="21225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تثبيت Node.js (الإصدار 18 أو أحدث)</a:t>
            </a:r>
            <a:endParaRPr lang="en-US" sz="1046" dirty="0"/>
          </a:p>
        </p:txBody>
      </p:sp>
      <p:sp>
        <p:nvSpPr>
          <p:cNvPr id="34" name="Shape 29"/>
          <p:cNvSpPr/>
          <p:nvPr/>
        </p:nvSpPr>
        <p:spPr>
          <a:xfrm>
            <a:off x="4143375" y="1964531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35" name="Text 30"/>
          <p:cNvSpPr/>
          <p:nvPr/>
        </p:nvSpPr>
        <p:spPr>
          <a:xfrm>
            <a:off x="4143375" y="1964531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36" name="Text 31"/>
          <p:cNvSpPr/>
          <p:nvPr/>
        </p:nvSpPr>
        <p:spPr>
          <a:xfrm>
            <a:off x="2665316" y="1964531"/>
            <a:ext cx="140662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تثبيت المكتبات المطلوبة</a:t>
            </a:r>
            <a:endParaRPr lang="en-US" sz="1046" dirty="0"/>
          </a:p>
        </p:txBody>
      </p:sp>
      <p:sp>
        <p:nvSpPr>
          <p:cNvPr id="37" name="Shape 32"/>
          <p:cNvSpPr/>
          <p:nvPr/>
        </p:nvSpPr>
        <p:spPr>
          <a:xfrm>
            <a:off x="428625" y="2250281"/>
            <a:ext cx="3914775" cy="45720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38" name="Text 33"/>
          <p:cNvSpPr/>
          <p:nvPr/>
        </p:nvSpPr>
        <p:spPr>
          <a:xfrm>
            <a:off x="485775" y="2307431"/>
            <a:ext cx="3800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cd sales-management-system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npm install</a:t>
            </a:r>
            <a:endParaRPr lang="en-US" sz="837" dirty="0"/>
          </a:p>
        </p:txBody>
      </p:sp>
      <p:sp>
        <p:nvSpPr>
          <p:cNvPr id="39" name="Shape 34"/>
          <p:cNvSpPr/>
          <p:nvPr/>
        </p:nvSpPr>
        <p:spPr>
          <a:xfrm>
            <a:off x="4143375" y="2743200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40" name="Text 35"/>
          <p:cNvSpPr/>
          <p:nvPr/>
        </p:nvSpPr>
        <p:spPr>
          <a:xfrm>
            <a:off x="4143375" y="27432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41" name="Text 36"/>
          <p:cNvSpPr/>
          <p:nvPr/>
        </p:nvSpPr>
        <p:spPr>
          <a:xfrm>
            <a:off x="2038955" y="2743200"/>
            <a:ext cx="20329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تعديل ملف التكوين (src/config.js)</a:t>
            </a:r>
            <a:endParaRPr lang="en-US" sz="1046" dirty="0"/>
          </a:p>
        </p:txBody>
      </p:sp>
      <p:sp>
        <p:nvSpPr>
          <p:cNvPr id="42" name="Shape 37"/>
          <p:cNvSpPr/>
          <p:nvPr/>
        </p:nvSpPr>
        <p:spPr>
          <a:xfrm>
            <a:off x="428625" y="3028950"/>
            <a:ext cx="3914775" cy="45720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3" name="Text 38"/>
          <p:cNvSpPr/>
          <p:nvPr/>
        </p:nvSpPr>
        <p:spPr>
          <a:xfrm>
            <a:off x="485775" y="3086100"/>
            <a:ext cx="3800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عنوان API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const API_URL = 'http://localhost:5000';</a:t>
            </a:r>
            <a:endParaRPr lang="en-US" sz="837" dirty="0"/>
          </a:p>
        </p:txBody>
      </p:sp>
      <p:sp>
        <p:nvSpPr>
          <p:cNvPr id="44" name="Shape 39"/>
          <p:cNvSpPr/>
          <p:nvPr/>
        </p:nvSpPr>
        <p:spPr>
          <a:xfrm>
            <a:off x="4143375" y="3521869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45" name="Text 40"/>
          <p:cNvSpPr/>
          <p:nvPr/>
        </p:nvSpPr>
        <p:spPr>
          <a:xfrm>
            <a:off x="4143375" y="352186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46" name="Text 41"/>
          <p:cNvSpPr/>
          <p:nvPr/>
        </p:nvSpPr>
        <p:spPr>
          <a:xfrm>
            <a:off x="2892130" y="3521869"/>
            <a:ext cx="117980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تشغيل خادم التطوير</a:t>
            </a:r>
            <a:endParaRPr lang="en-US" sz="1046" dirty="0"/>
          </a:p>
        </p:txBody>
      </p:sp>
      <p:sp>
        <p:nvSpPr>
          <p:cNvPr id="47" name="Shape 42"/>
          <p:cNvSpPr/>
          <p:nvPr/>
        </p:nvSpPr>
        <p:spPr>
          <a:xfrm>
            <a:off x="428625" y="3807619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8" name="Text 43"/>
          <p:cNvSpPr/>
          <p:nvPr/>
        </p:nvSpPr>
        <p:spPr>
          <a:xfrm>
            <a:off x="485775" y="3864769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npm run dev</a:t>
            </a:r>
            <a:endParaRPr lang="en-US" sz="837" dirty="0"/>
          </a:p>
        </p:txBody>
      </p:sp>
      <p:sp>
        <p:nvSpPr>
          <p:cNvPr id="49" name="Text 44"/>
          <p:cNvSpPr/>
          <p:nvPr/>
        </p:nvSpPr>
        <p:spPr>
          <a:xfrm>
            <a:off x="285750" y="4500563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77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النشر على الإنترنت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657725" y="885825"/>
            <a:ext cx="4200525" cy="363438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925" y="1071563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79483" y="1028700"/>
            <a:ext cx="229300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نشر الواجهة الخلفية (Backend) 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800600" y="1393031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خدمات استضافة مناسبة:</a:t>
            </a:r>
            <a:endParaRPr lang="en-US" sz="1046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65" y="1664494"/>
            <a:ext cx="187523" cy="2143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817104" y="1905595"/>
            <a:ext cx="4936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Heroku</a:t>
            </a:r>
            <a:endParaRPr lang="en-US" sz="1046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12" y="1664494"/>
            <a:ext cx="187523" cy="2143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99752" y="1905595"/>
            <a:ext cx="50807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Railway</a:t>
            </a:r>
            <a:endParaRPr lang="en-US" sz="1046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707" y="1664494"/>
            <a:ext cx="214313" cy="21431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205254" y="1905595"/>
            <a:ext cx="48521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Render</a:t>
            </a:r>
            <a:endParaRPr lang="en-US" sz="1046" dirty="0"/>
          </a:p>
        </p:txBody>
      </p:sp>
      <p:sp>
        <p:nvSpPr>
          <p:cNvPr id="14" name="Shape 7"/>
          <p:cNvSpPr/>
          <p:nvPr/>
        </p:nvSpPr>
        <p:spPr>
          <a:xfrm>
            <a:off x="8515350" y="2234208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15" name="Text 8"/>
          <p:cNvSpPr/>
          <p:nvPr/>
        </p:nvSpPr>
        <p:spPr>
          <a:xfrm>
            <a:off x="8515350" y="223420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7258748" y="2234208"/>
            <a:ext cx="118516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تكوين متغيرات البيئة</a:t>
            </a:r>
            <a:endParaRPr lang="en-US" sz="1046" dirty="0"/>
          </a:p>
        </p:txBody>
      </p:sp>
      <p:sp>
        <p:nvSpPr>
          <p:cNvPr id="17" name="Shape 10"/>
          <p:cNvSpPr/>
          <p:nvPr/>
        </p:nvSpPr>
        <p:spPr>
          <a:xfrm>
            <a:off x="4800600" y="2519958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8" name="Text 11"/>
          <p:cNvSpPr/>
          <p:nvPr/>
        </p:nvSpPr>
        <p:spPr>
          <a:xfrm>
            <a:off x="4857750" y="2577108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DATABASE_URL=postgresql://username:password@host:port/dbname</a:t>
            </a:r>
            <a:endParaRPr lang="en-US" sz="837" dirty="0"/>
          </a:p>
        </p:txBody>
      </p:sp>
      <p:sp>
        <p:nvSpPr>
          <p:cNvPr id="19" name="Shape 12"/>
          <p:cNvSpPr/>
          <p:nvPr/>
        </p:nvSpPr>
        <p:spPr>
          <a:xfrm>
            <a:off x="8515350" y="2841427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20" name="Text 13"/>
          <p:cNvSpPr/>
          <p:nvPr/>
        </p:nvSpPr>
        <p:spPr>
          <a:xfrm>
            <a:off x="8515350" y="2841427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21" name="Text 14"/>
          <p:cNvSpPr/>
          <p:nvPr/>
        </p:nvSpPr>
        <p:spPr>
          <a:xfrm>
            <a:off x="6543340" y="2841427"/>
            <a:ext cx="190057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إنشاء ملف Procfile (لـ Heroku)</a:t>
            </a:r>
            <a:endParaRPr lang="en-US" sz="1046" dirty="0"/>
          </a:p>
        </p:txBody>
      </p:sp>
      <p:sp>
        <p:nvSpPr>
          <p:cNvPr id="22" name="Shape 15"/>
          <p:cNvSpPr/>
          <p:nvPr/>
        </p:nvSpPr>
        <p:spPr>
          <a:xfrm>
            <a:off x="4800600" y="3127177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3" name="Text 16"/>
          <p:cNvSpPr/>
          <p:nvPr/>
        </p:nvSpPr>
        <p:spPr>
          <a:xfrm>
            <a:off x="4857750" y="3184327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web: gunicorn src.main:app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8515350" y="3448645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25" name="Text 18"/>
          <p:cNvSpPr/>
          <p:nvPr/>
        </p:nvSpPr>
        <p:spPr>
          <a:xfrm>
            <a:off x="8515350" y="344864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7055932" y="3448645"/>
            <a:ext cx="13879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نشر الكود باستخدام Git</a:t>
            </a:r>
            <a:endParaRPr lang="en-US" sz="1046" dirty="0"/>
          </a:p>
        </p:txBody>
      </p:sp>
      <p:sp>
        <p:nvSpPr>
          <p:cNvPr id="27" name="Shape 20"/>
          <p:cNvSpPr/>
          <p:nvPr/>
        </p:nvSpPr>
        <p:spPr>
          <a:xfrm>
            <a:off x="4800600" y="3734395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28" name="Text 21"/>
          <p:cNvSpPr/>
          <p:nvPr/>
        </p:nvSpPr>
        <p:spPr>
          <a:xfrm>
            <a:off x="4857750" y="3791545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git push heroku main</a:t>
            </a:r>
            <a:endParaRPr lang="en-US" sz="837" dirty="0"/>
          </a:p>
        </p:txBody>
      </p:sp>
      <p:sp>
        <p:nvSpPr>
          <p:cNvPr id="29" name="Shape 22"/>
          <p:cNvSpPr/>
          <p:nvPr/>
        </p:nvSpPr>
        <p:spPr>
          <a:xfrm>
            <a:off x="285750" y="885825"/>
            <a:ext cx="4200525" cy="363438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1950" y="1071563"/>
            <a:ext cx="171450" cy="17145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1733978" y="1028700"/>
            <a:ext cx="236653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نشر الواجهة الأمامية (Frontend) </a:t>
            </a:r>
            <a:endParaRPr lang="en-US" sz="1350" dirty="0"/>
          </a:p>
        </p:txBody>
      </p:sp>
      <p:sp>
        <p:nvSpPr>
          <p:cNvPr id="32" name="Text 24"/>
          <p:cNvSpPr/>
          <p:nvPr/>
        </p:nvSpPr>
        <p:spPr>
          <a:xfrm>
            <a:off x="428625" y="1393031"/>
            <a:ext cx="39147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خدمات استضافة مناسبة:</a:t>
            </a:r>
            <a:endParaRPr lang="en-US" sz="1046" dirty="0"/>
          </a:p>
        </p:txBody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2666" y="1664494"/>
            <a:ext cx="207169" cy="214313"/>
          </a:xfrm>
          <a:prstGeom prst="rect">
            <a:avLst/>
          </a:prstGeom>
        </p:spPr>
      </p:pic>
      <p:sp>
        <p:nvSpPr>
          <p:cNvPr id="34" name="Text 25"/>
          <p:cNvSpPr/>
          <p:nvPr/>
        </p:nvSpPr>
        <p:spPr>
          <a:xfrm>
            <a:off x="3068687" y="1905595"/>
            <a:ext cx="91512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Pages</a:t>
            </a:r>
            <a:endParaRPr lang="en-US" sz="1046" dirty="0"/>
          </a:p>
        </p:txBody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7320" y="1664494"/>
            <a:ext cx="267891" cy="214313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1913018" y="1905595"/>
            <a:ext cx="4364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Netlify</a:t>
            </a:r>
            <a:endParaRPr lang="en-US" sz="1046" dirty="0"/>
          </a:p>
        </p:txBody>
      </p:sp>
      <p:pic>
        <p:nvPicPr>
          <p:cNvPr id="3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661" y="1664494"/>
            <a:ext cx="160734" cy="214313"/>
          </a:xfrm>
          <a:prstGeom prst="rect">
            <a:avLst/>
          </a:prstGeom>
        </p:spPr>
      </p:pic>
      <p:sp>
        <p:nvSpPr>
          <p:cNvPr id="38" name="Text 27"/>
          <p:cNvSpPr/>
          <p:nvPr/>
        </p:nvSpPr>
        <p:spPr>
          <a:xfrm>
            <a:off x="788212" y="1905595"/>
            <a:ext cx="4056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Vercel</a:t>
            </a:r>
            <a:endParaRPr lang="en-US" sz="1046" dirty="0"/>
          </a:p>
        </p:txBody>
      </p:sp>
      <p:sp>
        <p:nvSpPr>
          <p:cNvPr id="39" name="Shape 28"/>
          <p:cNvSpPr/>
          <p:nvPr/>
        </p:nvSpPr>
        <p:spPr>
          <a:xfrm>
            <a:off x="4143375" y="2234208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40" name="Text 29"/>
          <p:cNvSpPr/>
          <p:nvPr/>
        </p:nvSpPr>
        <p:spPr>
          <a:xfrm>
            <a:off x="4143375" y="223420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41" name="Text 30"/>
          <p:cNvSpPr/>
          <p:nvPr/>
        </p:nvSpPr>
        <p:spPr>
          <a:xfrm>
            <a:off x="2913562" y="2234208"/>
            <a:ext cx="11583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تحديث ملف التكوين</a:t>
            </a:r>
            <a:endParaRPr lang="en-US" sz="1046" dirty="0"/>
          </a:p>
        </p:txBody>
      </p:sp>
      <p:sp>
        <p:nvSpPr>
          <p:cNvPr id="42" name="Shape 31"/>
          <p:cNvSpPr/>
          <p:nvPr/>
        </p:nvSpPr>
        <p:spPr>
          <a:xfrm>
            <a:off x="428625" y="2519958"/>
            <a:ext cx="3914775" cy="45720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3" name="Text 32"/>
          <p:cNvSpPr/>
          <p:nvPr/>
        </p:nvSpPr>
        <p:spPr>
          <a:xfrm>
            <a:off x="485775" y="2577108"/>
            <a:ext cx="38004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src/config.js</a:t>
            </a:r>
            <a:endParaRPr lang="en-US" sz="837" dirty="0"/>
          </a:p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 const API_URL = 'https://your-backend-url.com';</a:t>
            </a:r>
            <a:endParaRPr lang="en-US" sz="837" dirty="0"/>
          </a:p>
        </p:txBody>
      </p:sp>
      <p:sp>
        <p:nvSpPr>
          <p:cNvPr id="44" name="Shape 33"/>
          <p:cNvSpPr/>
          <p:nvPr/>
        </p:nvSpPr>
        <p:spPr>
          <a:xfrm>
            <a:off x="4143375" y="3012877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45" name="Text 34"/>
          <p:cNvSpPr/>
          <p:nvPr/>
        </p:nvSpPr>
        <p:spPr>
          <a:xfrm>
            <a:off x="4143375" y="3012877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46" name="Text 35"/>
          <p:cNvSpPr/>
          <p:nvPr/>
        </p:nvSpPr>
        <p:spPr>
          <a:xfrm>
            <a:off x="3129660" y="3012877"/>
            <a:ext cx="94227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بناء نسخة الإنتاج</a:t>
            </a:r>
            <a:endParaRPr lang="en-US" sz="1046" dirty="0"/>
          </a:p>
        </p:txBody>
      </p:sp>
      <p:sp>
        <p:nvSpPr>
          <p:cNvPr id="47" name="Shape 36"/>
          <p:cNvSpPr/>
          <p:nvPr/>
        </p:nvSpPr>
        <p:spPr>
          <a:xfrm>
            <a:off x="428625" y="3298627"/>
            <a:ext cx="3914775" cy="2857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8" name="Text 37"/>
          <p:cNvSpPr/>
          <p:nvPr/>
        </p:nvSpPr>
        <p:spPr>
          <a:xfrm>
            <a:off x="485775" y="3355777"/>
            <a:ext cx="38004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837" dirty="0">
                <a:solidFill>
                  <a:srgbClr val="F3F4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npm run build</a:t>
            </a:r>
            <a:endParaRPr lang="en-US" sz="837" dirty="0"/>
          </a:p>
        </p:txBody>
      </p:sp>
      <p:sp>
        <p:nvSpPr>
          <p:cNvPr id="49" name="Shape 38"/>
          <p:cNvSpPr/>
          <p:nvPr/>
        </p:nvSpPr>
        <p:spPr>
          <a:xfrm>
            <a:off x="4143375" y="3620095"/>
            <a:ext cx="200025" cy="200025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50" name="Text 39"/>
          <p:cNvSpPr/>
          <p:nvPr/>
        </p:nvSpPr>
        <p:spPr>
          <a:xfrm>
            <a:off x="4143375" y="362009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51" name="Text 40"/>
          <p:cNvSpPr/>
          <p:nvPr/>
        </p:nvSpPr>
        <p:spPr>
          <a:xfrm>
            <a:off x="1942988" y="3620095"/>
            <a:ext cx="212894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نشر مجلد dist على خدمة الاستضافة</a:t>
            </a:r>
            <a:endParaRPr lang="en-US" sz="1046" dirty="0"/>
          </a:p>
        </p:txBody>
      </p:sp>
      <p:sp>
        <p:nvSpPr>
          <p:cNvPr id="52" name="Text 41"/>
          <p:cNvSpPr/>
          <p:nvPr/>
        </p:nvSpPr>
        <p:spPr>
          <a:xfrm>
            <a:off x="428625" y="3948708"/>
            <a:ext cx="391477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بعد النشر، سيكون النظام متاحاً عبر الإنترنت ويمكن الوصول إليه من أي جهاز متصل بالإنترنت.</a:t>
            </a:r>
            <a:endParaRPr lang="en-US" sz="1046" dirty="0"/>
          </a:p>
        </p:txBody>
      </p:sp>
      <p:sp>
        <p:nvSpPr>
          <p:cNvPr id="53" name="Text 42"/>
          <p:cNvSpPr/>
          <p:nvPr/>
        </p:nvSpPr>
        <p:spPr>
          <a:xfrm>
            <a:off x="285750" y="4748808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20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الدعم والمساعدة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825" y="885825"/>
            <a:ext cx="342900" cy="34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86300" y="1335881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الدعم الفني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686300" y="1664494"/>
            <a:ext cx="41719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نقدم دعماً فنياً شاملاً لحل جميع المشكلات التقنية التي قد تواجهك أثناء استخدام النظام 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6" y="2221706"/>
            <a:ext cx="300038" cy="342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86300" y="2671763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التوثيق والأدلة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4686300" y="3000375"/>
            <a:ext cx="41719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942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توفير دليل المستخدم الشامل ووثائق تفصيلية لجميع وظائف النظام 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285750" y="885825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معلومات التواصل</a:t>
            </a:r>
            <a:endParaRPr lang="en-US" sz="13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7681" y="1235869"/>
            <a:ext cx="150019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486931" y="1214438"/>
            <a:ext cx="7135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م/أحمد الملا</a:t>
            </a:r>
            <a:endParaRPr lang="en-US" sz="1046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0" y="1557338"/>
            <a:ext cx="171450" cy="1714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280097" y="1535906"/>
            <a:ext cx="89899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01008388450</a:t>
            </a:r>
            <a:endParaRPr lang="en-US" sz="1046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1878806"/>
            <a:ext cx="171450" cy="17145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543315" y="1857375"/>
            <a:ext cx="163577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ramzy.petro@gmail.com</a:t>
            </a:r>
            <a:endParaRPr lang="en-US" sz="1046" dirty="0"/>
          </a:p>
        </p:txBody>
      </p:sp>
      <p:sp>
        <p:nvSpPr>
          <p:cNvPr id="17" name="Text 9"/>
          <p:cNvSpPr/>
          <p:nvPr/>
        </p:nvSpPr>
        <p:spPr>
          <a:xfrm>
            <a:off x="285750" y="2300288"/>
            <a:ext cx="4171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ساعات الدعم</a:t>
            </a:r>
            <a:endParaRPr lang="en-US" sz="1350" dirty="0"/>
          </a:p>
        </p:txBody>
      </p:sp>
      <p:sp>
        <p:nvSpPr>
          <p:cNvPr id="18" name="Text 10"/>
          <p:cNvSpPr/>
          <p:nvPr/>
        </p:nvSpPr>
        <p:spPr>
          <a:xfrm>
            <a:off x="2428875" y="2628900"/>
            <a:ext cx="20288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أيام العمل: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2428875" y="2900363"/>
            <a:ext cx="20288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السبت - الخميس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285750" y="2628900"/>
            <a:ext cx="20288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ساعات العمل: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285750" y="2900363"/>
            <a:ext cx="20288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9:00 صباحاً - 5:00 مساءً</a:t>
            </a:r>
            <a:endParaRPr lang="en-US" sz="1046" dirty="0"/>
          </a:p>
        </p:txBody>
      </p:sp>
      <p:sp>
        <p:nvSpPr>
          <p:cNvPr id="22" name="Text 14"/>
          <p:cNvSpPr/>
          <p:nvPr/>
        </p:nvSpPr>
        <p:spPr>
          <a:xfrm>
            <a:off x="285750" y="3286125"/>
            <a:ext cx="4171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الدعم الطارئ:</a:t>
            </a:r>
            <a:endParaRPr lang="en-US" sz="1046" dirty="0"/>
          </a:p>
        </p:txBody>
      </p:sp>
      <p:sp>
        <p:nvSpPr>
          <p:cNvPr id="23" name="Text 15"/>
          <p:cNvSpPr/>
          <p:nvPr/>
        </p:nvSpPr>
        <p:spPr>
          <a:xfrm>
            <a:off x="285750" y="3557588"/>
            <a:ext cx="4171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indent="0" marL="0">
              <a:buNone/>
            </a:pPr>
            <a:r>
              <a:rPr lang="en-US" sz="1046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متاح على مدار 24 ساعة للحالات الطارئة</a:t>
            </a:r>
            <a:endParaRPr lang="en-US" sz="1046" dirty="0"/>
          </a:p>
        </p:txBody>
      </p:sp>
      <p:sp>
        <p:nvSpPr>
          <p:cNvPr id="24" name="Text 16"/>
          <p:cNvSpPr/>
          <p:nvPr/>
        </p:nvSpPr>
        <p:spPr>
          <a:xfrm>
            <a:off x="285750" y="4714875"/>
            <a:ext cx="85725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rtl="1" algn="ctr" indent="0" marL="0">
              <a:buNone/>
            </a:pPr>
            <a:r>
              <a:rPr lang="en-US" sz="732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تم التصميم بواسطة م/أحمد الملا | 01008388450 | ramzy.petro@gmail.com 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2025-09-30T07:12:56Z</dcterms:created>
  <dcterms:modified xsi:type="dcterms:W3CDTF">2025-09-30T07:12:56Z</dcterms:modified>
</cp:coreProperties>
</file>