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2"/>
  </p:notesMasterIdLst>
  <p:sldIdLst>
    <p:sldId id="256" r:id="rId3"/>
    <p:sldId id="258" r:id="rId4"/>
    <p:sldId id="262" r:id="rId5"/>
    <p:sldId id="265" r:id="rId6"/>
    <p:sldId id="267" r:id="rId7"/>
    <p:sldId id="270" r:id="rId8"/>
    <p:sldId id="272" r:id="rId9"/>
    <p:sldId id="273" r:id="rId10"/>
    <p:sldId id="275" r:id="rId11"/>
  </p:sldIdLst>
  <p:sldSz cx="7772400" cy="10058400"/>
  <p:notesSz cx="6858000" cy="9144000"/>
  <p:embeddedFontLst>
    <p:embeddedFont>
      <p:font typeface="Open Sans" panose="020B0604020202020204" charset="0"/>
      <p:regular r:id="rId13"/>
      <p:bold r:id="rId14"/>
      <p:italic r:id="rId15"/>
      <p:boldItalic r:id="rId16"/>
    </p:embeddedFont>
    <p:embeddedFont>
      <p:font typeface="Helvetica Neue" panose="020B0604020202020204" charset="0"/>
      <p:regular r:id="rId17"/>
      <p:bold r:id="rId18"/>
      <p:italic r:id="rId19"/>
      <p:boldItalic r:id="rId20"/>
    </p:embeddedFont>
    <p:embeddedFont>
      <p:font typeface="Open Sans SemiBold" panose="020B0604020202020204" charset="0"/>
      <p:regular r:id="rId21"/>
      <p:bold r:id="rId22"/>
      <p:italic r:id="rId23"/>
      <p:boldItalic r:id="rId24"/>
    </p:embeddedFont>
    <p:embeddedFont>
      <p:font typeface="Open Sans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8" y="-2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r>
              <a:rPr lang="en" dirty="0">
                <a:solidFill>
                  <a:srgbClr val="2015FF"/>
                </a:solidFill>
              </a:rPr>
              <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a:t>
            </a:r>
            <a:r>
              <a:rPr lang="en" dirty="0" smtClean="0"/>
              <a:t>Interest</a:t>
            </a:r>
            <a:endParaRPr b="1" dirty="0"/>
          </a:p>
        </p:txBody>
      </p:sp>
      <p:sp>
        <p:nvSpPr>
          <p:cNvPr id="168" name="Google Shape;168;p37"/>
          <p:cNvSpPr txBox="1">
            <a:spLocks noGrp="1"/>
          </p:cNvSpPr>
          <p:nvPr>
            <p:ph type="body" idx="1"/>
          </p:nvPr>
        </p:nvSpPr>
        <p:spPr>
          <a:xfrm>
            <a:off x="264950" y="2253725"/>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nSpc>
                <a:spcPct val="160000"/>
              </a:lnSpc>
              <a:buNone/>
            </a:pPr>
            <a:r>
              <a:rPr lang="en" sz="1700" b="1" dirty="0">
                <a:solidFill>
                  <a:srgbClr val="525C65"/>
                </a:solidFill>
                <a:highlight>
                  <a:schemeClr val="lt1"/>
                </a:highlight>
                <a:latin typeface="Open Sans"/>
                <a:ea typeface="Open Sans"/>
                <a:cs typeface="Open Sans"/>
                <a:sym typeface="Open Sans"/>
              </a:rPr>
              <a:t>Answer: </a:t>
            </a:r>
            <a:r>
              <a:rPr lang="en" sz="1700" b="1" dirty="0" smtClean="0">
                <a:solidFill>
                  <a:srgbClr val="525C65"/>
                </a:solidFill>
                <a:highlight>
                  <a:schemeClr val="lt1"/>
                </a:highlight>
                <a:latin typeface="Open Sans"/>
                <a:ea typeface="Open Sans"/>
                <a:cs typeface="Open Sans"/>
                <a:sym typeface="Open Sans"/>
              </a:rPr>
              <a:t>1 (</a:t>
            </a:r>
            <a:r>
              <a:rPr lang="en-US" sz="1700" b="1" dirty="0">
                <a:solidFill>
                  <a:srgbClr val="525C65"/>
                </a:solidFill>
                <a:highlight>
                  <a:schemeClr val="lt1"/>
                </a:highlight>
                <a:latin typeface="Open Sans"/>
                <a:ea typeface="Open Sans"/>
                <a:cs typeface="Open Sans"/>
                <a:sym typeface="Open Sans"/>
              </a:rPr>
              <a:t>Web Development</a:t>
            </a:r>
            <a:r>
              <a:rPr lang="en" sz="1700" b="1" dirty="0" smtClean="0">
                <a:solidFill>
                  <a:srgbClr val="525C65"/>
                </a:solidFill>
                <a:highlight>
                  <a:schemeClr val="lt1"/>
                </a:highlight>
                <a:latin typeface="Open Sans"/>
                <a:ea typeface="Open Sans"/>
                <a:cs typeface="Open Sans"/>
                <a:sym typeface="Open Sans"/>
              </a:rPr>
              <a:t>)</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293700" y="3660500"/>
            <a:ext cx="7123200" cy="579848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endParaRPr sz="1700" b="1" dirty="0">
              <a:solidFill>
                <a:srgbClr val="525C65"/>
              </a:solidFill>
              <a:highlight>
                <a:schemeClr val="lt1"/>
              </a:highlight>
              <a:latin typeface="Open Sans"/>
              <a:ea typeface="Open Sans"/>
              <a:cs typeface="Open Sans"/>
              <a:sym typeface="Open Sans"/>
            </a:endParaRPr>
          </a:p>
          <a:p>
            <a:pPr lvl="0">
              <a:lnSpc>
                <a:spcPct val="160000"/>
              </a:lnSpc>
              <a:buClr>
                <a:schemeClr val="dk1"/>
              </a:buClr>
              <a:buSzPts val="3000"/>
            </a:pPr>
            <a:r>
              <a:rPr lang="en-US" sz="1100" dirty="0">
                <a:solidFill>
                  <a:srgbClr val="525C65"/>
                </a:solidFill>
                <a:highlight>
                  <a:schemeClr val="lt1"/>
                </a:highlight>
                <a:latin typeface="Open Sans Light"/>
                <a:ea typeface="Open Sans Light"/>
                <a:cs typeface="Open Sans Light"/>
                <a:sym typeface="Open Sans Light"/>
              </a:rPr>
              <a:t>Hey, I am happy to work with you on your healthcare application.</a:t>
            </a:r>
            <a:br>
              <a:rPr lang="en-US" sz="1100" dirty="0">
                <a:solidFill>
                  <a:srgbClr val="525C65"/>
                </a:solidFill>
                <a:highlight>
                  <a:schemeClr val="lt1"/>
                </a:highlight>
                <a:latin typeface="Open Sans Light"/>
                <a:ea typeface="Open Sans Light"/>
                <a:cs typeface="Open Sans Light"/>
                <a:sym typeface="Open Sans Light"/>
              </a:rPr>
            </a:br>
            <a:r>
              <a:rPr lang="en-US" sz="1100" dirty="0">
                <a:solidFill>
                  <a:srgbClr val="525C65"/>
                </a:solidFill>
                <a:highlight>
                  <a:schemeClr val="lt1"/>
                </a:highlight>
                <a:latin typeface="Open Sans Light"/>
                <a:ea typeface="Open Sans Light"/>
                <a:cs typeface="Open Sans Light"/>
                <a:sym typeface="Open Sans Light"/>
              </a:rPr>
              <a:t>I understand that you want to convert PSD files of 10 pages to code using HTML, CSS, and JavaScript, I would like to use react </a:t>
            </a:r>
            <a:r>
              <a:rPr lang="en-US" sz="1100" dirty="0" err="1">
                <a:solidFill>
                  <a:srgbClr val="525C65"/>
                </a:solidFill>
                <a:highlight>
                  <a:schemeClr val="lt1"/>
                </a:highlight>
                <a:latin typeface="Open Sans Light"/>
                <a:ea typeface="Open Sans Light"/>
                <a:cs typeface="Open Sans Light"/>
                <a:sym typeface="Open Sans Light"/>
              </a:rPr>
              <a:t>js</a:t>
            </a:r>
            <a:r>
              <a:rPr lang="en-US" sz="1100" dirty="0">
                <a:solidFill>
                  <a:srgbClr val="525C65"/>
                </a:solidFill>
                <a:highlight>
                  <a:schemeClr val="lt1"/>
                </a:highlight>
                <a:latin typeface="Open Sans Light"/>
                <a:ea typeface="Open Sans Light"/>
                <a:cs typeface="Open Sans Light"/>
                <a:sym typeface="Open Sans Light"/>
              </a:rPr>
              <a:t> (open-source front-end JavaScript framework and library) which is suitable to meet the project specifications compared to angular </a:t>
            </a:r>
            <a:r>
              <a:rPr lang="en-US" sz="1100" dirty="0" err="1">
                <a:solidFill>
                  <a:srgbClr val="525C65"/>
                </a:solidFill>
                <a:highlight>
                  <a:schemeClr val="lt1"/>
                </a:highlight>
                <a:latin typeface="Open Sans Light"/>
                <a:ea typeface="Open Sans Light"/>
                <a:cs typeface="Open Sans Light"/>
                <a:sym typeface="Open Sans Light"/>
              </a:rPr>
              <a:t>js</a:t>
            </a:r>
            <a:r>
              <a:rPr lang="en-US" sz="1100" dirty="0">
                <a:solidFill>
                  <a:srgbClr val="525C65"/>
                </a:solidFill>
                <a:highlight>
                  <a:schemeClr val="lt1"/>
                </a:highlight>
                <a:latin typeface="Open Sans Light"/>
                <a:ea typeface="Open Sans Light"/>
                <a:cs typeface="Open Sans Light"/>
                <a:sym typeface="Open Sans Light"/>
              </a:rPr>
              <a:t> due to it's virtual DOM implementation and rendering </a:t>
            </a:r>
            <a:r>
              <a:rPr lang="en-US" sz="1100" dirty="0" smtClean="0">
                <a:solidFill>
                  <a:srgbClr val="525C65"/>
                </a:solidFill>
                <a:highlight>
                  <a:schemeClr val="lt1"/>
                </a:highlight>
                <a:latin typeface="Open Sans Light"/>
                <a:ea typeface="Open Sans Light"/>
                <a:cs typeface="Open Sans Light"/>
                <a:sym typeface="Open Sans Light"/>
              </a:rPr>
              <a:t>optimizations also it would increase the site’s performance and therefore have more </a:t>
            </a:r>
            <a:r>
              <a:rPr lang="en-US" sz="1100" dirty="0" err="1" smtClean="0">
                <a:solidFill>
                  <a:srgbClr val="525C65"/>
                </a:solidFill>
                <a:highlight>
                  <a:schemeClr val="lt1"/>
                </a:highlight>
                <a:latin typeface="Open Sans Light"/>
                <a:ea typeface="Open Sans Light"/>
                <a:cs typeface="Open Sans Light"/>
                <a:sym typeface="Open Sans Light"/>
              </a:rPr>
              <a:t>userbase</a:t>
            </a:r>
            <a:r>
              <a:rPr lang="en-US" sz="1100" dirty="0" smtClean="0">
                <a:solidFill>
                  <a:srgbClr val="525C65"/>
                </a:solidFill>
                <a:highlight>
                  <a:schemeClr val="lt1"/>
                </a:highlight>
                <a:latin typeface="Open Sans Light"/>
                <a:ea typeface="Open Sans Light"/>
                <a:cs typeface="Open Sans Light"/>
                <a:sym typeface="Open Sans Light"/>
              </a:rPr>
              <a:t>. </a:t>
            </a:r>
            <a:endParaRPr lang="en-US" sz="1100" dirty="0">
              <a:solidFill>
                <a:srgbClr val="525C65"/>
              </a:solidFill>
              <a:highlight>
                <a:schemeClr val="lt1"/>
              </a:highlight>
              <a:latin typeface="Open Sans Light"/>
              <a:ea typeface="Open Sans Light"/>
              <a:cs typeface="Open Sans Light"/>
              <a:sym typeface="Open Sans Light"/>
            </a:endParaRPr>
          </a:p>
          <a:p>
            <a:pPr lvl="0">
              <a:lnSpc>
                <a:spcPct val="160000"/>
              </a:lnSpc>
              <a:buClr>
                <a:schemeClr val="dk1"/>
              </a:buClr>
              <a:buSzPts val="3000"/>
            </a:pPr>
            <a:r>
              <a:rPr lang="en-US" sz="1100" dirty="0">
                <a:solidFill>
                  <a:srgbClr val="525C65"/>
                </a:solidFill>
                <a:highlight>
                  <a:schemeClr val="lt1"/>
                </a:highlight>
                <a:latin typeface="Open Sans Light"/>
                <a:ea typeface="Open Sans Light"/>
                <a:cs typeface="Open Sans Light"/>
                <a:sym typeface="Open Sans Light"/>
              </a:rPr>
              <a:t>I am starting to prepare a demo and I will send it to you just to put guidelines for your reference and to achieve a great performance, I was a part of Egyptian healthcare development team who developed the entire system to be more reliable and to convert it to a digitalization based services so </a:t>
            </a:r>
            <a:r>
              <a:rPr lang="en-US" sz="1100" dirty="0" err="1">
                <a:solidFill>
                  <a:srgbClr val="525C65"/>
                </a:solidFill>
                <a:highlight>
                  <a:schemeClr val="lt1"/>
                </a:highlight>
                <a:latin typeface="Open Sans Light"/>
                <a:ea typeface="Open Sans Light"/>
                <a:cs typeface="Open Sans Light"/>
                <a:sym typeface="Open Sans Light"/>
              </a:rPr>
              <a:t>i</a:t>
            </a:r>
            <a:r>
              <a:rPr lang="en-US" sz="1100" dirty="0">
                <a:solidFill>
                  <a:srgbClr val="525C65"/>
                </a:solidFill>
                <a:highlight>
                  <a:schemeClr val="lt1"/>
                </a:highlight>
                <a:latin typeface="Open Sans Light"/>
                <a:ea typeface="Open Sans Light"/>
                <a:cs typeface="Open Sans Light"/>
                <a:sym typeface="Open Sans Light"/>
              </a:rPr>
              <a:t> worked on the same project before this may help us to reach the perfection ISA , I am a web app developer with 1 year of experience with 10+ clients most of them from US, UK and Egypt as </a:t>
            </a:r>
            <a:r>
              <a:rPr lang="en-US" sz="1100" dirty="0" err="1">
                <a:solidFill>
                  <a:srgbClr val="525C65"/>
                </a:solidFill>
                <a:highlight>
                  <a:schemeClr val="lt1"/>
                </a:highlight>
                <a:latin typeface="Open Sans Light"/>
                <a:ea typeface="Open Sans Light"/>
                <a:cs typeface="Open Sans Light"/>
                <a:sym typeface="Open Sans Light"/>
              </a:rPr>
              <a:t>i</a:t>
            </a:r>
            <a:r>
              <a:rPr lang="en-US" sz="1100" dirty="0">
                <a:solidFill>
                  <a:srgbClr val="525C65"/>
                </a:solidFill>
                <a:highlight>
                  <a:schemeClr val="lt1"/>
                </a:highlight>
                <a:latin typeface="Open Sans Light"/>
                <a:ea typeface="Open Sans Light"/>
                <a:cs typeface="Open Sans Light"/>
                <a:sym typeface="Open Sans Light"/>
              </a:rPr>
              <a:t> have mentioned.</a:t>
            </a:r>
          </a:p>
          <a:p>
            <a:pPr lvl="0">
              <a:lnSpc>
                <a:spcPct val="160000"/>
              </a:lnSpc>
              <a:buClr>
                <a:schemeClr val="dk1"/>
              </a:buClr>
              <a:buSzPts val="3000"/>
            </a:pPr>
            <a:r>
              <a:rPr lang="en-US" sz="1100" dirty="0" smtClean="0">
                <a:solidFill>
                  <a:srgbClr val="525C65"/>
                </a:solidFill>
                <a:highlight>
                  <a:schemeClr val="lt1"/>
                </a:highlight>
                <a:latin typeface="Open Sans Light"/>
                <a:ea typeface="Open Sans Light"/>
                <a:cs typeface="Open Sans Light"/>
                <a:sym typeface="Open Sans Light"/>
              </a:rPr>
              <a:t>Based on my experience in healthcare filed </a:t>
            </a:r>
            <a:r>
              <a:rPr lang="en-US" sz="1100" dirty="0" err="1" smtClean="0">
                <a:solidFill>
                  <a:srgbClr val="525C65"/>
                </a:solidFill>
                <a:highlight>
                  <a:schemeClr val="lt1"/>
                </a:highlight>
                <a:latin typeface="Open Sans Light"/>
                <a:ea typeface="Open Sans Light"/>
                <a:cs typeface="Open Sans Light"/>
                <a:sym typeface="Open Sans Light"/>
              </a:rPr>
              <a:t>i</a:t>
            </a:r>
            <a:r>
              <a:rPr lang="en-US" sz="1100" dirty="0" smtClean="0">
                <a:solidFill>
                  <a:srgbClr val="525C65"/>
                </a:solidFill>
                <a:highlight>
                  <a:schemeClr val="lt1"/>
                </a:highlight>
                <a:latin typeface="Open Sans Light"/>
                <a:ea typeface="Open Sans Light"/>
                <a:cs typeface="Open Sans Light"/>
                <a:sym typeface="Open Sans Light"/>
              </a:rPr>
              <a:t> can finish this project within </a:t>
            </a:r>
            <a:r>
              <a:rPr lang="en-US" sz="1100" dirty="0" smtClean="0">
                <a:solidFill>
                  <a:srgbClr val="525C65"/>
                </a:solidFill>
                <a:highlight>
                  <a:schemeClr val="lt1"/>
                </a:highlight>
                <a:latin typeface="Open Sans Light"/>
                <a:ea typeface="Open Sans Light"/>
                <a:cs typeface="Open Sans Light"/>
                <a:sym typeface="Open Sans Light"/>
              </a:rPr>
              <a:t>2</a:t>
            </a:r>
            <a:r>
              <a:rPr lang="en-US" sz="1100" dirty="0" smtClean="0">
                <a:solidFill>
                  <a:srgbClr val="525C65"/>
                </a:solidFill>
                <a:highlight>
                  <a:schemeClr val="lt1"/>
                </a:highlight>
                <a:latin typeface="Open Sans Light"/>
                <a:ea typeface="Open Sans Light"/>
                <a:cs typeface="Open Sans Light"/>
                <a:sym typeface="Open Sans Light"/>
              </a:rPr>
              <a:t> months and half, I will start as soon as possible and the cost will </a:t>
            </a:r>
            <a:r>
              <a:rPr lang="en-US" sz="1100" dirty="0">
                <a:solidFill>
                  <a:srgbClr val="525C65"/>
                </a:solidFill>
                <a:highlight>
                  <a:schemeClr val="lt1"/>
                </a:highlight>
                <a:latin typeface="Open Sans Light"/>
                <a:ea typeface="Open Sans Light"/>
                <a:cs typeface="Open Sans Light"/>
                <a:sym typeface="Open Sans Light"/>
              </a:rPr>
              <a:t>be </a:t>
            </a:r>
            <a:r>
              <a:rPr lang="en-US" sz="1100" dirty="0" smtClean="0">
                <a:solidFill>
                  <a:srgbClr val="525C65"/>
                </a:solidFill>
                <a:highlight>
                  <a:schemeClr val="lt1"/>
                </a:highlight>
                <a:latin typeface="Open Sans Light"/>
                <a:ea typeface="Open Sans Light"/>
                <a:cs typeface="Open Sans Light"/>
                <a:sym typeface="Open Sans Light"/>
              </a:rPr>
              <a:t>45$/h and </a:t>
            </a:r>
            <a:r>
              <a:rPr lang="en-US" sz="1100" dirty="0">
                <a:solidFill>
                  <a:srgbClr val="525C65"/>
                </a:solidFill>
                <a:highlight>
                  <a:schemeClr val="lt1"/>
                </a:highlight>
                <a:latin typeface="Open Sans Light"/>
                <a:ea typeface="Open Sans Light"/>
                <a:cs typeface="Open Sans Light"/>
                <a:sym typeface="Open Sans Light"/>
              </a:rPr>
              <a:t>it will be 40</a:t>
            </a:r>
            <a:r>
              <a:rPr lang="en-US" sz="1100" dirty="0" smtClean="0">
                <a:solidFill>
                  <a:srgbClr val="525C65"/>
                </a:solidFill>
                <a:highlight>
                  <a:schemeClr val="lt1"/>
                </a:highlight>
                <a:latin typeface="Open Sans Light"/>
                <a:ea typeface="Open Sans Light"/>
                <a:cs typeface="Open Sans Light"/>
                <a:sym typeface="Open Sans Light"/>
              </a:rPr>
              <a:t>$/h for the upcoming projects.</a:t>
            </a:r>
            <a:endParaRPr lang="en-US" sz="1100" dirty="0" smtClean="0">
              <a:solidFill>
                <a:srgbClr val="525C65"/>
              </a:solidFill>
              <a:highlight>
                <a:schemeClr val="lt1"/>
              </a:highlight>
              <a:latin typeface="Open Sans Light"/>
              <a:ea typeface="Open Sans Light"/>
              <a:cs typeface="Open Sans Light"/>
              <a:sym typeface="Open Sans Light"/>
            </a:endParaRPr>
          </a:p>
          <a:p>
            <a:pPr lvl="0">
              <a:lnSpc>
                <a:spcPct val="160000"/>
              </a:lnSpc>
              <a:buClr>
                <a:schemeClr val="dk1"/>
              </a:buClr>
              <a:buSzPts val="3000"/>
            </a:pPr>
            <a:r>
              <a:rPr lang="en-US" sz="1100" dirty="0" smtClean="0">
                <a:solidFill>
                  <a:srgbClr val="525C65"/>
                </a:solidFill>
                <a:highlight>
                  <a:schemeClr val="lt1"/>
                </a:highlight>
                <a:latin typeface="Open Sans Light"/>
                <a:ea typeface="Open Sans Light"/>
                <a:cs typeface="Open Sans Light"/>
                <a:sym typeface="Open Sans Light"/>
              </a:rPr>
              <a:t>I </a:t>
            </a:r>
            <a:r>
              <a:rPr lang="en-US" sz="1100" dirty="0">
                <a:solidFill>
                  <a:srgbClr val="525C65"/>
                </a:solidFill>
                <a:highlight>
                  <a:schemeClr val="lt1"/>
                </a:highlight>
                <a:latin typeface="Open Sans Light"/>
                <a:ea typeface="Open Sans Light"/>
                <a:cs typeface="Open Sans Light"/>
                <a:sym typeface="Open Sans Light"/>
              </a:rPr>
              <a:t>am interested to start this project and I am sure at the end we will reach our goals, Let me know If you would like to chat.</a:t>
            </a:r>
            <a:br>
              <a:rPr lang="en-US" sz="1100" dirty="0">
                <a:solidFill>
                  <a:srgbClr val="525C65"/>
                </a:solidFill>
                <a:highlight>
                  <a:schemeClr val="lt1"/>
                </a:highlight>
                <a:latin typeface="Open Sans Light"/>
                <a:ea typeface="Open Sans Light"/>
                <a:cs typeface="Open Sans Light"/>
                <a:sym typeface="Open Sans Light"/>
              </a:rPr>
            </a:br>
            <a:r>
              <a:rPr lang="en-US" sz="1100" dirty="0">
                <a:solidFill>
                  <a:srgbClr val="525C65"/>
                </a:solidFill>
                <a:highlight>
                  <a:schemeClr val="lt1"/>
                </a:highlight>
                <a:latin typeface="Open Sans Light"/>
                <a:ea typeface="Open Sans Light"/>
                <a:cs typeface="Open Sans Light"/>
                <a:sym typeface="Open Sans Light"/>
              </a:rPr>
              <a:t>Ahmed Mamdouh </a:t>
            </a:r>
            <a:r>
              <a:rPr lang="en-US" sz="1100" dirty="0" err="1">
                <a:solidFill>
                  <a:srgbClr val="525C65"/>
                </a:solidFill>
                <a:highlight>
                  <a:schemeClr val="lt1"/>
                </a:highlight>
                <a:latin typeface="Open Sans Light"/>
                <a:ea typeface="Open Sans Light"/>
                <a:cs typeface="Open Sans Light"/>
                <a:sym typeface="Open Sans Light"/>
              </a:rPr>
              <a:t>Elsayed</a:t>
            </a:r>
            <a:r>
              <a:rPr lang="en-US" sz="1100" dirty="0" smtClean="0">
                <a:solidFill>
                  <a:srgbClr val="525C65"/>
                </a:solidFill>
                <a:highlight>
                  <a:schemeClr val="lt1"/>
                </a:highlight>
                <a:latin typeface="Open Sans Light"/>
                <a:ea typeface="Open Sans Light"/>
                <a:cs typeface="Open Sans Light"/>
                <a:sym typeface="Open Sans Light"/>
              </a:rPr>
              <a:t>.</a:t>
            </a:r>
            <a:br>
              <a:rPr lang="en-US" sz="1100" dirty="0" smtClean="0">
                <a:solidFill>
                  <a:srgbClr val="525C65"/>
                </a:solidFill>
                <a:highlight>
                  <a:schemeClr val="lt1"/>
                </a:highlight>
                <a:latin typeface="Open Sans Light"/>
                <a:ea typeface="Open Sans Light"/>
                <a:cs typeface="Open Sans Light"/>
                <a:sym typeface="Open Sans Light"/>
              </a:rPr>
            </a:br>
            <a:r>
              <a:rPr lang="en-US" sz="1100" dirty="0" smtClean="0">
                <a:solidFill>
                  <a:srgbClr val="525C65"/>
                </a:solidFill>
                <a:highlight>
                  <a:schemeClr val="lt1"/>
                </a:highlight>
                <a:latin typeface="Open Sans Light"/>
                <a:ea typeface="Open Sans Light"/>
                <a:cs typeface="Open Sans Light"/>
                <a:sym typeface="Open Sans Light"/>
              </a:rPr>
              <a:t>Ahmed.elnabrawe9@gmail.com</a:t>
            </a:r>
            <a:endParaRPr lang="en-US" sz="1200" dirty="0" smtClean="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nSpc>
                <a:spcPct val="160000"/>
              </a:lnSpc>
              <a:buSzPts val="1100"/>
              <a:buNone/>
            </a:pPr>
            <a:r>
              <a:rPr lang="en-US" sz="1400" b="1" dirty="0">
                <a:solidFill>
                  <a:srgbClr val="525C65"/>
                </a:solidFill>
                <a:highlight>
                  <a:schemeClr val="lt1"/>
                </a:highlight>
                <a:latin typeface="Open Sans"/>
                <a:ea typeface="Open Sans"/>
                <a:cs typeface="Open Sans"/>
                <a:sym typeface="Open Sans"/>
              </a:rPr>
              <a:t>https://</a:t>
            </a:r>
            <a:r>
              <a:rPr lang="en-US" sz="1400" b="1" dirty="0" smtClean="0">
                <a:solidFill>
                  <a:srgbClr val="525C65"/>
                </a:solidFill>
                <a:highlight>
                  <a:schemeClr val="lt1"/>
                </a:highlight>
                <a:latin typeface="Open Sans"/>
                <a:ea typeface="Open Sans"/>
                <a:cs typeface="Open Sans"/>
                <a:sym typeface="Open Sans"/>
              </a:rPr>
              <a:t>trello.com/b/UknD1H8U/web-development-project</a:t>
            </a: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695" y="499272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pic>
        <p:nvPicPr>
          <p:cNvPr id="2" name="Picture 1"/>
          <p:cNvPicPr>
            <a:picLocks noChangeAspect="1"/>
          </p:cNvPicPr>
          <p:nvPr/>
        </p:nvPicPr>
        <p:blipFill>
          <a:blip r:embed="rId3"/>
          <a:stretch>
            <a:fillRect/>
          </a:stretch>
        </p:blipFill>
        <p:spPr>
          <a:xfrm>
            <a:off x="412695" y="4992725"/>
            <a:ext cx="6947100" cy="406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smtClean="0">
                <a:solidFill>
                  <a:schemeClr val="dk1"/>
                </a:solidFill>
              </a:rPr>
              <a:t>Ahmed Mamdouh </a:t>
            </a:r>
            <a:r>
              <a:rPr lang="en-US" sz="1200" dirty="0" err="1" smtClean="0">
                <a:solidFill>
                  <a:schemeClr val="dk1"/>
                </a:solidFill>
              </a:rPr>
              <a:t>Elsayed</a:t>
            </a:r>
            <a:r>
              <a:rPr lang="en-US" sz="1200" dirty="0" smtClean="0">
                <a:solidFill>
                  <a:schemeClr val="dk1"/>
                </a:solidFill>
              </a:rPr>
              <a:t> </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US" sz="1200" dirty="0" smtClean="0">
                <a:solidFill>
                  <a:schemeClr val="dk1"/>
                </a:solidFill>
              </a:rPr>
              <a:t>Cairo,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55913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sz="1500" dirty="0" smtClean="0">
                <a:solidFill>
                  <a:schemeClr val="dk1"/>
                </a:solidFill>
                <a:latin typeface="Open Sans"/>
                <a:ea typeface="Open Sans"/>
                <a:cs typeface="Open Sans"/>
                <a:sym typeface="Open Sans"/>
              </a:rPr>
              <a:t>Web Development service company</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smtClean="0">
                <a:solidFill>
                  <a:schemeClr val="dk1"/>
                </a:solidFill>
                <a:latin typeface="Open Sans"/>
                <a:ea typeface="Open Sans"/>
                <a:cs typeface="Open Sans"/>
                <a:sym typeface="Open Sans"/>
              </a:rPr>
              <a:t>Ciro Egypt</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5</a:t>
            </a:r>
            <a:endParaRPr lang="en" sz="1500" dirty="0" smtClean="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smtClean="0">
                <a:solidFill>
                  <a:schemeClr val="dk1"/>
                </a:solidFill>
                <a:latin typeface="Open Sans"/>
                <a:ea typeface="Open Sans"/>
                <a:cs typeface="Open Sans"/>
                <a:sym typeface="Open Sans"/>
              </a:rPr>
              <a:t>Date </a:t>
            </a:r>
            <a:r>
              <a:rPr lang="en" sz="1500" b="1" dirty="0">
                <a:solidFill>
                  <a:schemeClr val="dk1"/>
                </a:solidFill>
                <a:latin typeface="Open Sans"/>
                <a:ea typeface="Open Sans"/>
                <a:cs typeface="Open Sans"/>
                <a:sym typeface="Open Sans"/>
              </a:rPr>
              <a:t>issued</a:t>
            </a:r>
            <a:r>
              <a:rPr lang="en" sz="1500" dirty="0">
                <a:solidFill>
                  <a:schemeClr val="dk1"/>
                </a:solidFill>
                <a:latin typeface="Open Sans"/>
                <a:ea typeface="Open Sans"/>
                <a:cs typeface="Open Sans"/>
                <a:sym typeface="Open Sans"/>
              </a:rPr>
              <a:t>: </a:t>
            </a:r>
            <a:r>
              <a:rPr lang="en-US" sz="1500" dirty="0" smtClean="0">
                <a:solidFill>
                  <a:schemeClr val="dk1"/>
                </a:solidFill>
                <a:latin typeface="Open Sans"/>
                <a:ea typeface="Open Sans"/>
                <a:cs typeface="Open Sans"/>
                <a:sym typeface="Open Sans"/>
              </a:rPr>
              <a:t>18/10/2022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b="1" dirty="0" smtClean="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18/1/2023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2796468748"/>
              </p:ext>
            </p:extLst>
          </p:nvPr>
        </p:nvGraphicFramePr>
        <p:xfrm>
          <a:off x="264900" y="4457550"/>
          <a:ext cx="7242600" cy="35059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Hours Spent </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smtClean="0">
                          <a:latin typeface="Open Sans"/>
                          <a:ea typeface="Open Sans"/>
                          <a:cs typeface="Open Sans"/>
                          <a:sym typeface="Open Sans"/>
                        </a:rPr>
                        <a:t>Get t</a:t>
                      </a:r>
                      <a:r>
                        <a:rPr lang="en-US" sz="1300" dirty="0" smtClean="0">
                          <a:latin typeface="Open Sans"/>
                          <a:ea typeface="Open Sans"/>
                          <a:cs typeface="Open Sans"/>
                          <a:sym typeface="Open Sans"/>
                        </a:rPr>
                        <a:t>h</a:t>
                      </a:r>
                      <a:r>
                        <a:rPr lang="en" sz="1300" dirty="0" smtClean="0">
                          <a:latin typeface="Open Sans"/>
                          <a:ea typeface="Open Sans"/>
                          <a:cs typeface="Open Sans"/>
                          <a:sym typeface="Open Sans"/>
                        </a:rPr>
                        <a:t>e designs and start working</a:t>
                      </a:r>
                      <a:r>
                        <a:rPr lang="en" sz="1300" baseline="0" dirty="0" smtClean="0">
                          <a:latin typeface="Open Sans"/>
                          <a:ea typeface="Open Sans"/>
                          <a:cs typeface="Open Sans"/>
                          <a:sym typeface="Open Sans"/>
                        </a:rPr>
                        <a:t> on HTML.</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B</a:t>
                      </a:r>
                      <a:r>
                        <a:rPr lang="en" sz="1300" dirty="0" smtClean="0">
                          <a:latin typeface="Open Sans"/>
                          <a:ea typeface="Open Sans"/>
                          <a:cs typeface="Open Sans"/>
                          <a:sym typeface="Open Sans"/>
                        </a:rPr>
                        <a:t>uild</a:t>
                      </a:r>
                      <a:r>
                        <a:rPr lang="en" sz="1300" baseline="0" dirty="0" smtClean="0">
                          <a:latin typeface="Open Sans"/>
                          <a:ea typeface="Open Sans"/>
                          <a:cs typeface="Open Sans"/>
                          <a:sym typeface="Open Sans"/>
                        </a:rPr>
                        <a:t> the structure and make a flowchart and start to write HTML code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30</a:t>
                      </a:r>
                      <a:r>
                        <a:rPr lang="en" sz="1300" baseline="0" dirty="0" smtClean="0">
                          <a:latin typeface="Open Sans"/>
                          <a:ea typeface="Open Sans"/>
                          <a:cs typeface="Open Sans"/>
                          <a:sym typeface="Open Sans"/>
                        </a:rPr>
                        <a:t> hrs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1350$</a:t>
                      </a:r>
                      <a:endParaRPr lang="en" sz="1300" dirty="0" smtClean="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smtClean="0">
                          <a:latin typeface="Open Sans"/>
                          <a:ea typeface="Open Sans"/>
                          <a:cs typeface="Open Sans"/>
                          <a:sym typeface="Open Sans"/>
                        </a:rPr>
                        <a:t>Start</a:t>
                      </a:r>
                      <a:r>
                        <a:rPr lang="en" sz="1300" baseline="0" dirty="0" smtClean="0">
                          <a:latin typeface="Open Sans"/>
                          <a:ea typeface="Open Sans"/>
                          <a:cs typeface="Open Sans"/>
                          <a:sym typeface="Open Sans"/>
                        </a:rPr>
                        <a:t> working on CSS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Build</a:t>
                      </a:r>
                      <a:r>
                        <a:rPr lang="en-US" sz="1300" baseline="0" dirty="0" smtClean="0">
                          <a:latin typeface="Open Sans"/>
                          <a:ea typeface="Open Sans"/>
                          <a:cs typeface="Open Sans"/>
                          <a:sym typeface="Open Sans"/>
                        </a:rPr>
                        <a:t> the structure and make a flowchart and start to write CSS code.</a:t>
                      </a:r>
                      <a:endParaRPr lang="en-US"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40</a:t>
                      </a:r>
                      <a:r>
                        <a:rPr lang="en-US" sz="1300" baseline="0" dirty="0" smtClean="0">
                          <a:latin typeface="Open Sans"/>
                          <a:ea typeface="Open Sans"/>
                          <a:cs typeface="Open Sans"/>
                          <a:sym typeface="Open Sans"/>
                        </a:rPr>
                        <a:t> </a:t>
                      </a:r>
                      <a:r>
                        <a:rPr lang="en-US" sz="1300" baseline="0" dirty="0" err="1" smtClean="0">
                          <a:latin typeface="Open Sans"/>
                          <a:ea typeface="Open Sans"/>
                          <a:cs typeface="Open Sans"/>
                          <a:sym typeface="Open Sans"/>
                        </a:rPr>
                        <a:t>hrs</a:t>
                      </a:r>
                      <a:endParaRPr lang="en-US"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45$</a:t>
                      </a:r>
                      <a:endParaRPr lang="en"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1800$</a:t>
                      </a:r>
                      <a:endParaRPr lang="en" sz="1300" dirty="0" smtClean="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smtClean="0">
                          <a:latin typeface="Open Sans"/>
                          <a:ea typeface="Open Sans"/>
                          <a:cs typeface="Open Sans"/>
                          <a:sym typeface="Open Sans"/>
                        </a:rPr>
                        <a:t>Testing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Testing CSS</a:t>
                      </a:r>
                      <a:r>
                        <a:rPr lang="en" sz="1300" baseline="0" dirty="0" smtClean="0">
                          <a:latin typeface="Open Sans"/>
                          <a:ea typeface="Open Sans"/>
                          <a:cs typeface="Open Sans"/>
                          <a:sym typeface="Open Sans"/>
                        </a:rPr>
                        <a:t> and HTML</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20</a:t>
                      </a:r>
                      <a:r>
                        <a:rPr lang="en-US" sz="1300" baseline="0" dirty="0" smtClean="0">
                          <a:latin typeface="Open Sans"/>
                          <a:ea typeface="Open Sans"/>
                          <a:cs typeface="Open Sans"/>
                          <a:sym typeface="Open Sans"/>
                        </a:rPr>
                        <a:t> </a:t>
                      </a:r>
                      <a:r>
                        <a:rPr lang="en-US" sz="1300" baseline="0" dirty="0" err="1" smtClean="0">
                          <a:latin typeface="Open Sans"/>
                          <a:ea typeface="Open Sans"/>
                          <a:cs typeface="Open Sans"/>
                          <a:sym typeface="Open Sans"/>
                        </a:rPr>
                        <a:t>hrs</a:t>
                      </a:r>
                      <a:endParaRPr lang="en-US"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45$</a:t>
                      </a:r>
                      <a:endParaRPr lang="en"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900</a:t>
                      </a:r>
                      <a:r>
                        <a:rPr lang="en" sz="1300" dirty="0" smtClean="0">
                          <a:latin typeface="Open Sans"/>
                          <a:ea typeface="Open Sans"/>
                          <a:cs typeface="Open Sans"/>
                          <a:sym typeface="Open Sans"/>
                        </a:rPr>
                        <a:t>$</a:t>
                      </a: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smtClean="0">
                          <a:latin typeface="Open Sans"/>
                          <a:ea typeface="Open Sans"/>
                          <a:cs typeface="Open Sans"/>
                          <a:sym typeface="Open Sans"/>
                        </a:rPr>
                        <a:t>Finalize the project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The project will be on service and watch</a:t>
                      </a:r>
                      <a:r>
                        <a:rPr lang="en" sz="1300" baseline="0" dirty="0" smtClean="0">
                          <a:latin typeface="Open Sans"/>
                          <a:ea typeface="Open Sans"/>
                          <a:cs typeface="Open Sans"/>
                          <a:sym typeface="Open Sans"/>
                        </a:rPr>
                        <a:t> its performance.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baseline="0" dirty="0" smtClean="0">
                          <a:latin typeface="Open Sans"/>
                          <a:ea typeface="Open Sans"/>
                          <a:cs typeface="Open Sans"/>
                          <a:sym typeface="Open Sans"/>
                        </a:rPr>
                        <a:t>30 </a:t>
                      </a:r>
                      <a:r>
                        <a:rPr lang="en-US" sz="1300" baseline="0" dirty="0" err="1" smtClean="0">
                          <a:latin typeface="Open Sans"/>
                          <a:ea typeface="Open Sans"/>
                          <a:cs typeface="Open Sans"/>
                          <a:sym typeface="Open Sans"/>
                        </a:rPr>
                        <a:t>hrs</a:t>
                      </a:r>
                      <a:endParaRPr lang="en-US"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45$</a:t>
                      </a:r>
                      <a:endParaRPr lang="en"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1350$</a:t>
                      </a:r>
                      <a:endParaRPr lang="en" sz="1300" dirty="0" smtClean="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6" name="Google Shape;233;p46"/>
          <p:cNvSpPr txBox="1"/>
          <p:nvPr/>
        </p:nvSpPr>
        <p:spPr>
          <a:xfrm>
            <a:off x="264899" y="8243568"/>
            <a:ext cx="5114821" cy="1815851"/>
          </a:xfrm>
          <a:prstGeom prst="rect">
            <a:avLst/>
          </a:prstGeom>
          <a:noFill/>
          <a:ln>
            <a:noFill/>
          </a:ln>
        </p:spPr>
        <p:txBody>
          <a:bodyPr spcFirstLastPara="1" wrap="square" lIns="91425" tIns="91425" rIns="91425" bIns="91425" anchor="t" anchorCtr="0">
            <a:spAutoFit/>
          </a:bodyPr>
          <a:lstStyle/>
          <a:p>
            <a:pPr lvl="0">
              <a:defRPr/>
            </a:pP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 dirty="0" smtClean="0">
                <a:latin typeface="Open Sans"/>
                <a:ea typeface="Open Sans"/>
                <a:cs typeface="Open Sans"/>
                <a:sym typeface="Open Sans"/>
              </a:rPr>
              <a:t>54</a:t>
            </a:r>
            <a:r>
              <a:rPr lang="en" dirty="0" smtClean="0">
                <a:latin typeface="Open Sans"/>
                <a:ea typeface="Open Sans"/>
                <a:cs typeface="Open Sans"/>
                <a:sym typeface="Open Sans"/>
              </a:rPr>
              <a:t>00</a:t>
            </a:r>
            <a:r>
              <a:rPr lang="en" dirty="0" smtClean="0">
                <a:latin typeface="Open Sans"/>
                <a:ea typeface="Open Sans"/>
                <a:cs typeface="Open Sans"/>
                <a:sym typeface="Open Sans"/>
              </a:rPr>
              <a:t>$</a:t>
            </a:r>
            <a:br>
              <a:rPr lang="en" dirty="0" smtClean="0">
                <a:latin typeface="Open Sans"/>
                <a:ea typeface="Open Sans"/>
                <a:cs typeface="Open Sans"/>
                <a:sym typeface="Open Sans"/>
              </a:rPr>
            </a:br>
            <a:r>
              <a:rPr lang="en" b="1" dirty="0" smtClean="0">
                <a:latin typeface="Open Sans"/>
                <a:ea typeface="Open Sans"/>
                <a:cs typeface="Open Sans"/>
                <a:sym typeface="Open Sans"/>
              </a:rPr>
              <a:t>Payment </a:t>
            </a:r>
            <a:r>
              <a:rPr lang="en" b="1" dirty="0">
                <a:latin typeface="Open Sans"/>
                <a:ea typeface="Open Sans"/>
                <a:cs typeface="Open Sans"/>
                <a:sym typeface="Open Sans"/>
              </a:rPr>
              <a:t>Options: </a:t>
            </a:r>
            <a:r>
              <a:rPr lang="en" b="1" dirty="0" smtClean="0">
                <a:latin typeface="Open Sans"/>
                <a:ea typeface="Open Sans"/>
                <a:cs typeface="Open Sans"/>
                <a:sym typeface="Open Sans"/>
              </a:rPr>
              <a:t/>
            </a:r>
            <a:br>
              <a:rPr lang="en" b="1" dirty="0" smtClean="0">
                <a:latin typeface="Open Sans"/>
                <a:ea typeface="Open Sans"/>
                <a:cs typeface="Open Sans"/>
                <a:sym typeface="Open Sans"/>
              </a:rPr>
            </a:br>
            <a:r>
              <a:rPr lang="en" sz="1200" u="sng" dirty="0" smtClean="0">
                <a:latin typeface="Open Sans"/>
                <a:ea typeface="Open Sans"/>
                <a:cs typeface="Open Sans"/>
                <a:sym typeface="Open Sans"/>
              </a:rPr>
              <a:t>Bank </a:t>
            </a:r>
            <a:r>
              <a:rPr lang="en" sz="1200" u="sng" dirty="0" smtClean="0">
                <a:latin typeface="Open Sans"/>
                <a:ea typeface="Open Sans"/>
                <a:cs typeface="Open Sans"/>
                <a:sym typeface="Open Sans"/>
              </a:rPr>
              <a:t>Accounts:</a:t>
            </a:r>
            <a:br>
              <a:rPr lang="en" sz="1200" u="sng" dirty="0" smtClean="0">
                <a:latin typeface="Open Sans"/>
                <a:ea typeface="Open Sans"/>
                <a:cs typeface="Open Sans"/>
                <a:sym typeface="Open Sans"/>
              </a:rPr>
            </a:br>
            <a:r>
              <a:rPr lang="en" sz="1200" dirty="0" smtClean="0">
                <a:latin typeface="Open Sans"/>
                <a:ea typeface="Open Sans"/>
                <a:cs typeface="Open Sans"/>
                <a:sym typeface="Open Sans"/>
              </a:rPr>
              <a:t>1- National Bank Of Egypt: xxxxxxxxxxxxxxxxxxx</a:t>
            </a:r>
            <a:br>
              <a:rPr lang="en" sz="1200" dirty="0" smtClean="0">
                <a:latin typeface="Open Sans"/>
                <a:ea typeface="Open Sans"/>
                <a:cs typeface="Open Sans"/>
                <a:sym typeface="Open Sans"/>
              </a:rPr>
            </a:br>
            <a:r>
              <a:rPr lang="en" sz="1200" dirty="0" smtClean="0">
                <a:latin typeface="Open Sans"/>
                <a:ea typeface="Open Sans"/>
                <a:cs typeface="Open Sans"/>
                <a:sym typeface="Open Sans"/>
              </a:rPr>
              <a:t>2- QNB : xxxxxxxxxxxx</a:t>
            </a:r>
            <a:endParaRPr lang="en" sz="1200" dirty="0" smtClean="0">
              <a:latin typeface="Open Sans"/>
              <a:ea typeface="Open Sans"/>
              <a:cs typeface="Open Sans"/>
              <a:sym typeface="Open Sans"/>
            </a:endParaRPr>
          </a:p>
          <a:p>
            <a:pPr lvl="0">
              <a:defRPr/>
            </a:pPr>
            <a:r>
              <a:rPr lang="en-US" sz="1200" u="sng" dirty="0" smtClean="0">
                <a:latin typeface="Open Sans"/>
                <a:ea typeface="Open Sans"/>
                <a:cs typeface="Open Sans"/>
                <a:sym typeface="Open Sans"/>
              </a:rPr>
              <a:t>PayPal</a:t>
            </a:r>
            <a:r>
              <a:rPr lang="en-US" sz="1200" dirty="0" smtClean="0">
                <a:latin typeface="Open Sans"/>
                <a:ea typeface="Open Sans"/>
                <a:cs typeface="Open Sans"/>
                <a:sym typeface="Open Sans"/>
              </a:rPr>
              <a:t> : ahmed.elnabrawe9@gmail.com</a:t>
            </a:r>
            <a:endParaRPr sz="1200"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412</Words>
  <Application>Microsoft Office PowerPoint</Application>
  <PresentationFormat>Custom</PresentationFormat>
  <Paragraphs>91</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Open Sans</vt:lpstr>
      <vt:lpstr>Helvetica Neue</vt:lpstr>
      <vt:lpstr>Open Sans SemiBold</vt:lpstr>
      <vt:lpstr>Arial</vt:lpstr>
      <vt:lpstr>Open Sans Light</vt:lpstr>
      <vt:lpstr>Simple Light</vt:lpstr>
      <vt:lpstr>White</vt:lpstr>
      <vt:lpstr>Digital Freelancer:  Managing Freelancing Projects</vt:lpstr>
      <vt:lpstr>PowerPoint Presentation</vt:lpstr>
      <vt:lpstr>Sample Project Listing #1: Web Development</vt:lpstr>
      <vt:lpstr>PowerPoint Presentation</vt:lpstr>
      <vt:lpstr>Expression of Interest</vt:lpstr>
      <vt:lpstr>PowerPoint Presentation</vt:lpstr>
      <vt:lpstr>Trello Board</vt:lpstr>
      <vt:lpstr>PowerPoint Presentation</vt:lpstr>
      <vt:lpstr>Ahmed Mamdouh Elsayed  Cairo, 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admin</cp:lastModifiedBy>
  <cp:revision>21</cp:revision>
  <dcterms:modified xsi:type="dcterms:W3CDTF">2022-10-19T19:28:11Z</dcterms:modified>
</cp:coreProperties>
</file>