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A9D03BC9-AD22-49ED-A833-2A1BE1C8A3F6}"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Noto Sans Black"/>
              </a:rPr>
              <a:t>Click </a:t>
            </a:r>
            <a:r>
              <a:rPr b="1" lang="en-US" sz="3200" spc="-1" strike="noStrike">
                <a:solidFill>
                  <a:srgbClr val="ffffff"/>
                </a:solidFill>
                <a:latin typeface="Noto Sans Black"/>
              </a:rPr>
              <a:t>to </a:t>
            </a:r>
            <a:r>
              <a:rPr b="1" lang="en-US" sz="3200" spc="-1" strike="noStrike">
                <a:solidFill>
                  <a:srgbClr val="ffffff"/>
                </a:solidFill>
                <a:latin typeface="Noto Sans Black"/>
              </a:rPr>
              <a:t>edit </a:t>
            </a:r>
            <a:r>
              <a:rPr b="1" lang="en-US" sz="3200" spc="-1" strike="noStrike">
                <a:solidFill>
                  <a:srgbClr val="ffffff"/>
                </a:solidFill>
                <a:latin typeface="Noto Sans Black"/>
              </a:rPr>
              <a:t>the </a:t>
            </a:r>
            <a:r>
              <a:rPr b="1" lang="en-US" sz="3200" spc="-1" strike="noStrike">
                <a:solidFill>
                  <a:srgbClr val="ffffff"/>
                </a:solidFill>
                <a:latin typeface="Noto Sans Black"/>
              </a:rPr>
              <a:t>title </a:t>
            </a:r>
            <a:r>
              <a:rPr b="1" lang="en-US" sz="3200" spc="-1" strike="noStrike">
                <a:solidFill>
                  <a:srgbClr val="ffffff"/>
                </a:solidFill>
                <a:latin typeface="Noto Sans Black"/>
              </a:rPr>
              <a:t>text </a:t>
            </a:r>
            <a:r>
              <a:rPr b="1" lang="en-US" sz="3200" spc="-1" strike="noStrike">
                <a:solidFill>
                  <a:srgbClr val="ffffff"/>
                </a:solidFill>
                <a:latin typeface="Noto Sans Black"/>
              </a:rPr>
              <a:t>form</a:t>
            </a:r>
            <a:r>
              <a:rPr b="1" lang="en-US" sz="3200" spc="-1" strike="noStrike">
                <a:solidFill>
                  <a:srgbClr val="ffffff"/>
                </a:solidFill>
                <a:latin typeface="Noto Sans Black"/>
              </a:rPr>
              <a:t>at</a:t>
            </a:r>
            <a:endParaRPr b="1" lang="en-US"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1"/>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Noto Sans Black"/>
              </a:rPr>
              <a:t>&lt;date/time&gt;</a:t>
            </a:r>
            <a:endParaRPr b="1" lang="en-US"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Noto Sans Black"/>
              </a:rPr>
              <a:t>&lt;footer&gt;</a:t>
            </a:r>
            <a:endParaRPr b="1" lang="en-US"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7CBE35F7-6487-4082-9A9A-0FC91281C562}" type="slidenum">
              <a:rPr b="1" lang="en-US" sz="1800" spc="-1" strike="noStrike">
                <a:solidFill>
                  <a:srgbClr val="e74c3c"/>
                </a:solidFill>
                <a:latin typeface="Noto Sans Black"/>
              </a:rPr>
              <a:t>&lt;number&gt;</a:t>
            </a:fld>
            <a:endParaRPr b="1" lang="en-US"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hyperlink" Target="https://paperswithcode.com/method/selu" TargetMode="External"/><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Gans ( generative adversarial networks)</a:t>
            </a:r>
            <a:endParaRPr b="1" lang="en-US"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n-US" sz="2200" spc="-1" strike="noStrike">
                <a:solidFill>
                  <a:srgbClr val="1c1c1c"/>
                </a:solidFill>
                <a:latin typeface="Noto Sans Light"/>
              </a:rPr>
              <a:t>By eng.Ahmed Hisham</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Important note </a:t>
            </a:r>
            <a:endParaRPr b="1" lang="en-US" sz="3200" spc="-1" strike="noStrike">
              <a:solidFill>
                <a:srgbClr val="ffffff"/>
              </a:solidFill>
              <a:latin typeface="Noto Sans Black"/>
            </a:endParaRPr>
          </a:p>
        </p:txBody>
      </p:sp>
      <p:sp>
        <p:nvSpPr>
          <p:cNvPr id="10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GAN is usually trained with activation function SELU not RELU </a:t>
            </a:r>
            <a:endParaRPr b="1" lang="en-US" sz="2600" spc="-1" strike="noStrike">
              <a:solidFill>
                <a:srgbClr val="1c1c1c"/>
              </a:solidFill>
              <a:latin typeface="Noto Sans SemiBold"/>
            </a:endParaRPr>
          </a:p>
        </p:txBody>
      </p:sp>
      <p:pic>
        <p:nvPicPr>
          <p:cNvPr id="107" name="" descr=""/>
          <p:cNvPicPr/>
          <p:nvPr/>
        </p:nvPicPr>
        <p:blipFill>
          <a:blip r:embed="rId1"/>
          <a:stretch/>
        </p:blipFill>
        <p:spPr>
          <a:xfrm>
            <a:off x="2194560" y="2743560"/>
            <a:ext cx="5486040" cy="3657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SElu</a:t>
            </a:r>
            <a:endParaRPr b="1" lang="en-US" sz="3200" spc="-1" strike="noStrike">
              <a:solidFill>
                <a:srgbClr val="ffffff"/>
              </a:solidFill>
              <a:latin typeface="Noto Sans Black"/>
            </a:endParaRPr>
          </a:p>
        </p:txBody>
      </p:sp>
      <p:pic>
        <p:nvPicPr>
          <p:cNvPr id="109" name="" descr=""/>
          <p:cNvPicPr/>
          <p:nvPr/>
        </p:nvPicPr>
        <p:blipFill>
          <a:blip r:embed="rId1"/>
          <a:stretch/>
        </p:blipFill>
        <p:spPr>
          <a:xfrm>
            <a:off x="1597320" y="1980000"/>
            <a:ext cx="6705360" cy="4680000"/>
          </a:xfrm>
          <a:prstGeom prst="rect">
            <a:avLst/>
          </a:prstGeom>
          <a:ln>
            <a:noFill/>
          </a:ln>
        </p:spPr>
      </p:pic>
      <p:sp>
        <p:nvSpPr>
          <p:cNvPr id="110" name="TextShape 2"/>
          <p:cNvSpPr txBox="1"/>
          <p:nvPr/>
        </p:nvSpPr>
        <p:spPr>
          <a:xfrm>
            <a:off x="182880" y="3108960"/>
            <a:ext cx="1463040" cy="886320"/>
          </a:xfrm>
          <a:prstGeom prst="rect">
            <a:avLst/>
          </a:prstGeom>
          <a:noFill/>
          <a:ln>
            <a:noFill/>
          </a:ln>
        </p:spPr>
        <p:txBody>
          <a:bodyPr lIns="90000" rIns="90000" tIns="45000" bIns="45000">
            <a:noAutofit/>
          </a:bodyPr>
          <a:p>
            <a:r>
              <a:rPr b="0" lang="en-US" sz="1800" spc="-1" strike="noStrike">
                <a:latin typeface="Noto Sans Regular"/>
              </a:rPr>
              <a:t>Remember we need noise</a:t>
            </a:r>
            <a:endParaRPr b="0" lang="en-US" sz="1800" spc="-1" strike="noStrike">
              <a:latin typeface="Noto Sans Regular"/>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Selu mathematical formula </a:t>
            </a:r>
            <a:endParaRPr b="1" lang="en-US" sz="3200" spc="-1" strike="noStrike">
              <a:solidFill>
                <a:srgbClr val="ffffff"/>
              </a:solidFill>
              <a:latin typeface="Noto Sans Black"/>
            </a:endParaRPr>
          </a:p>
        </p:txBody>
      </p:sp>
      <p:sp>
        <p:nvSpPr>
          <p:cNvPr id="11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Scaled Exponential Linear Units, or SELUs, are activation functions that induce self-normalizing properties. The SELU activation function is given by. f ( x ) = λ x if x ≥ 0 f ( x ) = λ α ( exp ⁡ with α ≈ 1.6733 and λ ≈ 1.0507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hlinkClick r:id="rId1"/>
              </a:rPr>
              <a:t>https://paperswithcode.com/method/selu</a:t>
            </a:r>
            <a:r>
              <a:rPr b="1" lang="en-US" sz="2600" spc="-1" strike="noStrike">
                <a:solidFill>
                  <a:srgbClr val="1c1c1c"/>
                </a:solidFill>
                <a:latin typeface="Noto Sans SemiBold"/>
              </a:rPr>
              <a:t> </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 output </a:t>
            </a:r>
            <a:endParaRPr b="1" lang="en-US" sz="3200" spc="-1" strike="noStrike">
              <a:solidFill>
                <a:srgbClr val="ffffff"/>
              </a:solidFill>
              <a:latin typeface="Noto Sans Black"/>
            </a:endParaRPr>
          </a:p>
        </p:txBody>
      </p:sp>
      <p:pic>
        <p:nvPicPr>
          <p:cNvPr id="114" name="" descr=""/>
          <p:cNvPicPr/>
          <p:nvPr/>
        </p:nvPicPr>
        <p:blipFill>
          <a:blip r:embed="rId1"/>
          <a:stretch/>
        </p:blipFill>
        <p:spPr>
          <a:xfrm>
            <a:off x="3735000" y="1980000"/>
            <a:ext cx="2429640" cy="4680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DCGAN</a:t>
            </a:r>
            <a:endParaRPr b="1" lang="en-US" sz="3200" spc="-1" strike="noStrike">
              <a:solidFill>
                <a:srgbClr val="ffffff"/>
              </a:solidFill>
              <a:latin typeface="Noto Sans Black"/>
            </a:endParaRPr>
          </a:p>
        </p:txBody>
      </p:sp>
      <p:sp>
        <p:nvSpPr>
          <p:cNvPr id="11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DCGAN: stands for Deep convolutional Generative adversarial Network </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DCGANS</a:t>
            </a:r>
            <a:endParaRPr b="1" lang="en-US" sz="3200" spc="-1" strike="noStrike">
              <a:solidFill>
                <a:srgbClr val="ffffff"/>
              </a:solidFill>
              <a:latin typeface="Noto Sans Black"/>
            </a:endParaRPr>
          </a:p>
        </p:txBody>
      </p:sp>
      <p:sp>
        <p:nvSpPr>
          <p:cNvPr id="118" name="TextShape 2"/>
          <p:cNvSpPr txBox="1"/>
          <p:nvPr/>
        </p:nvSpPr>
        <p:spPr>
          <a:xfrm>
            <a:off x="360000" y="1980000"/>
            <a:ext cx="9180000" cy="4680000"/>
          </a:xfrm>
          <a:prstGeom prst="rect">
            <a:avLst/>
          </a:prstGeom>
          <a:noFill/>
          <a:ln>
            <a:noFill/>
          </a:ln>
        </p:spPr>
        <p:txBody>
          <a:bodyPr lIns="0" rIns="0" tIns="0" bIns="0">
            <a:normAutofit fontScale="27000"/>
          </a:bodyPr>
          <a:p>
            <a:pPr>
              <a:spcAft>
                <a:spcPts val="1142"/>
              </a:spcAft>
            </a:pPr>
            <a:r>
              <a:rPr b="1" lang="en-US" sz="2600" spc="-1" strike="noStrike">
                <a:solidFill>
                  <a:srgbClr val="1c1c1c"/>
                </a:solidFill>
                <a:latin typeface="Noto Sans SemiBold"/>
              </a:rPr>
              <a:t> </a:t>
            </a:r>
            <a:r>
              <a:rPr b="1" lang="en-US" sz="2600" spc="-1" strike="noStrike">
                <a:solidFill>
                  <a:srgbClr val="1c1c1c"/>
                </a:solidFill>
                <a:latin typeface="Noto Sans SemiBold"/>
              </a:rPr>
              <a:t>Generator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For the generator, we take in random noise and eventually transform it to the shape of the Fashion MNIST images. The general steps are: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Feed the input noise to a dense layer.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Reshape the output to have three dimensions. This stands for the (length, width, number of filters).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Perform a deconvolution (with [Conv2DTranspose](https://www.tensorflow.org/api_docs/python/tf/keras/layers/Conv2DTranspose)), reducing the number of filters by half and using a stride of `2`.</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The final layer upsamples the features to the size of the training images. In this case 28 x 28 x 1.</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Notice that batch normalization is performed except for the final deconvolution layer. As best practice, `selu` is the activation used for the intermediate deconvolution while `tanh` is for the output. We printed the model summary so you can see the shapes at each layer.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DCGANS</a:t>
            </a:r>
            <a:endParaRPr b="1" lang="en-US" sz="3200" spc="-1" strike="noStrike">
              <a:solidFill>
                <a:srgbClr val="ffffff"/>
              </a:solidFill>
              <a:latin typeface="Noto Sans Black"/>
            </a:endParaRPr>
          </a:p>
        </p:txBody>
      </p:sp>
      <p:sp>
        <p:nvSpPr>
          <p:cNvPr id="12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Discriminator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The discriminator will use strided convolutions to reduce the dimensionality of the input images. As best practice, these are activated by LeakyRELU. The output features will be flattened and fed to a 1-unit dense layer activated by sigmoid.</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Notes to be considered </a:t>
            </a:r>
            <a:endParaRPr b="1" lang="en-US" sz="3200" spc="-1" strike="noStrike">
              <a:solidFill>
                <a:srgbClr val="ffffff"/>
              </a:solidFill>
              <a:latin typeface="Noto Sans Black"/>
            </a:endParaRPr>
          </a:p>
        </p:txBody>
      </p:sp>
      <p:sp>
        <p:nvSpPr>
          <p:cNvPr id="12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Generator part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Uses Conv2DTranspose followed by batch normalization</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All activations should be SELU except for the last layer which is TanH </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Notes to be considered </a:t>
            </a:r>
            <a:endParaRPr b="1" lang="en-US" sz="3200" spc="-1" strike="noStrike">
              <a:solidFill>
                <a:srgbClr val="ffffff"/>
              </a:solidFill>
              <a:latin typeface="Noto Sans Black"/>
            </a:endParaRPr>
          </a:p>
        </p:txBody>
      </p:sp>
      <p:sp>
        <p:nvSpPr>
          <p:cNvPr id="124"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Discriminator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No hidden layers as Dense layers all are conv2d except for the output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Activation function is leakyRelu </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Remember leakyRelu </a:t>
            </a:r>
            <a:endParaRPr b="1" lang="en-US" sz="3200" spc="-1" strike="noStrike">
              <a:solidFill>
                <a:srgbClr val="ffffff"/>
              </a:solidFill>
              <a:latin typeface="Noto Sans Black"/>
            </a:endParaRPr>
          </a:p>
        </p:txBody>
      </p:sp>
      <p:pic>
        <p:nvPicPr>
          <p:cNvPr id="126" name="" descr=""/>
          <p:cNvPicPr/>
          <p:nvPr/>
        </p:nvPicPr>
        <p:blipFill>
          <a:blip r:embed="rId1"/>
          <a:stretch/>
        </p:blipFill>
        <p:spPr>
          <a:xfrm>
            <a:off x="1215000" y="1980000"/>
            <a:ext cx="7469640" cy="4680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GANs</a:t>
            </a:r>
            <a:endParaRPr b="1" lang="en-US" sz="3200" spc="-1" strike="noStrike">
              <a:solidFill>
                <a:srgbClr val="ffffff"/>
              </a:solidFill>
              <a:latin typeface="Noto Sans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A generative adversarial network is a class of machine learning frameworks designed by Ian Goodfellow and his colleagues in June 2014. Two neural networks contest with each other in a game. Given a training set, this technique learns to generate new data with the same statistics as the training set.</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Case study handsigns generation</a:t>
            </a:r>
            <a:endParaRPr b="1" lang="en-US" sz="3200" spc="-1" strike="noStrike">
              <a:solidFill>
                <a:srgbClr val="ffffff"/>
              </a:solidFill>
              <a:latin typeface="Noto Sans Black"/>
            </a:endParaRPr>
          </a:p>
        </p:txBody>
      </p:sp>
      <p:sp>
        <p:nvSpPr>
          <p:cNvPr id="128"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Get the training data</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Preprocess the images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Build the generator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Generator configuartion</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Dense: number of units should equal 7 * 7 * 128, input_shape takes in a list containing the random normal dimensions</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Case study handsigns generation</a:t>
            </a:r>
            <a:endParaRPr b="1" lang="en-US" sz="3200" spc="-1" strike="noStrike">
              <a:solidFill>
                <a:srgbClr val="ffffff"/>
              </a:solidFill>
              <a:latin typeface="Noto Sans Black"/>
            </a:endParaRPr>
          </a:p>
        </p:txBody>
      </p:sp>
      <p:sp>
        <p:nvSpPr>
          <p:cNvPr id="13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1800" spc="-1" strike="noStrike">
                <a:solidFill>
                  <a:srgbClr val="1c1c1c"/>
                </a:solidFill>
                <a:latin typeface="Noto Sans SemiBold"/>
              </a:rPr>
              <a:t>random_normal_dimensions is a hyperparameter that defines how many random numbers in a vector you'll want to feed into the generator as a starting point for generating images.</a:t>
            </a:r>
            <a:endParaRPr b="1" lang="en-US" sz="18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Reshape: reshape the vector to a 7 x 7 x 128 tensor.</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BatchNormalization</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 </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Conv2DTranspose: takes 64 units, kernel size is 5, strides is 2, padding is SAME, activation is selu.</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BatchNormalization</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Conv2DTranspose: 1 unit, kernel size is 5, strides is 2, padding is SAME, and activation is tanh</a:t>
            </a:r>
            <a:endParaRPr b="1" lang="en-US" sz="18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Configurations </a:t>
            </a:r>
            <a:endParaRPr b="1" lang="en-US" sz="3200" spc="-1" strike="noStrike">
              <a:solidFill>
                <a:srgbClr val="ffffff"/>
              </a:solidFill>
              <a:latin typeface="Noto Sans Black"/>
            </a:endParaRPr>
          </a:p>
        </p:txBody>
      </p:sp>
      <p:sp>
        <p:nvSpPr>
          <p:cNvPr id="13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Build the discriminator</a:t>
            </a:r>
            <a:endParaRPr b="1" lang="en-US" sz="26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Conv2D: 64 units, kernel size of 5, strides of 2, padding is SAME, activation is a leaky relu with alpha of 0.2, input shape is 28 x 28 x 1</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Dropout: rate is 0.4 (fraction of input units to drop)</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Conv2D: 128 units, kernel size of 5, strides of 2, padding is SAME, activation is LeakyRelu with alpha of 0.2</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Dropout: rate is 0.4.</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Flatten</a:t>
            </a:r>
            <a:endParaRPr b="1" lang="en-US" sz="1800" spc="-1" strike="noStrike">
              <a:solidFill>
                <a:srgbClr val="1c1c1c"/>
              </a:solidFill>
              <a:latin typeface="Noto Sans SemiBold"/>
            </a:endParaRPr>
          </a:p>
          <a:p>
            <a:pPr>
              <a:spcAft>
                <a:spcPts val="1142"/>
              </a:spcAft>
            </a:pPr>
            <a:r>
              <a:rPr b="1" lang="en-US" sz="1800" spc="-1" strike="noStrike">
                <a:solidFill>
                  <a:srgbClr val="1c1c1c"/>
                </a:solidFill>
                <a:latin typeface="Noto Sans SemiBold"/>
              </a:rPr>
              <a:t>Dense: with 1 unit and a sigmoid activation</a:t>
            </a:r>
            <a:endParaRPr b="1" lang="en-US" sz="18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Train the GAN ( train discriminator) </a:t>
            </a:r>
            <a:br/>
            <a:endParaRPr b="1" lang="en-US" sz="3200" spc="-1" strike="noStrike">
              <a:solidFill>
                <a:srgbClr val="ffffff"/>
              </a:solidFill>
              <a:latin typeface="Noto Sans Black"/>
            </a:endParaRPr>
          </a:p>
        </p:txBody>
      </p:sp>
      <p:sp>
        <p:nvSpPr>
          <p:cNvPr id="134" name="TextShape 2"/>
          <p:cNvSpPr txBox="1"/>
          <p:nvPr/>
        </p:nvSpPr>
        <p:spPr>
          <a:xfrm>
            <a:off x="360000" y="1980000"/>
            <a:ext cx="9180000" cy="4680000"/>
          </a:xfrm>
          <a:prstGeom prst="rect">
            <a:avLst/>
          </a:prstGeom>
          <a:noFill/>
          <a:ln>
            <a:noFill/>
          </a:ln>
        </p:spPr>
        <p:txBody>
          <a:bodyPr lIns="0" rIns="0" tIns="0" bIns="0">
            <a:normAutofit fontScale="39000"/>
          </a:bodyPr>
          <a:p>
            <a:pPr>
              <a:spcAft>
                <a:spcPts val="1142"/>
              </a:spcAft>
            </a:pPr>
            <a:r>
              <a:rPr b="1" lang="en-US" sz="2600" spc="-1" strike="noStrike">
                <a:solidFill>
                  <a:srgbClr val="1c1c1c"/>
                </a:solidFill>
                <a:latin typeface="Noto Sans SemiBold"/>
              </a:rPr>
              <a:t>Phase 1</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real_batch_size: Get the batch size of the input batch (it's the zero-th dimension of the tensor)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noise: Generate the noise using tf.random.normal. The shape is batch size x random_normal_dimension</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fake images: Use the generator that you just created. Pass in the noise and produce fake images.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mixed_images: concatenate the fake images with the real images.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Set the axis to 0.</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discriminator_labels: Set to 0. for real images and 1. for fake images.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Set the discriminator as trainable.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Use the discriminator's train_on_batch() method to train on the mixed images and the discriminator labels.</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Train phase 2 (generator training)</a:t>
            </a:r>
            <a:endParaRPr b="1" lang="en-US" sz="3200" spc="-1" strike="noStrike">
              <a:solidFill>
                <a:srgbClr val="ffffff"/>
              </a:solidFill>
              <a:latin typeface="Noto Sans Black"/>
            </a:endParaRPr>
          </a:p>
        </p:txBody>
      </p:sp>
      <p:sp>
        <p:nvSpPr>
          <p:cNvPr id="136" name="TextShape 2"/>
          <p:cNvSpPr txBox="1"/>
          <p:nvPr/>
        </p:nvSpPr>
        <p:spPr>
          <a:xfrm>
            <a:off x="360000" y="1980000"/>
            <a:ext cx="9180000" cy="4680000"/>
          </a:xfrm>
          <a:prstGeom prst="rect">
            <a:avLst/>
          </a:prstGeom>
          <a:noFill/>
          <a:ln>
            <a:noFill/>
          </a:ln>
        </p:spPr>
        <p:txBody>
          <a:bodyPr lIns="0" rIns="0" tIns="0" bIns="0">
            <a:normAutofit fontScale="61000"/>
          </a:bodyPr>
          <a:p>
            <a:pPr>
              <a:spcAft>
                <a:spcPts val="1142"/>
              </a:spcAft>
            </a:pPr>
            <a:r>
              <a:rPr b="1" lang="en-US" sz="2600" spc="-1" strike="noStrike">
                <a:solidFill>
                  <a:srgbClr val="1c1c1c"/>
                </a:solidFill>
                <a:latin typeface="Noto Sans SemiBold"/>
              </a:rPr>
              <a:t>Phase 2</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noise: generate random normal values with dimensions batch_size x random_normal_dimensions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Use real_batch_size.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Generator_labels: Set to 1. to mark the fake images as real</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The generator will generate fake images that are labeled as real images and attempt to fool the discriminator.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Set the discriminator to NOT be trainable.</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Train the GAN on the noise and the generator labels.</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Gans Network</a:t>
            </a:r>
            <a:endParaRPr b="1" lang="en-US"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2 neural networks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1</a:t>
            </a:r>
            <a:r>
              <a:rPr b="1" lang="en-US" sz="2600" spc="-1" strike="noStrike" baseline="14000000">
                <a:solidFill>
                  <a:srgbClr val="1c1c1c"/>
                </a:solidFill>
                <a:latin typeface="Noto Sans SemiBold"/>
              </a:rPr>
              <a:t>st</a:t>
            </a:r>
            <a:r>
              <a:rPr b="1" lang="en-US" sz="2600" spc="-1" strike="noStrike">
                <a:solidFill>
                  <a:srgbClr val="1c1c1c"/>
                </a:solidFill>
                <a:latin typeface="Noto Sans SemiBold"/>
              </a:rPr>
              <a:t> Generator used to generate Fake data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2</a:t>
            </a:r>
            <a:r>
              <a:rPr b="1" lang="en-US" sz="2600" spc="-1" strike="noStrike" baseline="14000000">
                <a:solidFill>
                  <a:srgbClr val="1c1c1c"/>
                </a:solidFill>
                <a:latin typeface="Noto Sans SemiBold"/>
              </a:rPr>
              <a:t>nd</a:t>
            </a:r>
            <a:r>
              <a:rPr b="1" lang="en-US" sz="2600" spc="-1" strike="noStrike">
                <a:solidFill>
                  <a:srgbClr val="1c1c1c"/>
                </a:solidFill>
                <a:latin typeface="Noto Sans SemiBold"/>
              </a:rPr>
              <a:t> discriminator used to tell if the data is real or fake </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gans</a:t>
            </a:r>
            <a:endParaRPr b="1" lang="en-US" sz="3200" spc="-1" strike="noStrike">
              <a:solidFill>
                <a:srgbClr val="ffffff"/>
              </a:solidFill>
              <a:latin typeface="Noto Sans Black"/>
            </a:endParaRPr>
          </a:p>
        </p:txBody>
      </p:sp>
      <p:pic>
        <p:nvPicPr>
          <p:cNvPr id="94" name="" descr=""/>
          <p:cNvPicPr/>
          <p:nvPr/>
        </p:nvPicPr>
        <p:blipFill>
          <a:blip r:embed="rId1"/>
          <a:stretch/>
        </p:blipFill>
        <p:spPr>
          <a:xfrm>
            <a:off x="716040" y="1980000"/>
            <a:ext cx="8467920" cy="4680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Gans</a:t>
            </a:r>
            <a:endParaRPr b="1" lang="en-US" sz="3200" spc="-1" strike="noStrike">
              <a:solidFill>
                <a:srgbClr val="ffffff"/>
              </a:solidFill>
              <a:latin typeface="Noto Sans Black"/>
            </a:endParaRPr>
          </a:p>
        </p:txBody>
      </p:sp>
      <p:pic>
        <p:nvPicPr>
          <p:cNvPr id="96" name="" descr=""/>
          <p:cNvPicPr/>
          <p:nvPr/>
        </p:nvPicPr>
        <p:blipFill>
          <a:blip r:embed="rId1"/>
          <a:stretch/>
        </p:blipFill>
        <p:spPr>
          <a:xfrm>
            <a:off x="360000" y="2224800"/>
            <a:ext cx="9180000" cy="41900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Gans</a:t>
            </a:r>
            <a:endParaRPr b="1" lang="en-US" sz="3200" spc="-1" strike="noStrike">
              <a:solidFill>
                <a:srgbClr val="ffffff"/>
              </a:solidFill>
              <a:latin typeface="Noto Sans Black"/>
            </a:endParaRPr>
          </a:p>
        </p:txBody>
      </p:sp>
      <p:pic>
        <p:nvPicPr>
          <p:cNvPr id="98" name="" descr=""/>
          <p:cNvPicPr/>
          <p:nvPr/>
        </p:nvPicPr>
        <p:blipFill>
          <a:blip r:embed="rId1"/>
          <a:stretch/>
        </p:blipFill>
        <p:spPr>
          <a:xfrm>
            <a:off x="463320" y="1980000"/>
            <a:ext cx="8973000" cy="4680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Procedures </a:t>
            </a:r>
            <a:endParaRPr b="1" lang="en-US" sz="3200" spc="-1" strike="noStrike">
              <a:solidFill>
                <a:srgbClr val="ffffff"/>
              </a:solidFill>
              <a:latin typeface="Noto Sans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The generator takes in random noise and uses it to create fake images. For that, this model will take in the shape of the random noise and will output an image with the same dimensions of the MNIST dataset (i.e. 28 x 28).</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Procedures</a:t>
            </a:r>
            <a:endParaRPr b="1" lang="en-US" sz="3200" spc="-1" strike="noStrike">
              <a:solidFill>
                <a:srgbClr val="ffffff"/>
              </a:solidFill>
              <a:latin typeface="Noto Sans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Discriminator</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The discriminator takes in the input (fake or real) images and determines if it is fake or not. Thus, the input shape will be that of the training images. This will be flattened so it can be fed to the dense networks and the final output is a value between 0 (fake) and 1 (real).</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network</a:t>
            </a:r>
            <a:endParaRPr b="1" lang="en-US" sz="3200" spc="-1" strike="noStrike">
              <a:solidFill>
                <a:srgbClr val="ffffff"/>
              </a:solidFill>
              <a:latin typeface="Noto Sans Black"/>
            </a:endParaRPr>
          </a:p>
        </p:txBody>
      </p:sp>
      <p:sp>
        <p:nvSpPr>
          <p:cNvPr id="104"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We can append these two models to build the GAN.</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gan = keras.models.Sequential([generator, discriminator])</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2021-11-17T19:54:53Z</dcterms:created>
  <dc:creator/>
  <dc:description/>
  <dc:language>en-US</dc:language>
  <cp:lastModifiedBy/>
  <dcterms:modified xsi:type="dcterms:W3CDTF">2021-11-17T21:45:51Z</dcterms:modified>
  <cp:revision>2</cp:revision>
  <dc:subject/>
  <dc:title>Alizarin</dc:title>
</cp:coreProperties>
</file>