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4" r:id="rId10"/>
    <p:sldId id="265" r:id="rId11"/>
    <p:sldId id="272" r:id="rId12"/>
    <p:sldId id="266" r:id="rId13"/>
    <p:sldId id="267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82" r:id="rId2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Medium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8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b96781b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b96781b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b96781b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b96781b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5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ba8a66c0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ba8a66c0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791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48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561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840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03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17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848759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b848759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cc12ef79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cc12ef79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96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848759b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b848759b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ba8a66c0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ba8a66c0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96781bf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b96781bf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96781bf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96781bf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a8a66c0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a8a66c0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a8a66c0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a8a66c0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7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ba8a66c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ba8a66c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eta.masterofthing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18525" y="0"/>
            <a:ext cx="9262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4300" y="1250275"/>
            <a:ext cx="8675400" cy="3509400"/>
          </a:xfrm>
          <a:prstGeom prst="rect">
            <a:avLst/>
          </a:prstGeom>
          <a:noFill/>
          <a:ln>
            <a:noFill/>
          </a:ln>
          <a:effectLst>
            <a:outerShdw blurRad="85725" dist="1143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 Anomaly Detection</a:t>
            </a:r>
            <a:endParaRPr sz="7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  On Sensor Data.</a:t>
            </a:r>
            <a:endParaRPr sz="7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   IOT.</a:t>
            </a:r>
            <a:r>
              <a:rPr lang="en" sz="4300">
                <a:solidFill>
                  <a:schemeClr val="lt1"/>
                </a:solidFill>
              </a:rPr>
              <a:t>based</a:t>
            </a:r>
            <a:endParaRPr sz="430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6250" y="0"/>
            <a:ext cx="2605275" cy="1121275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400" y="-346950"/>
            <a:ext cx="2813201" cy="1530975"/>
          </a:xfrm>
          <a:prstGeom prst="rect">
            <a:avLst/>
          </a:prstGeom>
          <a:noFill/>
          <a:ln>
            <a:noFill/>
          </a:ln>
          <a:effectLst>
            <a:outerShdw blurRad="57150" dist="133350" dir="1200000" algn="bl" rotWithShape="0">
              <a:srgbClr val="00000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/>
          <p:nvPr/>
        </p:nvSpPr>
        <p:spPr>
          <a:xfrm>
            <a:off x="0" y="0"/>
            <a:ext cx="9144000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0" y="92875"/>
            <a:ext cx="52458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  Half Space Trees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85774" y="1848450"/>
            <a:ext cx="458537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Reference Mass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dirty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Latest Mass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7197300" y="1410475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Moving average</a:t>
            </a:r>
            <a:r>
              <a:rPr lang="en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523800" y="3301925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 of points 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7277600" y="2356200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 Score  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54DB9-DAE0-47C6-BE82-A523A951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786" y="1645892"/>
            <a:ext cx="4904867" cy="313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0" y="9287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Approaches</a:t>
            </a:r>
            <a:endParaRPr sz="3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7" name="Google Shape;297;p22"/>
          <p:cNvSpPr/>
          <p:nvPr/>
        </p:nvSpPr>
        <p:spPr>
          <a:xfrm rot="-2560900">
            <a:off x="4299788" y="942574"/>
            <a:ext cx="6937941" cy="483103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85775" y="1848450"/>
            <a:ext cx="344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Half Space Tree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9" name="Google Shape;299;p22"/>
          <p:cNvSpPr/>
          <p:nvPr/>
        </p:nvSpPr>
        <p:spPr>
          <a:xfrm>
            <a:off x="4644900" y="1466575"/>
            <a:ext cx="1878900" cy="1599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6413600" y="153302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6692000" y="133352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4346050" y="1249325"/>
            <a:ext cx="2412300" cy="20856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4537350" y="1388263"/>
            <a:ext cx="2094000" cy="17589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6618600" y="247875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5852275" y="320230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 txBox="1"/>
          <p:nvPr/>
        </p:nvSpPr>
        <p:spPr>
          <a:xfrm>
            <a:off x="6813000" y="227925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6051475" y="320230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7197300" y="1410475"/>
            <a:ext cx="1694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Batch of points 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523800" y="3301925"/>
            <a:ext cx="16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 Score  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7277600" y="2356200"/>
            <a:ext cx="1694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Moving average</a:t>
            </a:r>
          </a:p>
        </p:txBody>
      </p:sp>
      <p:sp>
        <p:nvSpPr>
          <p:cNvPr id="311" name="Google Shape;311;p22"/>
          <p:cNvSpPr txBox="1"/>
          <p:nvPr/>
        </p:nvSpPr>
        <p:spPr>
          <a:xfrm>
            <a:off x="150475" y="2478750"/>
            <a:ext cx="2986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Have a lot of variations to detect anomaly point.</a:t>
            </a:r>
            <a:endParaRPr sz="16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148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0" y="9287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Final Approach</a:t>
            </a:r>
            <a:endParaRPr sz="35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23"/>
          <p:cNvSpPr txBox="1"/>
          <p:nvPr/>
        </p:nvSpPr>
        <p:spPr>
          <a:xfrm>
            <a:off x="12528" y="1821280"/>
            <a:ext cx="48897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Our Enhanced Approach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338783" y="-740934"/>
            <a:ext cx="8379000" cy="8251500"/>
            <a:chOff x="3579258" y="-767659"/>
            <a:chExt cx="8379000" cy="8251500"/>
          </a:xfrm>
        </p:grpSpPr>
        <p:sp>
          <p:nvSpPr>
            <p:cNvPr id="320" name="Google Shape;320;p23"/>
            <p:cNvSpPr/>
            <p:nvPr/>
          </p:nvSpPr>
          <p:spPr>
            <a:xfrm rot="-2560900">
              <a:off x="4299788" y="942574"/>
              <a:ext cx="6937941" cy="4831034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644900" y="1466575"/>
              <a:ext cx="1878900" cy="1599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6413600" y="1533025"/>
              <a:ext cx="199200" cy="186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 txBox="1"/>
            <p:nvPr/>
          </p:nvSpPr>
          <p:spPr>
            <a:xfrm>
              <a:off x="6692000" y="1333525"/>
              <a:ext cx="585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4346050" y="1249325"/>
              <a:ext cx="2412300" cy="2085600"/>
            </a:xfrm>
            <a:prstGeom prst="ellipse">
              <a:avLst/>
            </a:prstGeom>
            <a:noFill/>
            <a:ln w="9525" cap="flat" cmpd="sng">
              <a:solidFill>
                <a:srgbClr val="2C8B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4537350" y="1388263"/>
              <a:ext cx="2094000" cy="1758900"/>
            </a:xfrm>
            <a:prstGeom prst="ellipse">
              <a:avLst/>
            </a:prstGeom>
            <a:noFill/>
            <a:ln w="9525" cap="flat" cmpd="sng">
              <a:solidFill>
                <a:srgbClr val="2C8B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6618600" y="2478750"/>
              <a:ext cx="199200" cy="186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5852275" y="3202300"/>
              <a:ext cx="199200" cy="186000"/>
            </a:xfrm>
            <a:prstGeom prst="ellipse">
              <a:avLst/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 txBox="1"/>
            <p:nvPr/>
          </p:nvSpPr>
          <p:spPr>
            <a:xfrm>
              <a:off x="6813000" y="2279250"/>
              <a:ext cx="585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29" name="Google Shape;329;p23"/>
            <p:cNvSpPr txBox="1"/>
            <p:nvPr/>
          </p:nvSpPr>
          <p:spPr>
            <a:xfrm>
              <a:off x="6051475" y="3202300"/>
              <a:ext cx="585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03</a:t>
              </a:r>
              <a:endParaRPr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30" name="Google Shape;330;p23"/>
            <p:cNvSpPr txBox="1"/>
            <p:nvPr/>
          </p:nvSpPr>
          <p:spPr>
            <a:xfrm>
              <a:off x="7117125" y="1410475"/>
              <a:ext cx="2412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More than one window</a:t>
              </a:r>
              <a:endParaRPr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504400" y="3301925"/>
              <a:ext cx="2528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Time Window</a:t>
              </a:r>
              <a:endParaRPr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2" name="Google Shape;332;p23"/>
            <p:cNvSpPr txBox="1"/>
            <p:nvPr/>
          </p:nvSpPr>
          <p:spPr>
            <a:xfrm>
              <a:off x="7277600" y="2356200"/>
              <a:ext cx="169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Trees Voting  </a:t>
              </a:r>
              <a:endParaRPr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333" name="Google Shape;333;p23"/>
          <p:cNvSpPr txBox="1"/>
          <p:nvPr/>
        </p:nvSpPr>
        <p:spPr>
          <a:xfrm>
            <a:off x="150475" y="2478750"/>
            <a:ext cx="381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Despite high results, but we enhanced the algorithm based on the company requirements.</a:t>
            </a:r>
            <a:endParaRPr sz="16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361507" y="51901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 – Mot IOT Kit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FDBBC-1966-43E7-9532-C6F4E966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19" y="1119312"/>
            <a:ext cx="2610340" cy="37822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612FB-41D5-4757-83CE-7D17A6590E69}"/>
              </a:ext>
            </a:extLst>
          </p:cNvPr>
          <p:cNvSpPr txBox="1"/>
          <p:nvPr/>
        </p:nvSpPr>
        <p:spPr>
          <a:xfrm>
            <a:off x="980169" y="2030819"/>
            <a:ext cx="33279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Accelerometer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Lux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Week Days vs Week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results-WeekDays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7B51A-DEDC-4AAB-8AC7-D92058D8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4" y="1690576"/>
            <a:ext cx="7565377" cy="28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2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results-WeekDays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07EF7-0A26-4A54-BDC7-13D87E86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01" y="1919196"/>
            <a:ext cx="3740294" cy="2559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EBFA9-37C1-4D0A-8170-480C1A65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3" y="1898914"/>
            <a:ext cx="4301318" cy="26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results-WeekDays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80364-C18F-454D-9BF2-1ABD95A1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56" y="1372721"/>
            <a:ext cx="7474688" cy="34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9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results-WeekEnd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4C5A3-A462-4D9B-A8BE-40D91DBE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" y="1686472"/>
            <a:ext cx="8250865" cy="31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2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results-WeekEnd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262D0-BFED-46EB-A6B6-87949402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297" y="1690576"/>
            <a:ext cx="3480169" cy="2710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2CF9C-A0BC-47B5-A4E5-917D8546F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34" y="1786686"/>
            <a:ext cx="4609228" cy="25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3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Cases: results-WeekEnd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3E3B9-CEFF-470C-81BE-E71CE144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" y="1233452"/>
            <a:ext cx="7798376" cy="35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8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2171" r="2180"/>
          <a:stretch/>
        </p:blipFill>
        <p:spPr>
          <a:xfrm>
            <a:off x="215588" y="1284200"/>
            <a:ext cx="2551500" cy="28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t="1662" b="1653"/>
          <a:stretch/>
        </p:blipFill>
        <p:spPr>
          <a:xfrm>
            <a:off x="3343263" y="1284200"/>
            <a:ext cx="2551500" cy="2810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l="4611" r="4611"/>
          <a:stretch/>
        </p:blipFill>
        <p:spPr>
          <a:xfrm>
            <a:off x="6376913" y="1284200"/>
            <a:ext cx="2551500" cy="281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3401" y="4190000"/>
            <a:ext cx="24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AHMED ELTABAKH</a:t>
            </a:r>
            <a:endParaRPr sz="1800" b="1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3614101" y="4190000"/>
            <a:ext cx="191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AMR MONEER</a:t>
            </a:r>
            <a:endParaRPr sz="1800" b="1"/>
          </a:p>
        </p:txBody>
      </p:sp>
      <p:sp>
        <p:nvSpPr>
          <p:cNvPr id="67" name="Google Shape;67;p14"/>
          <p:cNvSpPr txBox="1"/>
          <p:nvPr/>
        </p:nvSpPr>
        <p:spPr>
          <a:xfrm>
            <a:off x="6674663" y="4190000"/>
            <a:ext cx="19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OSAMA AYMAN</a:t>
            </a:r>
            <a:endParaRPr sz="18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3108225" y="147725"/>
            <a:ext cx="302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Meet our team</a:t>
            </a:r>
            <a:endParaRPr sz="30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510361" y="114140"/>
            <a:ext cx="7251405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MOT Platform</a:t>
            </a:r>
            <a:endParaRPr sz="35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C15404-942F-4C9C-8743-B740CF782A39}"/>
              </a:ext>
            </a:extLst>
          </p:cNvPr>
          <p:cNvSpPr txBox="1"/>
          <p:nvPr/>
        </p:nvSpPr>
        <p:spPr>
          <a:xfrm>
            <a:off x="1908535" y="2571750"/>
            <a:ext cx="532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http://beta.masterofthings.com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338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E42AC-EABC-42D4-A57E-3B45645F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28" y="0"/>
            <a:ext cx="92184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6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52400" y="862800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152400" y="1942350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 amt="80000"/>
          </a:blip>
          <a:srcRect t="-7379" b="7379"/>
          <a:stretch/>
        </p:blipFill>
        <p:spPr>
          <a:xfrm>
            <a:off x="152400" y="2965525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152400" y="4069275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>
            <a:off x="4853200" y="862800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 amt="80000"/>
          </a:blip>
          <a:stretch>
            <a:fillRect/>
          </a:stretch>
        </p:blipFill>
        <p:spPr>
          <a:xfrm>
            <a:off x="4853200" y="1979263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9">
            <a:alphaModFix amt="80000"/>
          </a:blip>
          <a:stretch>
            <a:fillRect/>
          </a:stretch>
        </p:blipFill>
        <p:spPr>
          <a:xfrm>
            <a:off x="4853200" y="3021925"/>
            <a:ext cx="5257799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10">
            <a:alphaModFix amt="80000"/>
          </a:blip>
          <a:stretch>
            <a:fillRect/>
          </a:stretch>
        </p:blipFill>
        <p:spPr>
          <a:xfrm>
            <a:off x="4852725" y="4134275"/>
            <a:ext cx="5257799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70525" y="31500"/>
            <a:ext cx="1880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323232"/>
                </a:solidFill>
              </a:rPr>
              <a:t>Agenda</a:t>
            </a:r>
            <a:endParaRPr sz="3000" b="1">
              <a:solidFill>
                <a:srgbClr val="323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52400" y="76590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01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52400" y="181726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02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52400" y="290891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03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2400" y="392001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04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853200" y="725385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05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853200" y="1873660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06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853200" y="2908922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07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853200" y="4032385"/>
            <a:ext cx="108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23232"/>
                </a:solidFill>
              </a:rPr>
              <a:t>08</a:t>
            </a:r>
            <a:endParaRPr sz="6000">
              <a:solidFill>
                <a:srgbClr val="323232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118625" y="101217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118625" y="2083700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Challenges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064900" y="3114925"/>
            <a:ext cx="366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&amp;</a:t>
            </a:r>
            <a:r>
              <a:rPr lang="en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118600" y="4226700"/>
            <a:ext cx="355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5848200" y="101217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Approaches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848200" y="2119938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Final Approach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848199" y="315522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Use Cases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848199" y="4283675"/>
            <a:ext cx="278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MOT Platform 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9143982" cy="1119312"/>
          </a:xfrm>
          <a:prstGeom prst="flowChartDocument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0" y="9287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5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0" y="1514450"/>
            <a:ext cx="8403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Business Domain.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Business Need.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Why online Learning ?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Font typeface="Georgia"/>
              <a:buChar char="●"/>
            </a:pP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Batch Learning VS online Learning. 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3603400" y="2947900"/>
            <a:ext cx="3524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Georgia"/>
                <a:ea typeface="Georgia"/>
                <a:cs typeface="Georgia"/>
                <a:sym typeface="Georgia"/>
              </a:rPr>
              <a:t>New Terminology</a:t>
            </a:r>
            <a:endParaRPr sz="27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335725" y="1376050"/>
            <a:ext cx="45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Georgia"/>
                <a:ea typeface="Georgia"/>
                <a:cs typeface="Georgia"/>
                <a:sym typeface="Georgia"/>
              </a:rPr>
              <a:t>Programming language</a:t>
            </a:r>
            <a:endParaRPr sz="24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738875" y="3720175"/>
            <a:ext cx="2952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Georgia"/>
                <a:ea typeface="Georgia"/>
                <a:cs typeface="Georgia"/>
                <a:sym typeface="Georgia"/>
              </a:rPr>
              <a:t>No ML Support</a:t>
            </a:r>
            <a:endParaRPr sz="270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491600" y="2175625"/>
            <a:ext cx="3524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Georgia"/>
                <a:ea typeface="Georgia"/>
                <a:cs typeface="Georgia"/>
                <a:sym typeface="Georgia"/>
              </a:rPr>
              <a:t>Limited Resources</a:t>
            </a:r>
            <a:endParaRPr sz="27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85800" y="172825"/>
            <a:ext cx="52458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Objective</a:t>
            </a:r>
            <a:r>
              <a:rPr lang="en" sz="3500">
                <a:latin typeface="Georgia"/>
                <a:ea typeface="Georgia"/>
                <a:cs typeface="Georgia"/>
                <a:sym typeface="Georgia"/>
              </a:rPr>
              <a:t> &amp; </a:t>
            </a: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5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-220512" y="896125"/>
            <a:ext cx="9585025" cy="3764263"/>
            <a:chOff x="0" y="896125"/>
            <a:chExt cx="9585025" cy="3764263"/>
          </a:xfrm>
        </p:grpSpPr>
        <p:sp>
          <p:nvSpPr>
            <p:cNvPr id="119" name="Google Shape;119;p18"/>
            <p:cNvSpPr/>
            <p:nvPr/>
          </p:nvSpPr>
          <p:spPr>
            <a:xfrm>
              <a:off x="1855550" y="3786850"/>
              <a:ext cx="37974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A4AA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3147650" y="3006550"/>
              <a:ext cx="22023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B70B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226050" y="2240350"/>
              <a:ext cx="17475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395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33950" y="1474150"/>
              <a:ext cx="1826100" cy="690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C8B7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123" name="Google Shape;12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896125"/>
              <a:ext cx="3673925" cy="367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8"/>
            <p:cNvSpPr txBox="1"/>
            <p:nvPr/>
          </p:nvSpPr>
          <p:spPr>
            <a:xfrm>
              <a:off x="4169664" y="14630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1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4495739" y="22544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2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4899239" y="30206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3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5182639" y="3800940"/>
              <a:ext cx="4035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100">
                  <a:solidFill>
                    <a:schemeClr val="lt1"/>
                  </a:solidFill>
                </a:rPr>
                <a:t>4</a:t>
              </a:r>
              <a:endParaRPr sz="2500">
                <a:solidFill>
                  <a:schemeClr val="lt1"/>
                </a:solidFill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4660050" y="1359725"/>
              <a:ext cx="30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Online Learning Model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746750" y="1679150"/>
              <a:ext cx="4397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Machine Learning Model able to detect anomalies in sensor data and learn the new behavior from coming data over time.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5414425" y="2914788"/>
              <a:ext cx="3309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Solution for Real Problem 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5501125" y="3234213"/>
              <a:ext cx="4083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We develop a real solution for a company that needs to solve a problem in its domain with machine learning.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5652950" y="3786850"/>
              <a:ext cx="30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New subfield of ML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5739650" y="4106288"/>
              <a:ext cx="3673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Now we can compare batch learning with online learning when it comes to ML.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4947350" y="2275525"/>
              <a:ext cx="30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Georgia"/>
                  <a:ea typeface="Georgia"/>
                  <a:cs typeface="Georgia"/>
                  <a:sym typeface="Georgia"/>
                </a:rPr>
                <a:t>Deploy Model</a:t>
              </a:r>
              <a:endParaRPr sz="1800" b="1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5034050" y="2594950"/>
              <a:ext cx="439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Deploy model on company platform (Master Of Things).</a:t>
              </a:r>
              <a:endParaRPr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92875"/>
            <a:ext cx="4261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9"/>
          <p:cNvSpPr/>
          <p:nvPr/>
        </p:nvSpPr>
        <p:spPr>
          <a:xfrm rot="-2560900">
            <a:off x="3415910" y="905188"/>
            <a:ext cx="7685418" cy="521544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78777" y="1186151"/>
            <a:ext cx="532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Georgia"/>
                <a:ea typeface="Georgia"/>
                <a:cs typeface="Georgia"/>
                <a:sym typeface="Georgia"/>
              </a:rPr>
              <a:t>Anomaly algorithms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994180" y="1447850"/>
            <a:ext cx="1878900" cy="1599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762880" y="151430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041280" y="131480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695330" y="1230600"/>
            <a:ext cx="2412300" cy="20856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886630" y="1369538"/>
            <a:ext cx="2094000" cy="17589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967880" y="246002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201555" y="318357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162280" y="226052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400755" y="318357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546580" y="1391750"/>
            <a:ext cx="228694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Statistical Methods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939090" y="3299383"/>
            <a:ext cx="315028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Classification-based methods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639405" y="2356321"/>
            <a:ext cx="31087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Distance-based methods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13800" y="2041695"/>
            <a:ext cx="3674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Offline learning 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Require Full Labelled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Not Adaptive</a:t>
            </a:r>
            <a:endParaRPr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8274906" cy="1119312"/>
          </a:xfrm>
          <a:prstGeom prst="flowChartDocumen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92875"/>
            <a:ext cx="4261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19"/>
          <p:cNvSpPr/>
          <p:nvPr/>
        </p:nvSpPr>
        <p:spPr>
          <a:xfrm rot="-2560900">
            <a:off x="3415910" y="905188"/>
            <a:ext cx="7685418" cy="521544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178777" y="1186151"/>
            <a:ext cx="5326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Half Space Trees</a:t>
            </a:r>
          </a:p>
        </p:txBody>
      </p:sp>
      <p:sp>
        <p:nvSpPr>
          <p:cNvPr id="144" name="Google Shape;144;p19"/>
          <p:cNvSpPr/>
          <p:nvPr/>
        </p:nvSpPr>
        <p:spPr>
          <a:xfrm>
            <a:off x="3994180" y="1447850"/>
            <a:ext cx="1878900" cy="1599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5762880" y="1514300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6041280" y="1314800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695330" y="1230600"/>
            <a:ext cx="2412300" cy="20856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886630" y="1369538"/>
            <a:ext cx="2094000" cy="1758900"/>
          </a:xfrm>
          <a:prstGeom prst="ellipse">
            <a:avLst/>
          </a:prstGeom>
          <a:noFill/>
          <a:ln w="9525" cap="flat" cmpd="sng">
            <a:solidFill>
              <a:srgbClr val="2C8B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5967880" y="246002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5201555" y="3183575"/>
            <a:ext cx="199200" cy="186000"/>
          </a:xfrm>
          <a:prstGeom prst="ellipse">
            <a:avLst/>
          </a:prstGeom>
          <a:solidFill>
            <a:srgbClr val="2C8B7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162280" y="226052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400755" y="3183575"/>
            <a:ext cx="58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546580" y="1391750"/>
            <a:ext cx="228694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Fast Model</a:t>
            </a:r>
            <a:endParaRPr lang="en-US"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939090" y="3299383"/>
            <a:ext cx="315028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Online Learning Model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639405" y="2356321"/>
            <a:ext cx="31087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Adaptive Model</a:t>
            </a:r>
            <a:r>
              <a:rPr lang="e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" name="Google Shape;178;p20">
            <a:extLst>
              <a:ext uri="{FF2B5EF4-FFF2-40B4-BE49-F238E27FC236}">
                <a16:creationId xmlns:a16="http://schemas.microsoft.com/office/drawing/2014/main" id="{CCFDDD26-6163-4B45-8292-A355F4CE6CC6}"/>
              </a:ext>
            </a:extLst>
          </p:cNvPr>
          <p:cNvSpPr txBox="1"/>
          <p:nvPr/>
        </p:nvSpPr>
        <p:spPr>
          <a:xfrm>
            <a:off x="356177" y="1969647"/>
            <a:ext cx="388311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Tree based algorithm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Tree structure is constructed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without any data</a:t>
            </a: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Constant amount of memory</a:t>
            </a: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Highly  Efficient for IOT</a:t>
            </a:r>
            <a:endParaRPr sz="1600" dirty="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1628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4712380" y="521050"/>
            <a:ext cx="4431556" cy="3926206"/>
            <a:chOff x="4712440" y="721450"/>
            <a:chExt cx="4431556" cy="3725760"/>
          </a:xfrm>
        </p:grpSpPr>
        <p:sp>
          <p:nvSpPr>
            <p:cNvPr id="185" name="Google Shape;185;p21"/>
            <p:cNvSpPr/>
            <p:nvPr/>
          </p:nvSpPr>
          <p:spPr>
            <a:xfrm>
              <a:off x="6539802" y="721450"/>
              <a:ext cx="861300" cy="7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649907" y="1706253"/>
              <a:ext cx="861300" cy="7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429706" y="1706241"/>
              <a:ext cx="861300" cy="702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815712" y="2895537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984743" y="2895532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8258407" y="2895527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7153812" y="2895523"/>
              <a:ext cx="754200" cy="663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712440" y="4045188"/>
              <a:ext cx="384000" cy="4020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5429700" y="4045196"/>
              <a:ext cx="384000" cy="402000"/>
            </a:xfrm>
            <a:prstGeom prst="ellipse">
              <a:avLst/>
            </a:prstGeom>
            <a:solidFill>
              <a:srgbClr val="6666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5984750" y="4045210"/>
              <a:ext cx="384000" cy="402000"/>
            </a:xfrm>
            <a:prstGeom prst="ellipse">
              <a:avLst/>
            </a:prstGeom>
            <a:solidFill>
              <a:srgbClr val="EA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539788" y="4045206"/>
              <a:ext cx="384000" cy="402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7094839" y="4045194"/>
              <a:ext cx="384000" cy="402000"/>
            </a:xfrm>
            <a:prstGeom prst="ellipse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7649904" y="4045194"/>
              <a:ext cx="384000" cy="402000"/>
            </a:xfrm>
            <a:prstGeom prst="ellipse">
              <a:avLst/>
            </a:prstGeom>
            <a:solidFill>
              <a:srgbClr val="274E1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8204961" y="4045188"/>
              <a:ext cx="384000" cy="402000"/>
            </a:xfrm>
            <a:prstGeom prst="ellipse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8759996" y="4045201"/>
              <a:ext cx="384000" cy="402000"/>
            </a:xfrm>
            <a:prstGeom prst="ellipse">
              <a:avLst/>
            </a:prstGeom>
            <a:solidFill>
              <a:srgbClr val="3C78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1"/>
            <p:cNvCxnSpPr>
              <a:stCxn id="185" idx="5"/>
              <a:endCxn id="186" idx="1"/>
            </p:cNvCxnSpPr>
            <p:nvPr/>
          </p:nvCxnSpPr>
          <p:spPr>
            <a:xfrm>
              <a:off x="7274967" y="1321412"/>
              <a:ext cx="501000" cy="4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1"/>
            <p:cNvCxnSpPr>
              <a:stCxn id="185" idx="3"/>
              <a:endCxn id="187" idx="7"/>
            </p:cNvCxnSpPr>
            <p:nvPr/>
          </p:nvCxnSpPr>
          <p:spPr>
            <a:xfrm flipH="1">
              <a:off x="6164936" y="1321412"/>
              <a:ext cx="501000" cy="4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21"/>
            <p:cNvCxnSpPr>
              <a:stCxn id="186" idx="5"/>
              <a:endCxn id="190" idx="0"/>
            </p:cNvCxnSpPr>
            <p:nvPr/>
          </p:nvCxnSpPr>
          <p:spPr>
            <a:xfrm>
              <a:off x="8385073" y="2306216"/>
              <a:ext cx="2505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21"/>
            <p:cNvCxnSpPr>
              <a:stCxn id="186" idx="3"/>
              <a:endCxn id="191" idx="0"/>
            </p:cNvCxnSpPr>
            <p:nvPr/>
          </p:nvCxnSpPr>
          <p:spPr>
            <a:xfrm flipH="1">
              <a:off x="7530942" y="2306216"/>
              <a:ext cx="2451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21"/>
            <p:cNvCxnSpPr>
              <a:stCxn id="187" idx="5"/>
              <a:endCxn id="189" idx="0"/>
            </p:cNvCxnSpPr>
            <p:nvPr/>
          </p:nvCxnSpPr>
          <p:spPr>
            <a:xfrm>
              <a:off x="6164872" y="2306203"/>
              <a:ext cx="1971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21"/>
            <p:cNvCxnSpPr>
              <a:stCxn id="187" idx="3"/>
              <a:endCxn id="188" idx="0"/>
            </p:cNvCxnSpPr>
            <p:nvPr/>
          </p:nvCxnSpPr>
          <p:spPr>
            <a:xfrm flipH="1">
              <a:off x="5192841" y="2306203"/>
              <a:ext cx="363000" cy="58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21"/>
            <p:cNvCxnSpPr>
              <a:stCxn id="190" idx="5"/>
              <a:endCxn id="199" idx="7"/>
            </p:cNvCxnSpPr>
            <p:nvPr/>
          </p:nvCxnSpPr>
          <p:spPr>
            <a:xfrm>
              <a:off x="8902157" y="3461689"/>
              <a:ext cx="1857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1"/>
            <p:cNvCxnSpPr>
              <a:stCxn id="190" idx="3"/>
              <a:endCxn id="198" idx="1"/>
            </p:cNvCxnSpPr>
            <p:nvPr/>
          </p:nvCxnSpPr>
          <p:spPr>
            <a:xfrm flipH="1">
              <a:off x="8261158" y="3461689"/>
              <a:ext cx="1077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1"/>
            <p:cNvCxnSpPr>
              <a:stCxn id="191" idx="5"/>
              <a:endCxn id="197" idx="7"/>
            </p:cNvCxnSpPr>
            <p:nvPr/>
          </p:nvCxnSpPr>
          <p:spPr>
            <a:xfrm>
              <a:off x="7797562" y="3461685"/>
              <a:ext cx="1800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1"/>
            <p:cNvCxnSpPr>
              <a:stCxn id="191" idx="3"/>
              <a:endCxn id="196" idx="1"/>
            </p:cNvCxnSpPr>
            <p:nvPr/>
          </p:nvCxnSpPr>
          <p:spPr>
            <a:xfrm flipH="1">
              <a:off x="7151162" y="3461685"/>
              <a:ext cx="1131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1"/>
            <p:cNvCxnSpPr>
              <a:stCxn id="189" idx="5"/>
              <a:endCxn id="195" idx="0"/>
            </p:cNvCxnSpPr>
            <p:nvPr/>
          </p:nvCxnSpPr>
          <p:spPr>
            <a:xfrm>
              <a:off x="6628493" y="3461694"/>
              <a:ext cx="10320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1"/>
            <p:cNvCxnSpPr>
              <a:stCxn id="189" idx="3"/>
              <a:endCxn id="194" idx="1"/>
            </p:cNvCxnSpPr>
            <p:nvPr/>
          </p:nvCxnSpPr>
          <p:spPr>
            <a:xfrm flipH="1">
              <a:off x="6040893" y="3461694"/>
              <a:ext cx="543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1"/>
            <p:cNvCxnSpPr>
              <a:stCxn id="188" idx="5"/>
              <a:endCxn id="193" idx="0"/>
            </p:cNvCxnSpPr>
            <p:nvPr/>
          </p:nvCxnSpPr>
          <p:spPr>
            <a:xfrm>
              <a:off x="5459462" y="3461699"/>
              <a:ext cx="162300" cy="5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1"/>
            <p:cNvCxnSpPr>
              <a:stCxn id="188" idx="3"/>
              <a:endCxn id="192" idx="1"/>
            </p:cNvCxnSpPr>
            <p:nvPr/>
          </p:nvCxnSpPr>
          <p:spPr>
            <a:xfrm flipH="1">
              <a:off x="4768662" y="3461699"/>
              <a:ext cx="157500" cy="64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4" name="Google Shape;214;p21"/>
          <p:cNvSpPr/>
          <p:nvPr/>
        </p:nvSpPr>
        <p:spPr>
          <a:xfrm>
            <a:off x="461875" y="814913"/>
            <a:ext cx="1168500" cy="17661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1"/>
          <p:cNvCxnSpPr/>
          <p:nvPr/>
        </p:nvCxnSpPr>
        <p:spPr>
          <a:xfrm>
            <a:off x="461875" y="633563"/>
            <a:ext cx="13500" cy="38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1"/>
          <p:cNvSpPr/>
          <p:nvPr/>
        </p:nvSpPr>
        <p:spPr>
          <a:xfrm>
            <a:off x="461875" y="2581013"/>
            <a:ext cx="1168500" cy="1766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1630375" y="814913"/>
            <a:ext cx="612900" cy="3531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2243275" y="814913"/>
            <a:ext cx="612900" cy="3531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2856175" y="2581013"/>
            <a:ext cx="895800" cy="1766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2856175" y="1681313"/>
            <a:ext cx="1714200" cy="8997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2856175" y="814913"/>
            <a:ext cx="1714200" cy="8664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3752050" y="2581013"/>
            <a:ext cx="818400" cy="17661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21"/>
          <p:cNvCxnSpPr>
            <a:stCxn id="224" idx="0"/>
          </p:cNvCxnSpPr>
          <p:nvPr/>
        </p:nvCxnSpPr>
        <p:spPr>
          <a:xfrm rot="10800000">
            <a:off x="273750" y="4346838"/>
            <a:ext cx="42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21"/>
          <p:cNvSpPr txBox="1"/>
          <p:nvPr/>
        </p:nvSpPr>
        <p:spPr>
          <a:xfrm>
            <a:off x="2341968" y="4362300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 sz="1500"/>
          </a:p>
        </p:txBody>
      </p:sp>
      <p:sp>
        <p:nvSpPr>
          <p:cNvPr id="226" name="Google Shape;226;p21"/>
          <p:cNvSpPr txBox="1"/>
          <p:nvPr/>
        </p:nvSpPr>
        <p:spPr>
          <a:xfrm rot="-5400000">
            <a:off x="-11075" y="2397888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 sz="1500"/>
          </a:p>
        </p:txBody>
      </p:sp>
      <p:sp>
        <p:nvSpPr>
          <p:cNvPr id="227" name="Google Shape;227;p21"/>
          <p:cNvSpPr txBox="1"/>
          <p:nvPr/>
        </p:nvSpPr>
        <p:spPr>
          <a:xfrm>
            <a:off x="300775" y="4440838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800"/>
          </a:p>
        </p:txBody>
      </p:sp>
      <p:sp>
        <p:nvSpPr>
          <p:cNvPr id="228" name="Google Shape;228;p21"/>
          <p:cNvSpPr txBox="1"/>
          <p:nvPr/>
        </p:nvSpPr>
        <p:spPr>
          <a:xfrm>
            <a:off x="-62075" y="4131288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0</a:t>
            </a:r>
            <a:endParaRPr sz="1800"/>
          </a:p>
        </p:txBody>
      </p:sp>
      <p:sp>
        <p:nvSpPr>
          <p:cNvPr id="224" name="Google Shape;224;p21"/>
          <p:cNvSpPr txBox="1"/>
          <p:nvPr/>
        </p:nvSpPr>
        <p:spPr>
          <a:xfrm>
            <a:off x="4382400" y="4346838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800"/>
          </a:p>
        </p:txBody>
      </p:sp>
      <p:sp>
        <p:nvSpPr>
          <p:cNvPr id="229" name="Google Shape;229;p21"/>
          <p:cNvSpPr txBox="1"/>
          <p:nvPr/>
        </p:nvSpPr>
        <p:spPr>
          <a:xfrm>
            <a:off x="139675" y="633563"/>
            <a:ext cx="335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</a:t>
            </a:r>
            <a:endParaRPr sz="1800"/>
          </a:p>
        </p:txBody>
      </p:sp>
      <p:sp>
        <p:nvSpPr>
          <p:cNvPr id="230" name="Google Shape;230;p21"/>
          <p:cNvSpPr/>
          <p:nvPr/>
        </p:nvSpPr>
        <p:spPr>
          <a:xfrm>
            <a:off x="4195225" y="4011061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431750" y="224773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3212200" y="186703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3431750" y="1867037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3651300" y="1867037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3870850" y="1867037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3212200" y="2057400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3431750" y="205739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3651300" y="205739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1663700" y="297878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1663700" y="278844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1252075" y="297878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1252075" y="278844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1457888" y="3098538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1457888" y="2892049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457875" y="2685562"/>
            <a:ext cx="147600" cy="134400"/>
          </a:xfrm>
          <a:prstGeom prst="flowChartConnector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8802863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47" name="Google Shape;247;p21"/>
          <p:cNvSpPr txBox="1"/>
          <p:nvPr/>
        </p:nvSpPr>
        <p:spPr>
          <a:xfrm>
            <a:off x="76727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48" name="Google Shape;248;p21"/>
          <p:cNvSpPr txBox="1"/>
          <p:nvPr/>
        </p:nvSpPr>
        <p:spPr>
          <a:xfrm>
            <a:off x="767778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49" name="Google Shape;249;p21"/>
          <p:cNvSpPr txBox="1"/>
          <p:nvPr/>
        </p:nvSpPr>
        <p:spPr>
          <a:xfrm>
            <a:off x="65527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0" name="Google Shape;250;p21"/>
          <p:cNvSpPr txBox="1"/>
          <p:nvPr/>
        </p:nvSpPr>
        <p:spPr>
          <a:xfrm>
            <a:off x="5427674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1" name="Google Shape;251;p21"/>
          <p:cNvSpPr txBox="1"/>
          <p:nvPr/>
        </p:nvSpPr>
        <p:spPr>
          <a:xfrm>
            <a:off x="71127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2" name="Google Shape;252;p21"/>
          <p:cNvSpPr txBox="1"/>
          <p:nvPr/>
        </p:nvSpPr>
        <p:spPr>
          <a:xfrm>
            <a:off x="82327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3" name="Google Shape;253;p21"/>
          <p:cNvSpPr txBox="1"/>
          <p:nvPr/>
        </p:nvSpPr>
        <p:spPr>
          <a:xfrm>
            <a:off x="8237813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54" name="Google Shape;254;p21"/>
          <p:cNvSpPr txBox="1"/>
          <p:nvPr/>
        </p:nvSpPr>
        <p:spPr>
          <a:xfrm>
            <a:off x="82403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 sz="2200"/>
          </a:p>
        </p:txBody>
      </p:sp>
      <p:sp>
        <p:nvSpPr>
          <p:cNvPr id="255" name="Google Shape;255;p21"/>
          <p:cNvSpPr txBox="1"/>
          <p:nvPr/>
        </p:nvSpPr>
        <p:spPr>
          <a:xfrm>
            <a:off x="8237800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 sz="2200"/>
          </a:p>
        </p:txBody>
      </p:sp>
      <p:sp>
        <p:nvSpPr>
          <p:cNvPr id="256" name="Google Shape;256;p21"/>
          <p:cNvSpPr txBox="1"/>
          <p:nvPr/>
        </p:nvSpPr>
        <p:spPr>
          <a:xfrm>
            <a:off x="599018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57" name="Google Shape;257;p21"/>
          <p:cNvSpPr txBox="1"/>
          <p:nvPr/>
        </p:nvSpPr>
        <p:spPr>
          <a:xfrm>
            <a:off x="5990199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58" name="Google Shape;258;p21"/>
          <p:cNvSpPr txBox="1"/>
          <p:nvPr/>
        </p:nvSpPr>
        <p:spPr>
          <a:xfrm>
            <a:off x="5990199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 sz="2200"/>
          </a:p>
        </p:txBody>
      </p:sp>
      <p:sp>
        <p:nvSpPr>
          <p:cNvPr id="259" name="Google Shape;259;p21"/>
          <p:cNvSpPr txBox="1"/>
          <p:nvPr/>
        </p:nvSpPr>
        <p:spPr>
          <a:xfrm>
            <a:off x="82403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</a:t>
            </a:r>
            <a:endParaRPr sz="2200"/>
          </a:p>
        </p:txBody>
      </p:sp>
      <p:sp>
        <p:nvSpPr>
          <p:cNvPr id="260" name="Google Shape;260;p21"/>
          <p:cNvSpPr txBox="1"/>
          <p:nvPr/>
        </p:nvSpPr>
        <p:spPr>
          <a:xfrm>
            <a:off x="4746863" y="3992400"/>
            <a:ext cx="48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0</a:t>
            </a:r>
            <a:endParaRPr sz="2200"/>
          </a:p>
        </p:txBody>
      </p:sp>
      <p:sp>
        <p:nvSpPr>
          <p:cNvPr id="261" name="Google Shape;261;p21"/>
          <p:cNvSpPr txBox="1"/>
          <p:nvPr/>
        </p:nvSpPr>
        <p:spPr>
          <a:xfrm>
            <a:off x="4677499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262" name="Google Shape;262;p21"/>
          <p:cNvSpPr txBox="1"/>
          <p:nvPr/>
        </p:nvSpPr>
        <p:spPr>
          <a:xfrm>
            <a:off x="8240338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5</a:t>
            </a:r>
            <a:endParaRPr sz="2200"/>
          </a:p>
        </p:txBody>
      </p:sp>
      <p:sp>
        <p:nvSpPr>
          <p:cNvPr id="263" name="Google Shape;263;p21"/>
          <p:cNvSpPr txBox="1"/>
          <p:nvPr/>
        </p:nvSpPr>
        <p:spPr>
          <a:xfrm>
            <a:off x="47812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 sz="2200"/>
          </a:p>
        </p:txBody>
      </p:sp>
      <p:sp>
        <p:nvSpPr>
          <p:cNvPr id="264" name="Google Shape;264;p21"/>
          <p:cNvSpPr txBox="1"/>
          <p:nvPr/>
        </p:nvSpPr>
        <p:spPr>
          <a:xfrm>
            <a:off x="8240325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6</a:t>
            </a:r>
            <a:endParaRPr sz="2200"/>
          </a:p>
        </p:txBody>
      </p:sp>
      <p:sp>
        <p:nvSpPr>
          <p:cNvPr id="265" name="Google Shape;265;p21"/>
          <p:cNvSpPr txBox="1"/>
          <p:nvPr/>
        </p:nvSpPr>
        <p:spPr>
          <a:xfrm>
            <a:off x="8237800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7</a:t>
            </a:r>
            <a:endParaRPr sz="2200"/>
          </a:p>
        </p:txBody>
      </p:sp>
      <p:sp>
        <p:nvSpPr>
          <p:cNvPr id="266" name="Google Shape;266;p21"/>
          <p:cNvSpPr txBox="1"/>
          <p:nvPr/>
        </p:nvSpPr>
        <p:spPr>
          <a:xfrm>
            <a:off x="8237813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8</a:t>
            </a:r>
            <a:endParaRPr sz="2200"/>
          </a:p>
        </p:txBody>
      </p:sp>
      <p:sp>
        <p:nvSpPr>
          <p:cNvPr id="267" name="Google Shape;267;p21"/>
          <p:cNvSpPr txBox="1"/>
          <p:nvPr/>
        </p:nvSpPr>
        <p:spPr>
          <a:xfrm>
            <a:off x="47913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 sz="2200"/>
          </a:p>
        </p:txBody>
      </p:sp>
      <p:sp>
        <p:nvSpPr>
          <p:cNvPr id="268" name="Google Shape;268;p21"/>
          <p:cNvSpPr txBox="1"/>
          <p:nvPr/>
        </p:nvSpPr>
        <p:spPr>
          <a:xfrm>
            <a:off x="47812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</a:t>
            </a:r>
            <a:endParaRPr sz="2200"/>
          </a:p>
        </p:txBody>
      </p:sp>
      <p:sp>
        <p:nvSpPr>
          <p:cNvPr id="269" name="Google Shape;269;p21"/>
          <p:cNvSpPr txBox="1"/>
          <p:nvPr/>
        </p:nvSpPr>
        <p:spPr>
          <a:xfrm>
            <a:off x="4781211" y="3992400"/>
            <a:ext cx="415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5</a:t>
            </a:r>
            <a:endParaRPr sz="2200"/>
          </a:p>
        </p:txBody>
      </p:sp>
      <p:sp>
        <p:nvSpPr>
          <p:cNvPr id="270" name="Google Shape;270;p21"/>
          <p:cNvSpPr txBox="1"/>
          <p:nvPr/>
        </p:nvSpPr>
        <p:spPr>
          <a:xfrm>
            <a:off x="6552725" y="649025"/>
            <a:ext cx="89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X&lt;0.5 ?</a:t>
            </a:r>
            <a:endParaRPr sz="1500"/>
          </a:p>
        </p:txBody>
      </p:sp>
      <p:sp>
        <p:nvSpPr>
          <p:cNvPr id="271" name="Google Shape;271;p21"/>
          <p:cNvSpPr txBox="1"/>
          <p:nvPr/>
        </p:nvSpPr>
        <p:spPr>
          <a:xfrm>
            <a:off x="5427675" y="1726475"/>
            <a:ext cx="97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X&lt;0.25?</a:t>
            </a:r>
            <a:endParaRPr sz="1500"/>
          </a:p>
        </p:txBody>
      </p:sp>
      <p:sp>
        <p:nvSpPr>
          <p:cNvPr id="272" name="Google Shape;272;p21"/>
          <p:cNvSpPr txBox="1"/>
          <p:nvPr/>
        </p:nvSpPr>
        <p:spPr>
          <a:xfrm>
            <a:off x="7672750" y="1776300"/>
            <a:ext cx="89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Y&lt;0.5 ?</a:t>
            </a:r>
            <a:endParaRPr sz="1500"/>
          </a:p>
        </p:txBody>
      </p:sp>
      <p:sp>
        <p:nvSpPr>
          <p:cNvPr id="273" name="Google Shape;273;p21"/>
          <p:cNvSpPr txBox="1"/>
          <p:nvPr/>
        </p:nvSpPr>
        <p:spPr>
          <a:xfrm>
            <a:off x="4796850" y="2958000"/>
            <a:ext cx="895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Y&lt;0.5 ?</a:t>
            </a:r>
            <a:endParaRPr sz="1500"/>
          </a:p>
        </p:txBody>
      </p:sp>
      <p:sp>
        <p:nvSpPr>
          <p:cNvPr id="274" name="Google Shape;274;p21"/>
          <p:cNvSpPr txBox="1"/>
          <p:nvPr/>
        </p:nvSpPr>
        <p:spPr>
          <a:xfrm>
            <a:off x="5919050" y="2958000"/>
            <a:ext cx="104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X&lt;0.37?</a:t>
            </a:r>
            <a:endParaRPr sz="1500"/>
          </a:p>
        </p:txBody>
      </p:sp>
      <p:sp>
        <p:nvSpPr>
          <p:cNvPr id="275" name="Google Shape;275;p21"/>
          <p:cNvSpPr txBox="1"/>
          <p:nvPr/>
        </p:nvSpPr>
        <p:spPr>
          <a:xfrm>
            <a:off x="7112750" y="2958000"/>
            <a:ext cx="953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X&lt;0.75?</a:t>
            </a:r>
            <a:endParaRPr sz="1500"/>
          </a:p>
        </p:txBody>
      </p:sp>
      <p:sp>
        <p:nvSpPr>
          <p:cNvPr id="276" name="Google Shape;276;p21"/>
          <p:cNvSpPr txBox="1"/>
          <p:nvPr/>
        </p:nvSpPr>
        <p:spPr>
          <a:xfrm>
            <a:off x="8246225" y="2958000"/>
            <a:ext cx="953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Y&lt;0.75?</a:t>
            </a:r>
            <a:endParaRPr sz="1500"/>
          </a:p>
        </p:txBody>
      </p:sp>
      <p:sp>
        <p:nvSpPr>
          <p:cNvPr id="277" name="Google Shape;277;p21"/>
          <p:cNvSpPr txBox="1"/>
          <p:nvPr/>
        </p:nvSpPr>
        <p:spPr>
          <a:xfrm>
            <a:off x="6137225" y="1064675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78" name="Google Shape;278;p21"/>
          <p:cNvSpPr txBox="1"/>
          <p:nvPr/>
        </p:nvSpPr>
        <p:spPr>
          <a:xfrm>
            <a:off x="5056713" y="21918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79" name="Google Shape;279;p21"/>
          <p:cNvSpPr txBox="1"/>
          <p:nvPr/>
        </p:nvSpPr>
        <p:spPr>
          <a:xfrm>
            <a:off x="4624063" y="34521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0" name="Google Shape;280;p21"/>
          <p:cNvSpPr txBox="1"/>
          <p:nvPr/>
        </p:nvSpPr>
        <p:spPr>
          <a:xfrm>
            <a:off x="7528250" y="1064675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1" name="Google Shape;281;p21"/>
          <p:cNvSpPr txBox="1"/>
          <p:nvPr/>
        </p:nvSpPr>
        <p:spPr>
          <a:xfrm>
            <a:off x="8515325" y="21918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2" name="Google Shape;282;p21"/>
          <p:cNvSpPr txBox="1"/>
          <p:nvPr/>
        </p:nvSpPr>
        <p:spPr>
          <a:xfrm>
            <a:off x="8930825" y="34521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3" name="Google Shape;283;p21"/>
          <p:cNvSpPr txBox="1"/>
          <p:nvPr/>
        </p:nvSpPr>
        <p:spPr>
          <a:xfrm>
            <a:off x="7381838" y="2297613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4" name="Google Shape;284;p21"/>
          <p:cNvSpPr txBox="1"/>
          <p:nvPr/>
        </p:nvSpPr>
        <p:spPr>
          <a:xfrm>
            <a:off x="8232738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5" name="Google Shape;285;p21"/>
          <p:cNvSpPr txBox="1"/>
          <p:nvPr/>
        </p:nvSpPr>
        <p:spPr>
          <a:xfrm>
            <a:off x="6968138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sp>
        <p:nvSpPr>
          <p:cNvPr id="286" name="Google Shape;286;p21"/>
          <p:cNvSpPr txBox="1"/>
          <p:nvPr/>
        </p:nvSpPr>
        <p:spPr>
          <a:xfrm>
            <a:off x="7847125" y="3452100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7" name="Google Shape;287;p21"/>
          <p:cNvSpPr txBox="1"/>
          <p:nvPr/>
        </p:nvSpPr>
        <p:spPr>
          <a:xfrm>
            <a:off x="6219275" y="2297613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8" name="Google Shape;288;p21"/>
          <p:cNvSpPr txBox="1"/>
          <p:nvPr/>
        </p:nvSpPr>
        <p:spPr>
          <a:xfrm>
            <a:off x="5466325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89" name="Google Shape;289;p21"/>
          <p:cNvSpPr txBox="1"/>
          <p:nvPr/>
        </p:nvSpPr>
        <p:spPr>
          <a:xfrm>
            <a:off x="6656713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290" name="Google Shape;290;p21"/>
          <p:cNvSpPr txBox="1"/>
          <p:nvPr/>
        </p:nvSpPr>
        <p:spPr>
          <a:xfrm>
            <a:off x="5796100" y="3452088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400</Words>
  <Application>Microsoft Office PowerPoint</Application>
  <PresentationFormat>On-screen Show (16:9)</PresentationFormat>
  <Paragraphs>169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Georgia</vt:lpstr>
      <vt:lpstr>Roboto Medium</vt:lpstr>
      <vt:lpstr>Raleway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Ahmed Nasser Eltabakh</cp:lastModifiedBy>
  <cp:revision>29</cp:revision>
  <dcterms:modified xsi:type="dcterms:W3CDTF">2022-01-10T22:41:45Z</dcterms:modified>
</cp:coreProperties>
</file>