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64" r:id="rId10"/>
    <p:sldId id="265" r:id="rId11"/>
    <p:sldId id="272" r:id="rId12"/>
    <p:sldId id="266" r:id="rId13"/>
    <p:sldId id="267" r:id="rId14"/>
    <p:sldId id="273" r:id="rId15"/>
    <p:sldId id="275" r:id="rId16"/>
    <p:sldId id="276" r:id="rId17"/>
    <p:sldId id="277" r:id="rId18"/>
    <p:sldId id="278" r:id="rId19"/>
    <p:sldId id="279" r:id="rId20"/>
    <p:sldId id="281" r:id="rId21"/>
    <p:sldId id="282" r:id="rId22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24"/>
      <p:bold r:id="rId25"/>
      <p:italic r:id="rId26"/>
      <p:boldItalic r:id="rId27"/>
    </p:embeddedFont>
    <p:embeddedFont>
      <p:font typeface="Raleway" pitchFamily="2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  <p:embeddedFont>
      <p:font typeface="Roboto Medium" panose="02000000000000000000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b96781bf0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b96781bf0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b96781bf0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b96781bf0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157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0ba8a66c0c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0ba8a66c0c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cc12ef79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0cc12ef79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cc12ef79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0cc12ef79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8791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cc12ef79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0cc12ef79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34878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cc12ef79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0cc12ef79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5614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cc12ef79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0cc12ef79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48406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cc12ef79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0cc12ef79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9030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cc12ef79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0cc12ef79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4173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b848759b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b848759b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cc12ef79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0cc12ef79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2963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b848759b0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b848759b0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ba8a66c0c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ba8a66c0c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b96781bf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b96781bf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b96781bf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b96781bf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ba8a66c0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ba8a66c0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ba8a66c0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ba8a66c0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137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ba8a66c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ba8a66c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beta.masterofthings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-118525" y="0"/>
            <a:ext cx="92625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34300" y="1250275"/>
            <a:ext cx="8675400" cy="3509400"/>
          </a:xfrm>
          <a:prstGeom prst="rect">
            <a:avLst/>
          </a:prstGeom>
          <a:noFill/>
          <a:ln>
            <a:noFill/>
          </a:ln>
          <a:effectLst>
            <a:outerShdw blurRad="85725" dist="114300" algn="bl" rotWithShape="0">
              <a:srgbClr val="000000"/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 Anomaly Detection</a:t>
            </a:r>
            <a:endParaRPr sz="72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  On Sensor Data.</a:t>
            </a:r>
            <a:endParaRPr sz="72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   IOT.</a:t>
            </a:r>
            <a:r>
              <a:rPr lang="en" sz="4300">
                <a:solidFill>
                  <a:schemeClr val="lt1"/>
                </a:solidFill>
              </a:rPr>
              <a:t>based</a:t>
            </a:r>
            <a:endParaRPr sz="4300">
              <a:solidFill>
                <a:schemeClr val="lt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16250" y="0"/>
            <a:ext cx="2605275" cy="1121275"/>
          </a:xfrm>
          <a:prstGeom prst="rect">
            <a:avLst/>
          </a:prstGeom>
          <a:noFill/>
          <a:ln>
            <a:noFill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9400" y="-346950"/>
            <a:ext cx="2813201" cy="1530975"/>
          </a:xfrm>
          <a:prstGeom prst="rect">
            <a:avLst/>
          </a:prstGeom>
          <a:noFill/>
          <a:ln>
            <a:noFill/>
          </a:ln>
          <a:effectLst>
            <a:outerShdw blurRad="57150" dist="133350" dir="1200000" algn="bl" rotWithShape="0">
              <a:srgbClr val="000000"/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2"/>
          <p:cNvSpPr/>
          <p:nvPr/>
        </p:nvSpPr>
        <p:spPr>
          <a:xfrm>
            <a:off x="0" y="0"/>
            <a:ext cx="9144000" cy="1119312"/>
          </a:xfrm>
          <a:prstGeom prst="flowChartDocument">
            <a:avLst/>
          </a:prstGeom>
          <a:solidFill>
            <a:srgbClr val="2C8B7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2"/>
          <p:cNvSpPr txBox="1"/>
          <p:nvPr/>
        </p:nvSpPr>
        <p:spPr>
          <a:xfrm>
            <a:off x="0" y="92875"/>
            <a:ext cx="52458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35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  Half Space Trees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8" name="Google Shape;298;p22"/>
          <p:cNvSpPr txBox="1"/>
          <p:nvPr/>
        </p:nvSpPr>
        <p:spPr>
          <a:xfrm>
            <a:off x="85774" y="1848450"/>
            <a:ext cx="4585377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800" dirty="0">
                <a:latin typeface="Georgia"/>
                <a:ea typeface="Georgia"/>
                <a:cs typeface="Georgia"/>
                <a:sym typeface="Georgia"/>
              </a:rPr>
              <a:t>Reference Mass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800" dirty="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800" dirty="0">
                <a:latin typeface="Georgia"/>
                <a:ea typeface="Georgia"/>
                <a:cs typeface="Georgia"/>
                <a:sym typeface="Georgia"/>
              </a:rPr>
              <a:t>Latest Mass</a:t>
            </a: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8" name="Google Shape;308;p22"/>
          <p:cNvSpPr txBox="1"/>
          <p:nvPr/>
        </p:nvSpPr>
        <p:spPr>
          <a:xfrm>
            <a:off x="7197300" y="1410475"/>
            <a:ext cx="1694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Moving average</a:t>
            </a:r>
            <a:r>
              <a:rPr lang="en" sz="16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endParaRPr sz="16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09" name="Google Shape;309;p22"/>
          <p:cNvSpPr txBox="1"/>
          <p:nvPr/>
        </p:nvSpPr>
        <p:spPr>
          <a:xfrm>
            <a:off x="6523800" y="3301925"/>
            <a:ext cx="1694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Batch of points </a:t>
            </a:r>
            <a:endParaRPr sz="16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10" name="Google Shape;310;p22"/>
          <p:cNvSpPr txBox="1"/>
          <p:nvPr/>
        </p:nvSpPr>
        <p:spPr>
          <a:xfrm>
            <a:off x="7277600" y="2356200"/>
            <a:ext cx="1694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Max Score  </a:t>
            </a:r>
            <a:endParaRPr sz="16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754DB9-DAE0-47C6-BE82-A523A951E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786" y="1645892"/>
            <a:ext cx="4904867" cy="313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2"/>
          <p:cNvSpPr/>
          <p:nvPr/>
        </p:nvSpPr>
        <p:spPr>
          <a:xfrm>
            <a:off x="0" y="0"/>
            <a:ext cx="8274906" cy="1119312"/>
          </a:xfrm>
          <a:prstGeom prst="flowChartDocument">
            <a:avLst/>
          </a:prstGeom>
          <a:solidFill>
            <a:srgbClr val="2C8B7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2"/>
          <p:cNvSpPr txBox="1"/>
          <p:nvPr/>
        </p:nvSpPr>
        <p:spPr>
          <a:xfrm>
            <a:off x="0" y="92875"/>
            <a:ext cx="52458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Approaches</a:t>
            </a:r>
            <a:endParaRPr sz="35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7" name="Google Shape;297;p22"/>
          <p:cNvSpPr/>
          <p:nvPr/>
        </p:nvSpPr>
        <p:spPr>
          <a:xfrm rot="-2560900">
            <a:off x="4299788" y="942574"/>
            <a:ext cx="6937941" cy="4831034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2"/>
          <p:cNvSpPr txBox="1"/>
          <p:nvPr/>
        </p:nvSpPr>
        <p:spPr>
          <a:xfrm>
            <a:off x="85775" y="1848450"/>
            <a:ext cx="34455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Georgia"/>
                <a:ea typeface="Georgia"/>
                <a:cs typeface="Georgia"/>
                <a:sym typeface="Georgia"/>
              </a:rPr>
              <a:t>Half Space Tree</a:t>
            </a:r>
            <a:endParaRPr sz="35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9" name="Google Shape;299;p22"/>
          <p:cNvSpPr/>
          <p:nvPr/>
        </p:nvSpPr>
        <p:spPr>
          <a:xfrm>
            <a:off x="4644900" y="1466575"/>
            <a:ext cx="1878900" cy="1599000"/>
          </a:xfrm>
          <a:prstGeom prst="ellipse">
            <a:avLst/>
          </a:prstGeom>
          <a:solidFill>
            <a:srgbClr val="2C8B7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2"/>
          <p:cNvSpPr/>
          <p:nvPr/>
        </p:nvSpPr>
        <p:spPr>
          <a:xfrm>
            <a:off x="6413600" y="1533025"/>
            <a:ext cx="199200" cy="186000"/>
          </a:xfrm>
          <a:prstGeom prst="ellipse">
            <a:avLst/>
          </a:prstGeom>
          <a:solidFill>
            <a:srgbClr val="2C8B7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2"/>
          <p:cNvSpPr txBox="1"/>
          <p:nvPr/>
        </p:nvSpPr>
        <p:spPr>
          <a:xfrm>
            <a:off x="6692000" y="1333525"/>
            <a:ext cx="585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2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2" name="Google Shape;302;p22"/>
          <p:cNvSpPr/>
          <p:nvPr/>
        </p:nvSpPr>
        <p:spPr>
          <a:xfrm>
            <a:off x="4346050" y="1249325"/>
            <a:ext cx="2412300" cy="2085600"/>
          </a:xfrm>
          <a:prstGeom prst="ellipse">
            <a:avLst/>
          </a:prstGeom>
          <a:noFill/>
          <a:ln w="9525" cap="flat" cmpd="sng">
            <a:solidFill>
              <a:srgbClr val="2C8B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2"/>
          <p:cNvSpPr/>
          <p:nvPr/>
        </p:nvSpPr>
        <p:spPr>
          <a:xfrm>
            <a:off x="4537350" y="1388263"/>
            <a:ext cx="2094000" cy="1758900"/>
          </a:xfrm>
          <a:prstGeom prst="ellipse">
            <a:avLst/>
          </a:prstGeom>
          <a:noFill/>
          <a:ln w="9525" cap="flat" cmpd="sng">
            <a:solidFill>
              <a:srgbClr val="2C8B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2"/>
          <p:cNvSpPr/>
          <p:nvPr/>
        </p:nvSpPr>
        <p:spPr>
          <a:xfrm>
            <a:off x="6618600" y="2478750"/>
            <a:ext cx="199200" cy="186000"/>
          </a:xfrm>
          <a:prstGeom prst="ellipse">
            <a:avLst/>
          </a:prstGeom>
          <a:solidFill>
            <a:srgbClr val="2C8B7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2"/>
          <p:cNvSpPr/>
          <p:nvPr/>
        </p:nvSpPr>
        <p:spPr>
          <a:xfrm>
            <a:off x="5852275" y="3202300"/>
            <a:ext cx="199200" cy="186000"/>
          </a:xfrm>
          <a:prstGeom prst="ellipse">
            <a:avLst/>
          </a:prstGeom>
          <a:solidFill>
            <a:srgbClr val="2C8B7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2"/>
          <p:cNvSpPr txBox="1"/>
          <p:nvPr/>
        </p:nvSpPr>
        <p:spPr>
          <a:xfrm>
            <a:off x="6813000" y="2279250"/>
            <a:ext cx="585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2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7" name="Google Shape;307;p22"/>
          <p:cNvSpPr txBox="1"/>
          <p:nvPr/>
        </p:nvSpPr>
        <p:spPr>
          <a:xfrm>
            <a:off x="6051475" y="3202300"/>
            <a:ext cx="585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2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8" name="Google Shape;308;p22"/>
          <p:cNvSpPr txBox="1"/>
          <p:nvPr/>
        </p:nvSpPr>
        <p:spPr>
          <a:xfrm>
            <a:off x="7197300" y="1410475"/>
            <a:ext cx="16941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Batch of points </a:t>
            </a:r>
            <a:endParaRPr lang="en-US" sz="16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09" name="Google Shape;309;p22"/>
          <p:cNvSpPr txBox="1"/>
          <p:nvPr/>
        </p:nvSpPr>
        <p:spPr>
          <a:xfrm>
            <a:off x="6523800" y="3301925"/>
            <a:ext cx="1694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Max Score  </a:t>
            </a:r>
            <a:endParaRPr lang="en-US" sz="16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10" name="Google Shape;310;p22"/>
          <p:cNvSpPr txBox="1"/>
          <p:nvPr/>
        </p:nvSpPr>
        <p:spPr>
          <a:xfrm>
            <a:off x="7277600" y="2356200"/>
            <a:ext cx="16941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Moving average</a:t>
            </a:r>
          </a:p>
        </p:txBody>
      </p:sp>
      <p:sp>
        <p:nvSpPr>
          <p:cNvPr id="311" name="Google Shape;311;p22"/>
          <p:cNvSpPr txBox="1"/>
          <p:nvPr/>
        </p:nvSpPr>
        <p:spPr>
          <a:xfrm>
            <a:off x="150475" y="2478750"/>
            <a:ext cx="2986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Have a lot of variations to detect anomaly point.</a:t>
            </a:r>
            <a:endParaRPr sz="16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51482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3"/>
          <p:cNvSpPr/>
          <p:nvPr/>
        </p:nvSpPr>
        <p:spPr>
          <a:xfrm>
            <a:off x="0" y="0"/>
            <a:ext cx="8274906" cy="1119312"/>
          </a:xfrm>
          <a:prstGeom prst="flowChartDocumen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3"/>
          <p:cNvSpPr txBox="1"/>
          <p:nvPr/>
        </p:nvSpPr>
        <p:spPr>
          <a:xfrm>
            <a:off x="0" y="92875"/>
            <a:ext cx="52458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Georgia"/>
                <a:ea typeface="Georgia"/>
                <a:cs typeface="Georgia"/>
                <a:sym typeface="Georgia"/>
              </a:rPr>
              <a:t>Final Approach</a:t>
            </a:r>
            <a:endParaRPr sz="35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8" name="Google Shape;318;p23"/>
          <p:cNvSpPr txBox="1"/>
          <p:nvPr/>
        </p:nvSpPr>
        <p:spPr>
          <a:xfrm>
            <a:off x="12528" y="1821280"/>
            <a:ext cx="48897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Georgia"/>
                <a:ea typeface="Georgia"/>
                <a:cs typeface="Georgia"/>
                <a:sym typeface="Georgia"/>
              </a:rPr>
              <a:t>Our Enhanced Approach</a:t>
            </a: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319" name="Google Shape;319;p23"/>
          <p:cNvGrpSpPr/>
          <p:nvPr/>
        </p:nvGrpSpPr>
        <p:grpSpPr>
          <a:xfrm>
            <a:off x="3338783" y="-740934"/>
            <a:ext cx="8379000" cy="8251500"/>
            <a:chOff x="3579258" y="-767659"/>
            <a:chExt cx="8379000" cy="8251500"/>
          </a:xfrm>
        </p:grpSpPr>
        <p:sp>
          <p:nvSpPr>
            <p:cNvPr id="320" name="Google Shape;320;p23"/>
            <p:cNvSpPr/>
            <p:nvPr/>
          </p:nvSpPr>
          <p:spPr>
            <a:xfrm rot="-2560900">
              <a:off x="4299788" y="942574"/>
              <a:ext cx="6937941" cy="4831034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4644900" y="1466575"/>
              <a:ext cx="1878900" cy="1599000"/>
            </a:xfrm>
            <a:prstGeom prst="ellipse">
              <a:avLst/>
            </a:prstGeom>
            <a:solidFill>
              <a:srgbClr val="2C8B7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6413600" y="1533025"/>
              <a:ext cx="199200" cy="186000"/>
            </a:xfrm>
            <a:prstGeom prst="ellipse">
              <a:avLst/>
            </a:prstGeom>
            <a:solidFill>
              <a:srgbClr val="2C8B7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3"/>
            <p:cNvSpPr txBox="1"/>
            <p:nvPr/>
          </p:nvSpPr>
          <p:spPr>
            <a:xfrm>
              <a:off x="6692000" y="1333525"/>
              <a:ext cx="5856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01</a:t>
              </a:r>
              <a:endParaRPr sz="2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324" name="Google Shape;324;p23"/>
            <p:cNvSpPr/>
            <p:nvPr/>
          </p:nvSpPr>
          <p:spPr>
            <a:xfrm>
              <a:off x="4346050" y="1249325"/>
              <a:ext cx="2412300" cy="2085600"/>
            </a:xfrm>
            <a:prstGeom prst="ellipse">
              <a:avLst/>
            </a:prstGeom>
            <a:noFill/>
            <a:ln w="9525" cap="flat" cmpd="sng">
              <a:solidFill>
                <a:srgbClr val="2C8B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3"/>
            <p:cNvSpPr/>
            <p:nvPr/>
          </p:nvSpPr>
          <p:spPr>
            <a:xfrm>
              <a:off x="4537350" y="1388263"/>
              <a:ext cx="2094000" cy="1758900"/>
            </a:xfrm>
            <a:prstGeom prst="ellipse">
              <a:avLst/>
            </a:prstGeom>
            <a:noFill/>
            <a:ln w="9525" cap="flat" cmpd="sng">
              <a:solidFill>
                <a:srgbClr val="2C8B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3"/>
            <p:cNvSpPr/>
            <p:nvPr/>
          </p:nvSpPr>
          <p:spPr>
            <a:xfrm>
              <a:off x="6618600" y="2478750"/>
              <a:ext cx="199200" cy="186000"/>
            </a:xfrm>
            <a:prstGeom prst="ellipse">
              <a:avLst/>
            </a:prstGeom>
            <a:solidFill>
              <a:srgbClr val="2C8B7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3"/>
            <p:cNvSpPr/>
            <p:nvPr/>
          </p:nvSpPr>
          <p:spPr>
            <a:xfrm>
              <a:off x="5852275" y="3202300"/>
              <a:ext cx="199200" cy="186000"/>
            </a:xfrm>
            <a:prstGeom prst="ellipse">
              <a:avLst/>
            </a:prstGeom>
            <a:solidFill>
              <a:srgbClr val="2C8B7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3"/>
            <p:cNvSpPr txBox="1"/>
            <p:nvPr/>
          </p:nvSpPr>
          <p:spPr>
            <a:xfrm>
              <a:off x="6813000" y="2279250"/>
              <a:ext cx="5856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02</a:t>
              </a:r>
              <a:endParaRPr sz="2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329" name="Google Shape;329;p23"/>
            <p:cNvSpPr txBox="1"/>
            <p:nvPr/>
          </p:nvSpPr>
          <p:spPr>
            <a:xfrm>
              <a:off x="6051475" y="3202300"/>
              <a:ext cx="5856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03</a:t>
              </a:r>
              <a:endParaRPr sz="2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330" name="Google Shape;330;p23"/>
            <p:cNvSpPr txBox="1"/>
            <p:nvPr/>
          </p:nvSpPr>
          <p:spPr>
            <a:xfrm>
              <a:off x="7117125" y="1410475"/>
              <a:ext cx="24123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More than one window</a:t>
              </a:r>
              <a:endParaRPr sz="16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31" name="Google Shape;331;p23"/>
            <p:cNvSpPr txBox="1"/>
            <p:nvPr/>
          </p:nvSpPr>
          <p:spPr>
            <a:xfrm>
              <a:off x="6504400" y="3301925"/>
              <a:ext cx="25287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Time Window</a:t>
              </a:r>
              <a:endParaRPr sz="16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32" name="Google Shape;332;p23"/>
            <p:cNvSpPr txBox="1"/>
            <p:nvPr/>
          </p:nvSpPr>
          <p:spPr>
            <a:xfrm>
              <a:off x="7277600" y="2356200"/>
              <a:ext cx="1694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Trees Voting  </a:t>
              </a:r>
              <a:endParaRPr sz="16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sp>
        <p:nvSpPr>
          <p:cNvPr id="333" name="Google Shape;333;p23"/>
          <p:cNvSpPr txBox="1"/>
          <p:nvPr/>
        </p:nvSpPr>
        <p:spPr>
          <a:xfrm>
            <a:off x="150475" y="2478750"/>
            <a:ext cx="3817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Despite high results, but we enhanced the algorithm based on the company requirements.</a:t>
            </a:r>
            <a:endParaRPr sz="16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4"/>
          <p:cNvSpPr/>
          <p:nvPr/>
        </p:nvSpPr>
        <p:spPr>
          <a:xfrm>
            <a:off x="0" y="0"/>
            <a:ext cx="9143982" cy="1119312"/>
          </a:xfrm>
          <a:prstGeom prst="flowChartDocument">
            <a:avLst/>
          </a:prstGeom>
          <a:solidFill>
            <a:srgbClr val="2C8B7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4"/>
          <p:cNvSpPr txBox="1"/>
          <p:nvPr/>
        </p:nvSpPr>
        <p:spPr>
          <a:xfrm>
            <a:off x="361507" y="51901"/>
            <a:ext cx="52458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Use Cases – Mot IOT Kit</a:t>
            </a:r>
            <a:endParaRPr sz="3500" dirty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FFDBBC-1966-43E7-9532-C6F4E9668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419" y="1119312"/>
            <a:ext cx="2610340" cy="37822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C612FB-41D5-4757-83CE-7D17A6590E69}"/>
              </a:ext>
            </a:extLst>
          </p:cNvPr>
          <p:cNvSpPr txBox="1"/>
          <p:nvPr/>
        </p:nvSpPr>
        <p:spPr>
          <a:xfrm>
            <a:off x="980169" y="2030819"/>
            <a:ext cx="332799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Accelerometer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Lux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Week Days vs Week 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4"/>
          <p:cNvSpPr/>
          <p:nvPr/>
        </p:nvSpPr>
        <p:spPr>
          <a:xfrm>
            <a:off x="0" y="0"/>
            <a:ext cx="9143982" cy="1119312"/>
          </a:xfrm>
          <a:prstGeom prst="flowChartDocument">
            <a:avLst/>
          </a:prstGeom>
          <a:solidFill>
            <a:srgbClr val="2C8B7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4"/>
          <p:cNvSpPr txBox="1"/>
          <p:nvPr/>
        </p:nvSpPr>
        <p:spPr>
          <a:xfrm>
            <a:off x="510361" y="114140"/>
            <a:ext cx="7251405" cy="723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Use Cases: results-WeekDays</a:t>
            </a:r>
            <a:endParaRPr sz="3500" dirty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17B51A-DEDC-4AAB-8AC7-D92058D86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74" y="1690576"/>
            <a:ext cx="7565377" cy="280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621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4"/>
          <p:cNvSpPr/>
          <p:nvPr/>
        </p:nvSpPr>
        <p:spPr>
          <a:xfrm>
            <a:off x="0" y="0"/>
            <a:ext cx="9143982" cy="1119312"/>
          </a:xfrm>
          <a:prstGeom prst="flowChartDocument">
            <a:avLst/>
          </a:prstGeom>
          <a:solidFill>
            <a:srgbClr val="2C8B7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4"/>
          <p:cNvSpPr txBox="1"/>
          <p:nvPr/>
        </p:nvSpPr>
        <p:spPr>
          <a:xfrm>
            <a:off x="510361" y="114140"/>
            <a:ext cx="7251405" cy="723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Use Cases: results-WeekDays</a:t>
            </a:r>
            <a:endParaRPr sz="3500" dirty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707EF7-0A26-4A54-BDC7-13D87E86E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701" y="1919196"/>
            <a:ext cx="3740294" cy="25595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FEBFA9-37C1-4D0A-8170-480C1A65D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273" y="1898914"/>
            <a:ext cx="4301318" cy="260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6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4"/>
          <p:cNvSpPr/>
          <p:nvPr/>
        </p:nvSpPr>
        <p:spPr>
          <a:xfrm>
            <a:off x="0" y="0"/>
            <a:ext cx="9143982" cy="1119312"/>
          </a:xfrm>
          <a:prstGeom prst="flowChartDocument">
            <a:avLst/>
          </a:prstGeom>
          <a:solidFill>
            <a:srgbClr val="2C8B7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4"/>
          <p:cNvSpPr txBox="1"/>
          <p:nvPr/>
        </p:nvSpPr>
        <p:spPr>
          <a:xfrm>
            <a:off x="510361" y="114140"/>
            <a:ext cx="7251405" cy="723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Use Cases: results-WeekDays</a:t>
            </a:r>
            <a:endParaRPr sz="3500" dirty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280364-C18F-454D-9BF2-1ABD95A17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56" y="1372721"/>
            <a:ext cx="7474688" cy="341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090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4"/>
          <p:cNvSpPr/>
          <p:nvPr/>
        </p:nvSpPr>
        <p:spPr>
          <a:xfrm>
            <a:off x="0" y="0"/>
            <a:ext cx="9143982" cy="1119312"/>
          </a:xfrm>
          <a:prstGeom prst="flowChartDocument">
            <a:avLst/>
          </a:prstGeom>
          <a:solidFill>
            <a:srgbClr val="2C8B7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4"/>
          <p:cNvSpPr txBox="1"/>
          <p:nvPr/>
        </p:nvSpPr>
        <p:spPr>
          <a:xfrm>
            <a:off x="510361" y="114140"/>
            <a:ext cx="7251405" cy="723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Use Cases: results-WeekEnd</a:t>
            </a:r>
            <a:endParaRPr sz="3500" dirty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D4C5A3-A462-4D9B-A8BE-40D91DBEF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05" y="1686472"/>
            <a:ext cx="8250865" cy="310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29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4"/>
          <p:cNvSpPr/>
          <p:nvPr/>
        </p:nvSpPr>
        <p:spPr>
          <a:xfrm>
            <a:off x="0" y="0"/>
            <a:ext cx="9143982" cy="1119312"/>
          </a:xfrm>
          <a:prstGeom prst="flowChartDocument">
            <a:avLst/>
          </a:prstGeom>
          <a:solidFill>
            <a:srgbClr val="2C8B7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4"/>
          <p:cNvSpPr txBox="1"/>
          <p:nvPr/>
        </p:nvSpPr>
        <p:spPr>
          <a:xfrm>
            <a:off x="510361" y="114140"/>
            <a:ext cx="7251405" cy="723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Use Cases: results-WeekDays</a:t>
            </a:r>
            <a:endParaRPr sz="3500" dirty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4262D0-BFED-46EB-A6B6-87949402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297" y="1690576"/>
            <a:ext cx="3480169" cy="27100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42CF9C-A0BC-47B5-A4E5-917D8546F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34" y="1786686"/>
            <a:ext cx="4609228" cy="251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032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4"/>
          <p:cNvSpPr/>
          <p:nvPr/>
        </p:nvSpPr>
        <p:spPr>
          <a:xfrm>
            <a:off x="0" y="0"/>
            <a:ext cx="9143982" cy="1119312"/>
          </a:xfrm>
          <a:prstGeom prst="flowChartDocument">
            <a:avLst/>
          </a:prstGeom>
          <a:solidFill>
            <a:srgbClr val="2C8B7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4"/>
          <p:cNvSpPr txBox="1"/>
          <p:nvPr/>
        </p:nvSpPr>
        <p:spPr>
          <a:xfrm>
            <a:off x="510361" y="114140"/>
            <a:ext cx="7251405" cy="723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Use Cases: results-WeekDays</a:t>
            </a:r>
            <a:endParaRPr sz="3500" dirty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23E3B9-CEFF-470C-81BE-E71CE1446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27" y="1233452"/>
            <a:ext cx="7798376" cy="356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38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l="2171" r="2180"/>
          <a:stretch/>
        </p:blipFill>
        <p:spPr>
          <a:xfrm>
            <a:off x="215588" y="1284200"/>
            <a:ext cx="2551500" cy="2810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t="1662" b="1653"/>
          <a:stretch/>
        </p:blipFill>
        <p:spPr>
          <a:xfrm>
            <a:off x="3343263" y="1284200"/>
            <a:ext cx="2551500" cy="2810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5">
            <a:alphaModFix/>
          </a:blip>
          <a:srcRect l="4611" r="4611"/>
          <a:stretch/>
        </p:blipFill>
        <p:spPr>
          <a:xfrm>
            <a:off x="6376913" y="1284200"/>
            <a:ext cx="2551500" cy="2810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53401" y="4190000"/>
            <a:ext cx="247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AHMED ELTABAKH</a:t>
            </a:r>
            <a:endParaRPr sz="1800" b="1" dirty="0"/>
          </a:p>
        </p:txBody>
      </p:sp>
      <p:sp>
        <p:nvSpPr>
          <p:cNvPr id="66" name="Google Shape;66;p14"/>
          <p:cNvSpPr txBox="1"/>
          <p:nvPr/>
        </p:nvSpPr>
        <p:spPr>
          <a:xfrm>
            <a:off x="3614101" y="4190000"/>
            <a:ext cx="191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AMR MONEER</a:t>
            </a:r>
            <a:endParaRPr sz="1800" b="1"/>
          </a:p>
        </p:txBody>
      </p:sp>
      <p:sp>
        <p:nvSpPr>
          <p:cNvPr id="67" name="Google Shape;67;p14"/>
          <p:cNvSpPr txBox="1"/>
          <p:nvPr/>
        </p:nvSpPr>
        <p:spPr>
          <a:xfrm>
            <a:off x="6674663" y="4190000"/>
            <a:ext cx="195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OSAMA AYMAN</a:t>
            </a:r>
            <a:endParaRPr sz="1800" b="1"/>
          </a:p>
        </p:txBody>
      </p:sp>
      <p:sp>
        <p:nvSpPr>
          <p:cNvPr id="68" name="Google Shape;68;p14"/>
          <p:cNvSpPr txBox="1"/>
          <p:nvPr/>
        </p:nvSpPr>
        <p:spPr>
          <a:xfrm>
            <a:off x="3108225" y="147725"/>
            <a:ext cx="3021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Meet our team</a:t>
            </a:r>
            <a:endParaRPr sz="3000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4"/>
          <p:cNvSpPr/>
          <p:nvPr/>
        </p:nvSpPr>
        <p:spPr>
          <a:xfrm>
            <a:off x="0" y="0"/>
            <a:ext cx="9143982" cy="1119312"/>
          </a:xfrm>
          <a:prstGeom prst="flowChartDocument">
            <a:avLst/>
          </a:prstGeom>
          <a:solidFill>
            <a:srgbClr val="2C8B7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4"/>
          <p:cNvSpPr txBox="1"/>
          <p:nvPr/>
        </p:nvSpPr>
        <p:spPr>
          <a:xfrm>
            <a:off x="510361" y="114140"/>
            <a:ext cx="7251405" cy="723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MOT Platform</a:t>
            </a:r>
            <a:endParaRPr sz="3500" dirty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C15404-942F-4C9C-8743-B740CF782A39}"/>
              </a:ext>
            </a:extLst>
          </p:cNvPr>
          <p:cNvSpPr txBox="1"/>
          <p:nvPr/>
        </p:nvSpPr>
        <p:spPr>
          <a:xfrm>
            <a:off x="1908535" y="2571750"/>
            <a:ext cx="5326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linkClick r:id="rId3"/>
              </a:rPr>
              <a:t>http://beta.masterofthings.com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3385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CE42AC-EABC-42D4-A57E-3B45645F2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428" y="0"/>
            <a:ext cx="921842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61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152400" y="862800"/>
            <a:ext cx="5257799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152400" y="1942350"/>
            <a:ext cx="5257799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5">
            <a:alphaModFix amt="80000"/>
          </a:blip>
          <a:srcRect t="-7379" b="7379"/>
          <a:stretch/>
        </p:blipFill>
        <p:spPr>
          <a:xfrm>
            <a:off x="152400" y="2965525"/>
            <a:ext cx="5257799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6">
            <a:alphaModFix amt="80000"/>
          </a:blip>
          <a:stretch>
            <a:fillRect/>
          </a:stretch>
        </p:blipFill>
        <p:spPr>
          <a:xfrm>
            <a:off x="152400" y="4069275"/>
            <a:ext cx="5257799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7">
            <a:alphaModFix amt="80000"/>
          </a:blip>
          <a:stretch>
            <a:fillRect/>
          </a:stretch>
        </p:blipFill>
        <p:spPr>
          <a:xfrm>
            <a:off x="4853200" y="862800"/>
            <a:ext cx="5257799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8">
            <a:alphaModFix amt="80000"/>
          </a:blip>
          <a:stretch>
            <a:fillRect/>
          </a:stretch>
        </p:blipFill>
        <p:spPr>
          <a:xfrm>
            <a:off x="4853200" y="1979263"/>
            <a:ext cx="5257799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9">
            <a:alphaModFix amt="80000"/>
          </a:blip>
          <a:stretch>
            <a:fillRect/>
          </a:stretch>
        </p:blipFill>
        <p:spPr>
          <a:xfrm>
            <a:off x="4853200" y="3021925"/>
            <a:ext cx="5257799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10">
            <a:alphaModFix amt="80000"/>
          </a:blip>
          <a:stretch>
            <a:fillRect/>
          </a:stretch>
        </p:blipFill>
        <p:spPr>
          <a:xfrm>
            <a:off x="4852725" y="4134275"/>
            <a:ext cx="5257799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70525" y="31500"/>
            <a:ext cx="1880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323232"/>
                </a:solidFill>
              </a:rPr>
              <a:t>Agenda</a:t>
            </a:r>
            <a:endParaRPr sz="3000" b="1">
              <a:solidFill>
                <a:srgbClr val="32323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152400" y="765900"/>
            <a:ext cx="1089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323232"/>
                </a:solidFill>
              </a:rPr>
              <a:t>01</a:t>
            </a:r>
            <a:endParaRPr sz="6000">
              <a:solidFill>
                <a:srgbClr val="323232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152400" y="1817260"/>
            <a:ext cx="1089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323232"/>
                </a:solidFill>
              </a:rPr>
              <a:t>02</a:t>
            </a:r>
            <a:endParaRPr sz="6000">
              <a:solidFill>
                <a:srgbClr val="323232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152400" y="2908910"/>
            <a:ext cx="1089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323232"/>
                </a:solidFill>
              </a:rPr>
              <a:t>03</a:t>
            </a:r>
            <a:endParaRPr sz="6000">
              <a:solidFill>
                <a:srgbClr val="323232"/>
              </a:solidFill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152400" y="3920010"/>
            <a:ext cx="1089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323232"/>
                </a:solidFill>
              </a:rPr>
              <a:t>04</a:t>
            </a:r>
            <a:endParaRPr sz="6000">
              <a:solidFill>
                <a:srgbClr val="323232"/>
              </a:solidFill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4853200" y="725385"/>
            <a:ext cx="1089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323232"/>
                </a:solidFill>
              </a:rPr>
              <a:t>05</a:t>
            </a:r>
            <a:endParaRPr sz="6000">
              <a:solidFill>
                <a:srgbClr val="323232"/>
              </a:solidFill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4853200" y="1873660"/>
            <a:ext cx="1089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323232"/>
                </a:solidFill>
              </a:rPr>
              <a:t>06</a:t>
            </a:r>
            <a:endParaRPr sz="6000">
              <a:solidFill>
                <a:srgbClr val="323232"/>
              </a:solidFill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4853200" y="2908922"/>
            <a:ext cx="1089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323232"/>
                </a:solidFill>
              </a:rPr>
              <a:t>07</a:t>
            </a:r>
            <a:endParaRPr sz="6000">
              <a:solidFill>
                <a:srgbClr val="323232"/>
              </a:solidFill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4853200" y="4032385"/>
            <a:ext cx="1089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323232"/>
                </a:solidFill>
              </a:rPr>
              <a:t>08</a:t>
            </a:r>
            <a:endParaRPr sz="6000">
              <a:solidFill>
                <a:srgbClr val="323232"/>
              </a:solidFill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1118625" y="1012175"/>
            <a:ext cx="2783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Georgia"/>
                <a:ea typeface="Georgia"/>
                <a:cs typeface="Georgia"/>
                <a:sym typeface="Georgia"/>
              </a:rPr>
              <a:t>Introduction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1118625" y="2083700"/>
            <a:ext cx="2783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Georgia"/>
                <a:ea typeface="Georgia"/>
                <a:cs typeface="Georgia"/>
                <a:sym typeface="Georgia"/>
              </a:rPr>
              <a:t>Challenges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1064900" y="3114925"/>
            <a:ext cx="366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Objective</a:t>
            </a:r>
            <a:r>
              <a:rPr lang="en" sz="2800">
                <a:latin typeface="Georgia"/>
                <a:ea typeface="Georgia"/>
                <a:cs typeface="Georgia"/>
                <a:sym typeface="Georgia"/>
              </a:rPr>
              <a:t>&amp;</a:t>
            </a:r>
            <a:r>
              <a:rPr lang="en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Motivation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1118600" y="4226700"/>
            <a:ext cx="3555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Georgia"/>
                <a:ea typeface="Georgia"/>
                <a:cs typeface="Georgia"/>
                <a:sym typeface="Georgia"/>
              </a:rPr>
              <a:t>Methodology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5848200" y="1012175"/>
            <a:ext cx="2783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Georgia"/>
                <a:ea typeface="Georgia"/>
                <a:cs typeface="Georgia"/>
                <a:sym typeface="Georgia"/>
              </a:rPr>
              <a:t>Approaches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848200" y="2119938"/>
            <a:ext cx="2783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Georgia"/>
                <a:ea typeface="Georgia"/>
                <a:cs typeface="Georgia"/>
                <a:sym typeface="Georgia"/>
              </a:rPr>
              <a:t>Final Approach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5848199" y="3155225"/>
            <a:ext cx="2783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Georgia"/>
                <a:ea typeface="Georgia"/>
                <a:cs typeface="Georgia"/>
                <a:sym typeface="Georgia"/>
              </a:rPr>
              <a:t>Use Cases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5848199" y="4283675"/>
            <a:ext cx="2783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Georgia"/>
                <a:ea typeface="Georgia"/>
                <a:cs typeface="Georgia"/>
                <a:sym typeface="Georgia"/>
              </a:rPr>
              <a:t>Conclusion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/>
          <p:nvPr/>
        </p:nvSpPr>
        <p:spPr>
          <a:xfrm>
            <a:off x="0" y="0"/>
            <a:ext cx="9143982" cy="1119312"/>
          </a:xfrm>
          <a:prstGeom prst="flowChartDocument">
            <a:avLst/>
          </a:prstGeom>
          <a:solidFill>
            <a:srgbClr val="2C8B7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0" y="92875"/>
            <a:ext cx="52458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Introduction</a:t>
            </a:r>
            <a:endParaRPr sz="35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0" y="1514450"/>
            <a:ext cx="84033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0850" algn="l" rtl="0">
              <a:spcBef>
                <a:spcPts val="0"/>
              </a:spcBef>
              <a:spcAft>
                <a:spcPts val="0"/>
              </a:spcAft>
              <a:buSzPts val="3500"/>
              <a:buFont typeface="Georgia"/>
              <a:buChar char="●"/>
            </a:pPr>
            <a:r>
              <a:rPr lang="en" sz="3500">
                <a:latin typeface="Georgia"/>
                <a:ea typeface="Georgia"/>
                <a:cs typeface="Georgia"/>
                <a:sym typeface="Georgia"/>
              </a:rPr>
              <a:t>Business Domain.</a:t>
            </a:r>
            <a:endParaRPr sz="35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450850" algn="l" rtl="0">
              <a:spcBef>
                <a:spcPts val="0"/>
              </a:spcBef>
              <a:spcAft>
                <a:spcPts val="0"/>
              </a:spcAft>
              <a:buSzPts val="3500"/>
              <a:buFont typeface="Georgia"/>
              <a:buChar char="●"/>
            </a:pPr>
            <a:r>
              <a:rPr lang="en" sz="3500">
                <a:latin typeface="Georgia"/>
                <a:ea typeface="Georgia"/>
                <a:cs typeface="Georgia"/>
                <a:sym typeface="Georgia"/>
              </a:rPr>
              <a:t>Business Need.</a:t>
            </a:r>
            <a:endParaRPr sz="35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450850" algn="l" rtl="0">
              <a:spcBef>
                <a:spcPts val="0"/>
              </a:spcBef>
              <a:spcAft>
                <a:spcPts val="0"/>
              </a:spcAft>
              <a:buSzPts val="3500"/>
              <a:buFont typeface="Georgia"/>
              <a:buChar char="●"/>
            </a:pPr>
            <a:r>
              <a:rPr lang="en" sz="3500">
                <a:latin typeface="Georgia"/>
                <a:ea typeface="Georgia"/>
                <a:cs typeface="Georgia"/>
                <a:sym typeface="Georgia"/>
              </a:rPr>
              <a:t>Why online Learning ?</a:t>
            </a:r>
            <a:endParaRPr sz="35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450850" algn="l" rtl="0">
              <a:spcBef>
                <a:spcPts val="0"/>
              </a:spcBef>
              <a:spcAft>
                <a:spcPts val="0"/>
              </a:spcAft>
              <a:buSzPts val="3500"/>
              <a:buFont typeface="Georgia"/>
              <a:buChar char="●"/>
            </a:pPr>
            <a:r>
              <a:rPr lang="en" sz="3500">
                <a:latin typeface="Georgia"/>
                <a:ea typeface="Georgia"/>
                <a:cs typeface="Georgia"/>
                <a:sym typeface="Georgia"/>
              </a:rPr>
              <a:t>Batch Learning VS online Learning. </a:t>
            </a:r>
            <a:endParaRPr sz="35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/>
        </p:nvSpPr>
        <p:spPr>
          <a:xfrm>
            <a:off x="3603400" y="2947900"/>
            <a:ext cx="35244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latin typeface="Georgia"/>
                <a:ea typeface="Georgia"/>
                <a:cs typeface="Georgia"/>
                <a:sym typeface="Georgia"/>
              </a:rPr>
              <a:t>New Terminology</a:t>
            </a:r>
            <a:endParaRPr sz="2700"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5335725" y="1376050"/>
            <a:ext cx="4572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Georgia"/>
                <a:ea typeface="Georgia"/>
                <a:cs typeface="Georgia"/>
                <a:sym typeface="Georgia"/>
              </a:rPr>
              <a:t>Programming language</a:t>
            </a:r>
            <a:endParaRPr sz="2400"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2738875" y="3720175"/>
            <a:ext cx="29523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latin typeface="Georgia"/>
                <a:ea typeface="Georgia"/>
                <a:cs typeface="Georgia"/>
                <a:sym typeface="Georgia"/>
              </a:rPr>
              <a:t>No ML Support</a:t>
            </a:r>
            <a:endParaRPr sz="2700"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4491600" y="2175625"/>
            <a:ext cx="35244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latin typeface="Georgia"/>
                <a:ea typeface="Georgia"/>
                <a:cs typeface="Georgia"/>
                <a:sym typeface="Georgia"/>
              </a:rPr>
              <a:t>Limited Resources</a:t>
            </a:r>
            <a:endParaRPr sz="2700"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/>
        </p:nvSpPr>
        <p:spPr>
          <a:xfrm>
            <a:off x="85800" y="172825"/>
            <a:ext cx="52458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Objective</a:t>
            </a:r>
            <a:r>
              <a:rPr lang="en" sz="3500">
                <a:latin typeface="Georgia"/>
                <a:ea typeface="Georgia"/>
                <a:cs typeface="Georgia"/>
                <a:sym typeface="Georgia"/>
              </a:rPr>
              <a:t> &amp; </a:t>
            </a:r>
            <a:r>
              <a:rPr lang="en"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Motivation</a:t>
            </a:r>
            <a:endParaRPr sz="3500"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18" name="Google Shape;118;p18"/>
          <p:cNvGrpSpPr/>
          <p:nvPr/>
        </p:nvGrpSpPr>
        <p:grpSpPr>
          <a:xfrm>
            <a:off x="-220512" y="896125"/>
            <a:ext cx="9585025" cy="3764263"/>
            <a:chOff x="0" y="896125"/>
            <a:chExt cx="9585025" cy="3764263"/>
          </a:xfrm>
        </p:grpSpPr>
        <p:sp>
          <p:nvSpPr>
            <p:cNvPr id="119" name="Google Shape;119;p18"/>
            <p:cNvSpPr/>
            <p:nvPr/>
          </p:nvSpPr>
          <p:spPr>
            <a:xfrm>
              <a:off x="1855550" y="3786850"/>
              <a:ext cx="3797400" cy="690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4A4AA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3147650" y="3006550"/>
              <a:ext cx="2202300" cy="690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4B70B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3226050" y="2240350"/>
              <a:ext cx="1747500" cy="690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7395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2833950" y="1474150"/>
              <a:ext cx="1826100" cy="690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2C8B7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pic>
          <p:nvPicPr>
            <p:cNvPr id="123" name="Google Shape;123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896125"/>
              <a:ext cx="3673925" cy="3673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18"/>
            <p:cNvSpPr txBox="1"/>
            <p:nvPr/>
          </p:nvSpPr>
          <p:spPr>
            <a:xfrm>
              <a:off x="4169664" y="1463040"/>
              <a:ext cx="4035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100">
                  <a:solidFill>
                    <a:schemeClr val="lt1"/>
                  </a:solidFill>
                </a:rPr>
                <a:t>1</a:t>
              </a:r>
              <a:endParaRPr sz="2500">
                <a:solidFill>
                  <a:schemeClr val="lt1"/>
                </a:solidFill>
              </a:endParaRPr>
            </a:p>
          </p:txBody>
        </p:sp>
        <p:sp>
          <p:nvSpPr>
            <p:cNvPr id="125" name="Google Shape;125;p18"/>
            <p:cNvSpPr txBox="1"/>
            <p:nvPr/>
          </p:nvSpPr>
          <p:spPr>
            <a:xfrm>
              <a:off x="4495739" y="2254440"/>
              <a:ext cx="4035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100">
                  <a:solidFill>
                    <a:schemeClr val="lt1"/>
                  </a:solidFill>
                </a:rPr>
                <a:t>2</a:t>
              </a:r>
              <a:endParaRPr sz="2500">
                <a:solidFill>
                  <a:schemeClr val="lt1"/>
                </a:solidFill>
              </a:endParaRPr>
            </a:p>
          </p:txBody>
        </p:sp>
        <p:sp>
          <p:nvSpPr>
            <p:cNvPr id="126" name="Google Shape;126;p18"/>
            <p:cNvSpPr txBox="1"/>
            <p:nvPr/>
          </p:nvSpPr>
          <p:spPr>
            <a:xfrm>
              <a:off x="4899239" y="3020640"/>
              <a:ext cx="4035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100">
                  <a:solidFill>
                    <a:schemeClr val="lt1"/>
                  </a:solidFill>
                </a:rPr>
                <a:t>3</a:t>
              </a:r>
              <a:endParaRPr sz="2500">
                <a:solidFill>
                  <a:schemeClr val="lt1"/>
                </a:solidFill>
              </a:endParaRPr>
            </a:p>
          </p:txBody>
        </p:sp>
        <p:sp>
          <p:nvSpPr>
            <p:cNvPr id="127" name="Google Shape;127;p18"/>
            <p:cNvSpPr txBox="1"/>
            <p:nvPr/>
          </p:nvSpPr>
          <p:spPr>
            <a:xfrm>
              <a:off x="5182639" y="3800940"/>
              <a:ext cx="4035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100">
                  <a:solidFill>
                    <a:schemeClr val="lt1"/>
                  </a:solidFill>
                </a:rPr>
                <a:t>4</a:t>
              </a:r>
              <a:endParaRPr sz="2500">
                <a:solidFill>
                  <a:schemeClr val="lt1"/>
                </a:solidFill>
              </a:endParaRPr>
            </a:p>
          </p:txBody>
        </p:sp>
        <p:sp>
          <p:nvSpPr>
            <p:cNvPr id="128" name="Google Shape;128;p18"/>
            <p:cNvSpPr txBox="1"/>
            <p:nvPr/>
          </p:nvSpPr>
          <p:spPr>
            <a:xfrm>
              <a:off x="4660050" y="1359725"/>
              <a:ext cx="3072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Georgia"/>
                  <a:ea typeface="Georgia"/>
                  <a:cs typeface="Georgia"/>
                  <a:sym typeface="Georgia"/>
                </a:rPr>
                <a:t>Online Learning Model</a:t>
              </a:r>
              <a:endParaRPr sz="1800" b="1"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29" name="Google Shape;129;p18"/>
            <p:cNvSpPr txBox="1"/>
            <p:nvPr/>
          </p:nvSpPr>
          <p:spPr>
            <a:xfrm>
              <a:off x="4746750" y="1679150"/>
              <a:ext cx="4397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66666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Machine Learning Model able to detect anomalies in sensor data and learn the new behavior from coming data over time.</a:t>
              </a:r>
              <a:endParaRPr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30" name="Google Shape;130;p18"/>
            <p:cNvSpPr txBox="1"/>
            <p:nvPr/>
          </p:nvSpPr>
          <p:spPr>
            <a:xfrm>
              <a:off x="5414425" y="2914788"/>
              <a:ext cx="3309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Georgia"/>
                  <a:ea typeface="Georgia"/>
                  <a:cs typeface="Georgia"/>
                  <a:sym typeface="Georgia"/>
                </a:rPr>
                <a:t>Solution for Real Problem </a:t>
              </a:r>
              <a:endParaRPr sz="1800" b="1"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31" name="Google Shape;131;p18"/>
            <p:cNvSpPr txBox="1"/>
            <p:nvPr/>
          </p:nvSpPr>
          <p:spPr>
            <a:xfrm>
              <a:off x="5501125" y="3234213"/>
              <a:ext cx="40839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66666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We develop a real solution for a company that needs to solve a problem in its domain with machine learning.</a:t>
              </a:r>
              <a:endParaRPr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32" name="Google Shape;132;p18"/>
            <p:cNvSpPr txBox="1"/>
            <p:nvPr/>
          </p:nvSpPr>
          <p:spPr>
            <a:xfrm>
              <a:off x="5652950" y="3786850"/>
              <a:ext cx="3072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Georgia"/>
                  <a:ea typeface="Georgia"/>
                  <a:cs typeface="Georgia"/>
                  <a:sym typeface="Georgia"/>
                </a:rPr>
                <a:t>New subfield of ML</a:t>
              </a:r>
              <a:endParaRPr sz="1800" b="1"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33" name="Google Shape;133;p18"/>
            <p:cNvSpPr txBox="1"/>
            <p:nvPr/>
          </p:nvSpPr>
          <p:spPr>
            <a:xfrm>
              <a:off x="5739650" y="4106288"/>
              <a:ext cx="36738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66666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Now we can compare batch learning with online learning when it comes to ML.</a:t>
              </a:r>
              <a:endParaRPr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34" name="Google Shape;134;p18"/>
            <p:cNvSpPr txBox="1"/>
            <p:nvPr/>
          </p:nvSpPr>
          <p:spPr>
            <a:xfrm>
              <a:off x="4947350" y="2275525"/>
              <a:ext cx="3072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Georgia"/>
                  <a:ea typeface="Georgia"/>
                  <a:cs typeface="Georgia"/>
                  <a:sym typeface="Georgia"/>
                </a:rPr>
                <a:t>Deploy Model</a:t>
              </a:r>
              <a:endParaRPr sz="1800" b="1"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35" name="Google Shape;135;p18"/>
            <p:cNvSpPr txBox="1"/>
            <p:nvPr/>
          </p:nvSpPr>
          <p:spPr>
            <a:xfrm>
              <a:off x="5034050" y="2594950"/>
              <a:ext cx="439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66666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Deploy model on company platform (Master Of Things).</a:t>
              </a:r>
              <a:endParaRPr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/>
          <p:nvPr/>
        </p:nvSpPr>
        <p:spPr>
          <a:xfrm>
            <a:off x="0" y="0"/>
            <a:ext cx="8274906" cy="1119312"/>
          </a:xfrm>
          <a:prstGeom prst="flowChartDocumen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0" y="92875"/>
            <a:ext cx="42618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Methodology</a:t>
            </a:r>
            <a:endParaRPr sz="3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2" name="Google Shape;142;p19"/>
          <p:cNvSpPr/>
          <p:nvPr/>
        </p:nvSpPr>
        <p:spPr>
          <a:xfrm rot="-2560900">
            <a:off x="3415910" y="905188"/>
            <a:ext cx="7685418" cy="5215446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9"/>
          <p:cNvSpPr txBox="1"/>
          <p:nvPr/>
        </p:nvSpPr>
        <p:spPr>
          <a:xfrm>
            <a:off x="178777" y="1186151"/>
            <a:ext cx="53262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Georgia"/>
                <a:ea typeface="Georgia"/>
                <a:cs typeface="Georgia"/>
                <a:sym typeface="Georgia"/>
              </a:rPr>
              <a:t>Anomaly algorithms</a:t>
            </a: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3994180" y="1447850"/>
            <a:ext cx="1878900" cy="1599000"/>
          </a:xfrm>
          <a:prstGeom prst="ellipse">
            <a:avLst/>
          </a:prstGeom>
          <a:solidFill>
            <a:srgbClr val="2C8B7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5762880" y="1514300"/>
            <a:ext cx="199200" cy="186000"/>
          </a:xfrm>
          <a:prstGeom prst="ellipse">
            <a:avLst/>
          </a:prstGeom>
          <a:solidFill>
            <a:srgbClr val="2C8B7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9"/>
          <p:cNvSpPr txBox="1"/>
          <p:nvPr/>
        </p:nvSpPr>
        <p:spPr>
          <a:xfrm>
            <a:off x="6041280" y="1314800"/>
            <a:ext cx="585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2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3695330" y="1230600"/>
            <a:ext cx="2412300" cy="2085600"/>
          </a:xfrm>
          <a:prstGeom prst="ellipse">
            <a:avLst/>
          </a:prstGeom>
          <a:noFill/>
          <a:ln w="9525" cap="flat" cmpd="sng">
            <a:solidFill>
              <a:srgbClr val="2C8B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3886630" y="1369538"/>
            <a:ext cx="2094000" cy="1758900"/>
          </a:xfrm>
          <a:prstGeom prst="ellipse">
            <a:avLst/>
          </a:prstGeom>
          <a:noFill/>
          <a:ln w="9525" cap="flat" cmpd="sng">
            <a:solidFill>
              <a:srgbClr val="2C8B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5967880" y="2460025"/>
            <a:ext cx="199200" cy="186000"/>
          </a:xfrm>
          <a:prstGeom prst="ellipse">
            <a:avLst/>
          </a:prstGeom>
          <a:solidFill>
            <a:srgbClr val="2C8B7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5201555" y="3183575"/>
            <a:ext cx="199200" cy="186000"/>
          </a:xfrm>
          <a:prstGeom prst="ellipse">
            <a:avLst/>
          </a:prstGeom>
          <a:solidFill>
            <a:srgbClr val="2C8B7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6162280" y="2260525"/>
            <a:ext cx="585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2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5400755" y="3183575"/>
            <a:ext cx="585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2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6546580" y="1391750"/>
            <a:ext cx="2286942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Statistical Methods</a:t>
            </a:r>
            <a:endParaRPr lang="en-US" sz="16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5939090" y="3299383"/>
            <a:ext cx="315028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Classification-based methods</a:t>
            </a:r>
            <a:endParaRPr sz="16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6639405" y="2356321"/>
            <a:ext cx="310874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Distance-based methods</a:t>
            </a:r>
            <a:r>
              <a:rPr lang="en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313800" y="2041695"/>
            <a:ext cx="36741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Offline learning method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Require Full Labelled Dataset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Not Adaptive</a:t>
            </a:r>
            <a:endParaRPr sz="1600" dirty="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/>
          <p:nvPr/>
        </p:nvSpPr>
        <p:spPr>
          <a:xfrm>
            <a:off x="0" y="0"/>
            <a:ext cx="8274906" cy="1119312"/>
          </a:xfrm>
          <a:prstGeom prst="flowChartDocumen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0" y="92875"/>
            <a:ext cx="42618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Methodology</a:t>
            </a:r>
            <a:endParaRPr sz="3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2" name="Google Shape;142;p19"/>
          <p:cNvSpPr/>
          <p:nvPr/>
        </p:nvSpPr>
        <p:spPr>
          <a:xfrm rot="-2560900">
            <a:off x="3415910" y="905188"/>
            <a:ext cx="7685418" cy="5215446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9"/>
          <p:cNvSpPr txBox="1"/>
          <p:nvPr/>
        </p:nvSpPr>
        <p:spPr>
          <a:xfrm>
            <a:off x="178777" y="1186151"/>
            <a:ext cx="53262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Half Space Trees</a:t>
            </a:r>
          </a:p>
        </p:txBody>
      </p:sp>
      <p:sp>
        <p:nvSpPr>
          <p:cNvPr id="144" name="Google Shape;144;p19"/>
          <p:cNvSpPr/>
          <p:nvPr/>
        </p:nvSpPr>
        <p:spPr>
          <a:xfrm>
            <a:off x="3994180" y="1447850"/>
            <a:ext cx="1878900" cy="1599000"/>
          </a:xfrm>
          <a:prstGeom prst="ellipse">
            <a:avLst/>
          </a:prstGeom>
          <a:solidFill>
            <a:srgbClr val="2C8B7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5762880" y="1514300"/>
            <a:ext cx="199200" cy="186000"/>
          </a:xfrm>
          <a:prstGeom prst="ellipse">
            <a:avLst/>
          </a:prstGeom>
          <a:solidFill>
            <a:srgbClr val="2C8B7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9"/>
          <p:cNvSpPr txBox="1"/>
          <p:nvPr/>
        </p:nvSpPr>
        <p:spPr>
          <a:xfrm>
            <a:off x="6041280" y="1314800"/>
            <a:ext cx="585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2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3695330" y="1230600"/>
            <a:ext cx="2412300" cy="2085600"/>
          </a:xfrm>
          <a:prstGeom prst="ellipse">
            <a:avLst/>
          </a:prstGeom>
          <a:noFill/>
          <a:ln w="9525" cap="flat" cmpd="sng">
            <a:solidFill>
              <a:srgbClr val="2C8B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3886630" y="1369538"/>
            <a:ext cx="2094000" cy="1758900"/>
          </a:xfrm>
          <a:prstGeom prst="ellipse">
            <a:avLst/>
          </a:prstGeom>
          <a:noFill/>
          <a:ln w="9525" cap="flat" cmpd="sng">
            <a:solidFill>
              <a:srgbClr val="2C8B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5967880" y="2460025"/>
            <a:ext cx="199200" cy="186000"/>
          </a:xfrm>
          <a:prstGeom prst="ellipse">
            <a:avLst/>
          </a:prstGeom>
          <a:solidFill>
            <a:srgbClr val="2C8B7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5201555" y="3183575"/>
            <a:ext cx="199200" cy="186000"/>
          </a:xfrm>
          <a:prstGeom prst="ellipse">
            <a:avLst/>
          </a:prstGeom>
          <a:solidFill>
            <a:srgbClr val="2C8B7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6162280" y="2260525"/>
            <a:ext cx="585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2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5400755" y="3183575"/>
            <a:ext cx="585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2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6546580" y="1391750"/>
            <a:ext cx="2286942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Fast Model</a:t>
            </a:r>
            <a:endParaRPr lang="en-US" sz="16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5939090" y="3299383"/>
            <a:ext cx="315028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Online Learning Model</a:t>
            </a:r>
            <a:endParaRPr sz="16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6639405" y="2356321"/>
            <a:ext cx="310874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Adaptive Model</a:t>
            </a:r>
            <a:r>
              <a:rPr lang="en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9" name="Google Shape;178;p20">
            <a:extLst>
              <a:ext uri="{FF2B5EF4-FFF2-40B4-BE49-F238E27FC236}">
                <a16:creationId xmlns:a16="http://schemas.microsoft.com/office/drawing/2014/main" id="{CCFDDD26-6163-4B45-8292-A355F4CE6CC6}"/>
              </a:ext>
            </a:extLst>
          </p:cNvPr>
          <p:cNvSpPr txBox="1"/>
          <p:nvPr/>
        </p:nvSpPr>
        <p:spPr>
          <a:xfrm>
            <a:off x="356177" y="1969647"/>
            <a:ext cx="3883115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Tree based algorithm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600" dirty="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Tree structure is constructed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      without any data</a:t>
            </a:r>
            <a:endParaRPr lang="en" sz="1600" dirty="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600" dirty="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Constant amount of memory</a:t>
            </a:r>
            <a:endParaRPr lang="en" sz="1600" dirty="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600" dirty="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Highly  Efficient for IOT</a:t>
            </a:r>
            <a:endParaRPr sz="1600" dirty="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16281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21"/>
          <p:cNvGrpSpPr/>
          <p:nvPr/>
        </p:nvGrpSpPr>
        <p:grpSpPr>
          <a:xfrm>
            <a:off x="4712380" y="521050"/>
            <a:ext cx="4431556" cy="3926206"/>
            <a:chOff x="4712440" y="721450"/>
            <a:chExt cx="4431556" cy="3725760"/>
          </a:xfrm>
        </p:grpSpPr>
        <p:sp>
          <p:nvSpPr>
            <p:cNvPr id="185" name="Google Shape;185;p21"/>
            <p:cNvSpPr/>
            <p:nvPr/>
          </p:nvSpPr>
          <p:spPr>
            <a:xfrm>
              <a:off x="6539802" y="721450"/>
              <a:ext cx="861300" cy="702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7649907" y="1706253"/>
              <a:ext cx="861300" cy="702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5429706" y="1706241"/>
              <a:ext cx="861300" cy="702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4815712" y="2895537"/>
              <a:ext cx="754200" cy="663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5984743" y="2895532"/>
              <a:ext cx="754200" cy="663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8258407" y="2895527"/>
              <a:ext cx="754200" cy="663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7153812" y="2895523"/>
              <a:ext cx="754200" cy="663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4712440" y="4045188"/>
              <a:ext cx="384000" cy="402000"/>
            </a:xfrm>
            <a:prstGeom prst="ellipse">
              <a:avLst/>
            </a:prstGeom>
            <a:solidFill>
              <a:srgbClr val="CC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5429700" y="4045196"/>
              <a:ext cx="384000" cy="402000"/>
            </a:xfrm>
            <a:prstGeom prst="ellipse">
              <a:avLst/>
            </a:prstGeom>
            <a:solidFill>
              <a:srgbClr val="6666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5984750" y="4045210"/>
              <a:ext cx="384000" cy="402000"/>
            </a:xfrm>
            <a:prstGeom prst="ellipse">
              <a:avLst/>
            </a:prstGeom>
            <a:solidFill>
              <a:srgbClr val="EA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6539788" y="4045206"/>
              <a:ext cx="384000" cy="4020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7094839" y="4045194"/>
              <a:ext cx="384000" cy="402000"/>
            </a:xfrm>
            <a:prstGeom prst="ellipse">
              <a:avLst/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7649904" y="4045194"/>
              <a:ext cx="384000" cy="402000"/>
            </a:xfrm>
            <a:prstGeom prst="ellipse">
              <a:avLst/>
            </a:prstGeom>
            <a:solidFill>
              <a:srgbClr val="274E1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8204961" y="4045188"/>
              <a:ext cx="384000" cy="402000"/>
            </a:xfrm>
            <a:prstGeom prst="ellipse">
              <a:avLst/>
            </a:prstGeom>
            <a:solidFill>
              <a:srgbClr val="9FC5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1"/>
            <p:cNvSpPr/>
            <p:nvPr/>
          </p:nvSpPr>
          <p:spPr>
            <a:xfrm>
              <a:off x="8759996" y="4045201"/>
              <a:ext cx="384000" cy="402000"/>
            </a:xfrm>
            <a:prstGeom prst="ellipse">
              <a:avLst/>
            </a:prstGeom>
            <a:solidFill>
              <a:srgbClr val="3C7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0" name="Google Shape;200;p21"/>
            <p:cNvCxnSpPr>
              <a:stCxn id="185" idx="5"/>
              <a:endCxn id="186" idx="1"/>
            </p:cNvCxnSpPr>
            <p:nvPr/>
          </p:nvCxnSpPr>
          <p:spPr>
            <a:xfrm>
              <a:off x="7274967" y="1321412"/>
              <a:ext cx="501000" cy="487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21"/>
            <p:cNvCxnSpPr>
              <a:stCxn id="185" idx="3"/>
              <a:endCxn id="187" idx="7"/>
            </p:cNvCxnSpPr>
            <p:nvPr/>
          </p:nvCxnSpPr>
          <p:spPr>
            <a:xfrm flipH="1">
              <a:off x="6164936" y="1321412"/>
              <a:ext cx="501000" cy="487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" name="Google Shape;202;p21"/>
            <p:cNvCxnSpPr>
              <a:stCxn id="186" idx="5"/>
              <a:endCxn id="190" idx="0"/>
            </p:cNvCxnSpPr>
            <p:nvPr/>
          </p:nvCxnSpPr>
          <p:spPr>
            <a:xfrm>
              <a:off x="8385073" y="2306216"/>
              <a:ext cx="250500" cy="589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" name="Google Shape;203;p21"/>
            <p:cNvCxnSpPr>
              <a:stCxn id="186" idx="3"/>
              <a:endCxn id="191" idx="0"/>
            </p:cNvCxnSpPr>
            <p:nvPr/>
          </p:nvCxnSpPr>
          <p:spPr>
            <a:xfrm flipH="1">
              <a:off x="7530942" y="2306216"/>
              <a:ext cx="245100" cy="589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21"/>
            <p:cNvCxnSpPr>
              <a:stCxn id="187" idx="5"/>
              <a:endCxn id="189" idx="0"/>
            </p:cNvCxnSpPr>
            <p:nvPr/>
          </p:nvCxnSpPr>
          <p:spPr>
            <a:xfrm>
              <a:off x="6164872" y="2306203"/>
              <a:ext cx="197100" cy="589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21"/>
            <p:cNvCxnSpPr>
              <a:stCxn id="187" idx="3"/>
              <a:endCxn id="188" idx="0"/>
            </p:cNvCxnSpPr>
            <p:nvPr/>
          </p:nvCxnSpPr>
          <p:spPr>
            <a:xfrm flipH="1">
              <a:off x="5192841" y="2306203"/>
              <a:ext cx="363000" cy="589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21"/>
            <p:cNvCxnSpPr>
              <a:stCxn id="190" idx="5"/>
              <a:endCxn id="199" idx="7"/>
            </p:cNvCxnSpPr>
            <p:nvPr/>
          </p:nvCxnSpPr>
          <p:spPr>
            <a:xfrm>
              <a:off x="8902157" y="3461689"/>
              <a:ext cx="185700" cy="64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21"/>
            <p:cNvCxnSpPr>
              <a:stCxn id="190" idx="3"/>
              <a:endCxn id="198" idx="1"/>
            </p:cNvCxnSpPr>
            <p:nvPr/>
          </p:nvCxnSpPr>
          <p:spPr>
            <a:xfrm flipH="1">
              <a:off x="8261158" y="3461689"/>
              <a:ext cx="107700" cy="64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" name="Google Shape;208;p21"/>
            <p:cNvCxnSpPr>
              <a:stCxn id="191" idx="5"/>
              <a:endCxn id="197" idx="7"/>
            </p:cNvCxnSpPr>
            <p:nvPr/>
          </p:nvCxnSpPr>
          <p:spPr>
            <a:xfrm>
              <a:off x="7797562" y="3461685"/>
              <a:ext cx="180000" cy="64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21"/>
            <p:cNvCxnSpPr>
              <a:stCxn id="191" idx="3"/>
              <a:endCxn id="196" idx="1"/>
            </p:cNvCxnSpPr>
            <p:nvPr/>
          </p:nvCxnSpPr>
          <p:spPr>
            <a:xfrm flipH="1">
              <a:off x="7151162" y="3461685"/>
              <a:ext cx="113100" cy="64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" name="Google Shape;210;p21"/>
            <p:cNvCxnSpPr>
              <a:stCxn id="189" idx="5"/>
              <a:endCxn id="195" idx="0"/>
            </p:cNvCxnSpPr>
            <p:nvPr/>
          </p:nvCxnSpPr>
          <p:spPr>
            <a:xfrm>
              <a:off x="6628493" y="3461694"/>
              <a:ext cx="103200" cy="58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21"/>
            <p:cNvCxnSpPr>
              <a:stCxn id="189" idx="3"/>
              <a:endCxn id="194" idx="1"/>
            </p:cNvCxnSpPr>
            <p:nvPr/>
          </p:nvCxnSpPr>
          <p:spPr>
            <a:xfrm flipH="1">
              <a:off x="6040893" y="3461694"/>
              <a:ext cx="54300" cy="64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" name="Google Shape;212;p21"/>
            <p:cNvCxnSpPr>
              <a:stCxn id="188" idx="5"/>
              <a:endCxn id="193" idx="0"/>
            </p:cNvCxnSpPr>
            <p:nvPr/>
          </p:nvCxnSpPr>
          <p:spPr>
            <a:xfrm>
              <a:off x="5459462" y="3461699"/>
              <a:ext cx="162300" cy="58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" name="Google Shape;213;p21"/>
            <p:cNvCxnSpPr>
              <a:stCxn id="188" idx="3"/>
              <a:endCxn id="192" idx="1"/>
            </p:cNvCxnSpPr>
            <p:nvPr/>
          </p:nvCxnSpPr>
          <p:spPr>
            <a:xfrm flipH="1">
              <a:off x="4768662" y="3461699"/>
              <a:ext cx="157500" cy="64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4" name="Google Shape;214;p21"/>
          <p:cNvSpPr/>
          <p:nvPr/>
        </p:nvSpPr>
        <p:spPr>
          <a:xfrm>
            <a:off x="461875" y="814913"/>
            <a:ext cx="1168500" cy="17661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5" name="Google Shape;215;p21"/>
          <p:cNvCxnSpPr/>
          <p:nvPr/>
        </p:nvCxnSpPr>
        <p:spPr>
          <a:xfrm>
            <a:off x="461875" y="633563"/>
            <a:ext cx="13500" cy="389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" name="Google Shape;216;p21"/>
          <p:cNvSpPr/>
          <p:nvPr/>
        </p:nvSpPr>
        <p:spPr>
          <a:xfrm>
            <a:off x="461875" y="2581013"/>
            <a:ext cx="1168500" cy="17661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1"/>
          <p:cNvSpPr/>
          <p:nvPr/>
        </p:nvSpPr>
        <p:spPr>
          <a:xfrm>
            <a:off x="1630375" y="814913"/>
            <a:ext cx="612900" cy="35319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1"/>
          <p:cNvSpPr/>
          <p:nvPr/>
        </p:nvSpPr>
        <p:spPr>
          <a:xfrm>
            <a:off x="2243275" y="814913"/>
            <a:ext cx="612900" cy="35319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1"/>
          <p:cNvSpPr/>
          <p:nvPr/>
        </p:nvSpPr>
        <p:spPr>
          <a:xfrm>
            <a:off x="2856175" y="2581013"/>
            <a:ext cx="895800" cy="1766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1"/>
          <p:cNvSpPr/>
          <p:nvPr/>
        </p:nvSpPr>
        <p:spPr>
          <a:xfrm>
            <a:off x="2856175" y="1681313"/>
            <a:ext cx="1714200" cy="8997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1"/>
          <p:cNvSpPr/>
          <p:nvPr/>
        </p:nvSpPr>
        <p:spPr>
          <a:xfrm>
            <a:off x="2856175" y="814913"/>
            <a:ext cx="1714200" cy="8664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1"/>
          <p:cNvSpPr/>
          <p:nvPr/>
        </p:nvSpPr>
        <p:spPr>
          <a:xfrm>
            <a:off x="3752050" y="2581013"/>
            <a:ext cx="818400" cy="1766100"/>
          </a:xfrm>
          <a:prstGeom prst="rect">
            <a:avLst/>
          </a:prstGeom>
          <a:solidFill>
            <a:srgbClr val="274E1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3" name="Google Shape;223;p21"/>
          <p:cNvCxnSpPr>
            <a:stCxn id="224" idx="0"/>
          </p:cNvCxnSpPr>
          <p:nvPr/>
        </p:nvCxnSpPr>
        <p:spPr>
          <a:xfrm rot="10800000">
            <a:off x="273750" y="4346838"/>
            <a:ext cx="427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Google Shape;225;p21"/>
          <p:cNvSpPr txBox="1"/>
          <p:nvPr/>
        </p:nvSpPr>
        <p:spPr>
          <a:xfrm>
            <a:off x="2341968" y="4362300"/>
            <a:ext cx="41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 sz="1500"/>
          </a:p>
        </p:txBody>
      </p:sp>
      <p:sp>
        <p:nvSpPr>
          <p:cNvPr id="226" name="Google Shape;226;p21"/>
          <p:cNvSpPr txBox="1"/>
          <p:nvPr/>
        </p:nvSpPr>
        <p:spPr>
          <a:xfrm rot="-5400000">
            <a:off x="-11075" y="2397888"/>
            <a:ext cx="43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 sz="1500"/>
          </a:p>
        </p:txBody>
      </p:sp>
      <p:sp>
        <p:nvSpPr>
          <p:cNvPr id="227" name="Google Shape;227;p21"/>
          <p:cNvSpPr txBox="1"/>
          <p:nvPr/>
        </p:nvSpPr>
        <p:spPr>
          <a:xfrm>
            <a:off x="300775" y="4440838"/>
            <a:ext cx="335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800"/>
          </a:p>
        </p:txBody>
      </p:sp>
      <p:sp>
        <p:nvSpPr>
          <p:cNvPr id="228" name="Google Shape;228;p21"/>
          <p:cNvSpPr txBox="1"/>
          <p:nvPr/>
        </p:nvSpPr>
        <p:spPr>
          <a:xfrm>
            <a:off x="-62075" y="4131288"/>
            <a:ext cx="335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800"/>
          </a:p>
        </p:txBody>
      </p:sp>
      <p:sp>
        <p:nvSpPr>
          <p:cNvPr id="224" name="Google Shape;224;p21"/>
          <p:cNvSpPr txBox="1"/>
          <p:nvPr/>
        </p:nvSpPr>
        <p:spPr>
          <a:xfrm>
            <a:off x="4382400" y="4346838"/>
            <a:ext cx="335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800"/>
          </a:p>
        </p:txBody>
      </p:sp>
      <p:sp>
        <p:nvSpPr>
          <p:cNvPr id="229" name="Google Shape;229;p21"/>
          <p:cNvSpPr txBox="1"/>
          <p:nvPr/>
        </p:nvSpPr>
        <p:spPr>
          <a:xfrm>
            <a:off x="139675" y="633563"/>
            <a:ext cx="335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800"/>
          </a:p>
        </p:txBody>
      </p:sp>
      <p:sp>
        <p:nvSpPr>
          <p:cNvPr id="230" name="Google Shape;230;p21"/>
          <p:cNvSpPr/>
          <p:nvPr/>
        </p:nvSpPr>
        <p:spPr>
          <a:xfrm>
            <a:off x="4195225" y="4011061"/>
            <a:ext cx="147600" cy="134400"/>
          </a:xfrm>
          <a:prstGeom prst="flowChartConnector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3431750" y="2247738"/>
            <a:ext cx="147600" cy="134400"/>
          </a:xfrm>
          <a:prstGeom prst="flowChartConnector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1"/>
          <p:cNvSpPr/>
          <p:nvPr/>
        </p:nvSpPr>
        <p:spPr>
          <a:xfrm>
            <a:off x="3212200" y="1867038"/>
            <a:ext cx="147600" cy="134400"/>
          </a:xfrm>
          <a:prstGeom prst="flowChartConnector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1"/>
          <p:cNvSpPr/>
          <p:nvPr/>
        </p:nvSpPr>
        <p:spPr>
          <a:xfrm>
            <a:off x="3431750" y="1867037"/>
            <a:ext cx="147600" cy="134400"/>
          </a:xfrm>
          <a:prstGeom prst="flowChartConnector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1"/>
          <p:cNvSpPr/>
          <p:nvPr/>
        </p:nvSpPr>
        <p:spPr>
          <a:xfrm>
            <a:off x="3651300" y="1867037"/>
            <a:ext cx="147600" cy="134400"/>
          </a:xfrm>
          <a:prstGeom prst="flowChartConnector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1"/>
          <p:cNvSpPr/>
          <p:nvPr/>
        </p:nvSpPr>
        <p:spPr>
          <a:xfrm>
            <a:off x="3870850" y="1867037"/>
            <a:ext cx="147600" cy="134400"/>
          </a:xfrm>
          <a:prstGeom prst="flowChartConnector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1"/>
          <p:cNvSpPr/>
          <p:nvPr/>
        </p:nvSpPr>
        <p:spPr>
          <a:xfrm>
            <a:off x="3212200" y="2057400"/>
            <a:ext cx="147600" cy="134400"/>
          </a:xfrm>
          <a:prstGeom prst="flowChartConnector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1"/>
          <p:cNvSpPr/>
          <p:nvPr/>
        </p:nvSpPr>
        <p:spPr>
          <a:xfrm>
            <a:off x="3431750" y="2057399"/>
            <a:ext cx="147600" cy="134400"/>
          </a:xfrm>
          <a:prstGeom prst="flowChartConnector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1"/>
          <p:cNvSpPr/>
          <p:nvPr/>
        </p:nvSpPr>
        <p:spPr>
          <a:xfrm>
            <a:off x="3651300" y="2057399"/>
            <a:ext cx="147600" cy="134400"/>
          </a:xfrm>
          <a:prstGeom prst="flowChartConnector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1"/>
          <p:cNvSpPr/>
          <p:nvPr/>
        </p:nvSpPr>
        <p:spPr>
          <a:xfrm>
            <a:off x="1663700" y="2978788"/>
            <a:ext cx="147600" cy="134400"/>
          </a:xfrm>
          <a:prstGeom prst="flowChartConnector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1"/>
          <p:cNvSpPr/>
          <p:nvPr/>
        </p:nvSpPr>
        <p:spPr>
          <a:xfrm>
            <a:off x="1663700" y="2788449"/>
            <a:ext cx="147600" cy="134400"/>
          </a:xfrm>
          <a:prstGeom prst="flowChartConnector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1"/>
          <p:cNvSpPr/>
          <p:nvPr/>
        </p:nvSpPr>
        <p:spPr>
          <a:xfrm>
            <a:off x="1252075" y="2978788"/>
            <a:ext cx="147600" cy="134400"/>
          </a:xfrm>
          <a:prstGeom prst="flowChartConnector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1"/>
          <p:cNvSpPr/>
          <p:nvPr/>
        </p:nvSpPr>
        <p:spPr>
          <a:xfrm>
            <a:off x="1252075" y="2788449"/>
            <a:ext cx="147600" cy="134400"/>
          </a:xfrm>
          <a:prstGeom prst="flowChartConnector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1"/>
          <p:cNvSpPr/>
          <p:nvPr/>
        </p:nvSpPr>
        <p:spPr>
          <a:xfrm>
            <a:off x="1457888" y="3098538"/>
            <a:ext cx="147600" cy="134400"/>
          </a:xfrm>
          <a:prstGeom prst="flowChartConnector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1"/>
          <p:cNvSpPr/>
          <p:nvPr/>
        </p:nvSpPr>
        <p:spPr>
          <a:xfrm>
            <a:off x="1457888" y="2892049"/>
            <a:ext cx="147600" cy="134400"/>
          </a:xfrm>
          <a:prstGeom prst="flowChartConnector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1"/>
          <p:cNvSpPr/>
          <p:nvPr/>
        </p:nvSpPr>
        <p:spPr>
          <a:xfrm>
            <a:off x="1457875" y="2685562"/>
            <a:ext cx="147600" cy="134400"/>
          </a:xfrm>
          <a:prstGeom prst="flowChartConnector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1"/>
          <p:cNvSpPr txBox="1"/>
          <p:nvPr/>
        </p:nvSpPr>
        <p:spPr>
          <a:xfrm>
            <a:off x="8802863" y="3992400"/>
            <a:ext cx="4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0</a:t>
            </a:r>
            <a:endParaRPr sz="2200"/>
          </a:p>
        </p:txBody>
      </p:sp>
      <p:sp>
        <p:nvSpPr>
          <p:cNvPr id="247" name="Google Shape;247;p21"/>
          <p:cNvSpPr txBox="1"/>
          <p:nvPr/>
        </p:nvSpPr>
        <p:spPr>
          <a:xfrm>
            <a:off x="7672738" y="3992400"/>
            <a:ext cx="4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0</a:t>
            </a:r>
            <a:endParaRPr sz="2200"/>
          </a:p>
        </p:txBody>
      </p:sp>
      <p:sp>
        <p:nvSpPr>
          <p:cNvPr id="248" name="Google Shape;248;p21"/>
          <p:cNvSpPr txBox="1"/>
          <p:nvPr/>
        </p:nvSpPr>
        <p:spPr>
          <a:xfrm>
            <a:off x="7677788" y="3992400"/>
            <a:ext cx="4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</a:t>
            </a:r>
            <a:endParaRPr sz="2200"/>
          </a:p>
        </p:txBody>
      </p:sp>
      <p:sp>
        <p:nvSpPr>
          <p:cNvPr id="249" name="Google Shape;249;p21"/>
          <p:cNvSpPr txBox="1"/>
          <p:nvPr/>
        </p:nvSpPr>
        <p:spPr>
          <a:xfrm>
            <a:off x="6552725" y="3992400"/>
            <a:ext cx="4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0</a:t>
            </a:r>
            <a:endParaRPr sz="2200"/>
          </a:p>
        </p:txBody>
      </p:sp>
      <p:sp>
        <p:nvSpPr>
          <p:cNvPr id="250" name="Google Shape;250;p21"/>
          <p:cNvSpPr txBox="1"/>
          <p:nvPr/>
        </p:nvSpPr>
        <p:spPr>
          <a:xfrm>
            <a:off x="5427674" y="3992400"/>
            <a:ext cx="4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0</a:t>
            </a:r>
            <a:endParaRPr sz="2200"/>
          </a:p>
        </p:txBody>
      </p:sp>
      <p:sp>
        <p:nvSpPr>
          <p:cNvPr id="251" name="Google Shape;251;p21"/>
          <p:cNvSpPr txBox="1"/>
          <p:nvPr/>
        </p:nvSpPr>
        <p:spPr>
          <a:xfrm>
            <a:off x="7112738" y="3992400"/>
            <a:ext cx="4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0</a:t>
            </a:r>
            <a:endParaRPr sz="2200"/>
          </a:p>
        </p:txBody>
      </p:sp>
      <p:sp>
        <p:nvSpPr>
          <p:cNvPr id="252" name="Google Shape;252;p21"/>
          <p:cNvSpPr txBox="1"/>
          <p:nvPr/>
        </p:nvSpPr>
        <p:spPr>
          <a:xfrm>
            <a:off x="8232738" y="3992400"/>
            <a:ext cx="4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0</a:t>
            </a:r>
            <a:endParaRPr sz="2200"/>
          </a:p>
        </p:txBody>
      </p:sp>
      <p:sp>
        <p:nvSpPr>
          <p:cNvPr id="253" name="Google Shape;253;p21"/>
          <p:cNvSpPr txBox="1"/>
          <p:nvPr/>
        </p:nvSpPr>
        <p:spPr>
          <a:xfrm>
            <a:off x="8237813" y="3992400"/>
            <a:ext cx="4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</a:t>
            </a:r>
            <a:endParaRPr sz="2200"/>
          </a:p>
        </p:txBody>
      </p:sp>
      <p:sp>
        <p:nvSpPr>
          <p:cNvPr id="254" name="Google Shape;254;p21"/>
          <p:cNvSpPr txBox="1"/>
          <p:nvPr/>
        </p:nvSpPr>
        <p:spPr>
          <a:xfrm>
            <a:off x="8240325" y="3992400"/>
            <a:ext cx="4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2</a:t>
            </a:r>
            <a:endParaRPr sz="2200"/>
          </a:p>
        </p:txBody>
      </p:sp>
      <p:sp>
        <p:nvSpPr>
          <p:cNvPr id="255" name="Google Shape;255;p21"/>
          <p:cNvSpPr txBox="1"/>
          <p:nvPr/>
        </p:nvSpPr>
        <p:spPr>
          <a:xfrm>
            <a:off x="8237800" y="3992400"/>
            <a:ext cx="4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3</a:t>
            </a:r>
            <a:endParaRPr sz="2200"/>
          </a:p>
        </p:txBody>
      </p:sp>
      <p:sp>
        <p:nvSpPr>
          <p:cNvPr id="256" name="Google Shape;256;p21"/>
          <p:cNvSpPr txBox="1"/>
          <p:nvPr/>
        </p:nvSpPr>
        <p:spPr>
          <a:xfrm>
            <a:off x="5990188" y="3992400"/>
            <a:ext cx="4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0</a:t>
            </a:r>
            <a:endParaRPr sz="2200"/>
          </a:p>
        </p:txBody>
      </p:sp>
      <p:sp>
        <p:nvSpPr>
          <p:cNvPr id="257" name="Google Shape;257;p21"/>
          <p:cNvSpPr txBox="1"/>
          <p:nvPr/>
        </p:nvSpPr>
        <p:spPr>
          <a:xfrm>
            <a:off x="5990199" y="3992400"/>
            <a:ext cx="4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</a:t>
            </a:r>
            <a:endParaRPr sz="2200"/>
          </a:p>
        </p:txBody>
      </p:sp>
      <p:sp>
        <p:nvSpPr>
          <p:cNvPr id="258" name="Google Shape;258;p21"/>
          <p:cNvSpPr txBox="1"/>
          <p:nvPr/>
        </p:nvSpPr>
        <p:spPr>
          <a:xfrm>
            <a:off x="5990199" y="3992400"/>
            <a:ext cx="4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2</a:t>
            </a:r>
            <a:endParaRPr sz="2200"/>
          </a:p>
        </p:txBody>
      </p:sp>
      <p:sp>
        <p:nvSpPr>
          <p:cNvPr id="259" name="Google Shape;259;p21"/>
          <p:cNvSpPr txBox="1"/>
          <p:nvPr/>
        </p:nvSpPr>
        <p:spPr>
          <a:xfrm>
            <a:off x="8240325" y="3992400"/>
            <a:ext cx="4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4</a:t>
            </a:r>
            <a:endParaRPr sz="2200"/>
          </a:p>
        </p:txBody>
      </p:sp>
      <p:sp>
        <p:nvSpPr>
          <p:cNvPr id="260" name="Google Shape;260;p21"/>
          <p:cNvSpPr txBox="1"/>
          <p:nvPr/>
        </p:nvSpPr>
        <p:spPr>
          <a:xfrm>
            <a:off x="4746863" y="3992400"/>
            <a:ext cx="484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0</a:t>
            </a:r>
            <a:endParaRPr sz="2200"/>
          </a:p>
        </p:txBody>
      </p:sp>
      <p:sp>
        <p:nvSpPr>
          <p:cNvPr id="261" name="Google Shape;261;p21"/>
          <p:cNvSpPr txBox="1"/>
          <p:nvPr/>
        </p:nvSpPr>
        <p:spPr>
          <a:xfrm>
            <a:off x="4677499" y="3992400"/>
            <a:ext cx="4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</a:t>
            </a:r>
            <a:endParaRPr sz="2200"/>
          </a:p>
        </p:txBody>
      </p:sp>
      <p:sp>
        <p:nvSpPr>
          <p:cNvPr id="262" name="Google Shape;262;p21"/>
          <p:cNvSpPr txBox="1"/>
          <p:nvPr/>
        </p:nvSpPr>
        <p:spPr>
          <a:xfrm>
            <a:off x="8240338" y="3992400"/>
            <a:ext cx="4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5</a:t>
            </a:r>
            <a:endParaRPr sz="2200"/>
          </a:p>
        </p:txBody>
      </p:sp>
      <p:sp>
        <p:nvSpPr>
          <p:cNvPr id="263" name="Google Shape;263;p21"/>
          <p:cNvSpPr txBox="1"/>
          <p:nvPr/>
        </p:nvSpPr>
        <p:spPr>
          <a:xfrm>
            <a:off x="4781211" y="3992400"/>
            <a:ext cx="4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2</a:t>
            </a:r>
            <a:endParaRPr sz="2200"/>
          </a:p>
        </p:txBody>
      </p:sp>
      <p:sp>
        <p:nvSpPr>
          <p:cNvPr id="264" name="Google Shape;264;p21"/>
          <p:cNvSpPr txBox="1"/>
          <p:nvPr/>
        </p:nvSpPr>
        <p:spPr>
          <a:xfrm>
            <a:off x="8240325" y="3992400"/>
            <a:ext cx="4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6</a:t>
            </a:r>
            <a:endParaRPr sz="2200"/>
          </a:p>
        </p:txBody>
      </p:sp>
      <p:sp>
        <p:nvSpPr>
          <p:cNvPr id="265" name="Google Shape;265;p21"/>
          <p:cNvSpPr txBox="1"/>
          <p:nvPr/>
        </p:nvSpPr>
        <p:spPr>
          <a:xfrm>
            <a:off x="8237800" y="3992400"/>
            <a:ext cx="4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7</a:t>
            </a:r>
            <a:endParaRPr sz="2200"/>
          </a:p>
        </p:txBody>
      </p:sp>
      <p:sp>
        <p:nvSpPr>
          <p:cNvPr id="266" name="Google Shape;266;p21"/>
          <p:cNvSpPr txBox="1"/>
          <p:nvPr/>
        </p:nvSpPr>
        <p:spPr>
          <a:xfrm>
            <a:off x="8237813" y="3992400"/>
            <a:ext cx="4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8</a:t>
            </a:r>
            <a:endParaRPr sz="2200"/>
          </a:p>
        </p:txBody>
      </p:sp>
      <p:sp>
        <p:nvSpPr>
          <p:cNvPr id="267" name="Google Shape;267;p21"/>
          <p:cNvSpPr txBox="1"/>
          <p:nvPr/>
        </p:nvSpPr>
        <p:spPr>
          <a:xfrm>
            <a:off x="4791311" y="3992400"/>
            <a:ext cx="4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3</a:t>
            </a:r>
            <a:endParaRPr sz="2200"/>
          </a:p>
        </p:txBody>
      </p:sp>
      <p:sp>
        <p:nvSpPr>
          <p:cNvPr id="268" name="Google Shape;268;p21"/>
          <p:cNvSpPr txBox="1"/>
          <p:nvPr/>
        </p:nvSpPr>
        <p:spPr>
          <a:xfrm>
            <a:off x="4781211" y="3992400"/>
            <a:ext cx="4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4</a:t>
            </a:r>
            <a:endParaRPr sz="2200"/>
          </a:p>
        </p:txBody>
      </p:sp>
      <p:sp>
        <p:nvSpPr>
          <p:cNvPr id="269" name="Google Shape;269;p21"/>
          <p:cNvSpPr txBox="1"/>
          <p:nvPr/>
        </p:nvSpPr>
        <p:spPr>
          <a:xfrm>
            <a:off x="4781211" y="3992400"/>
            <a:ext cx="4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5</a:t>
            </a:r>
            <a:endParaRPr sz="2200"/>
          </a:p>
        </p:txBody>
      </p:sp>
      <p:sp>
        <p:nvSpPr>
          <p:cNvPr id="270" name="Google Shape;270;p21"/>
          <p:cNvSpPr txBox="1"/>
          <p:nvPr/>
        </p:nvSpPr>
        <p:spPr>
          <a:xfrm>
            <a:off x="6552725" y="649025"/>
            <a:ext cx="895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X&lt;0.5 ?</a:t>
            </a:r>
            <a:endParaRPr sz="1500"/>
          </a:p>
        </p:txBody>
      </p:sp>
      <p:sp>
        <p:nvSpPr>
          <p:cNvPr id="271" name="Google Shape;271;p21"/>
          <p:cNvSpPr txBox="1"/>
          <p:nvPr/>
        </p:nvSpPr>
        <p:spPr>
          <a:xfrm>
            <a:off x="5427675" y="1726475"/>
            <a:ext cx="978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X&lt;0.25?</a:t>
            </a:r>
            <a:endParaRPr sz="1500"/>
          </a:p>
        </p:txBody>
      </p:sp>
      <p:sp>
        <p:nvSpPr>
          <p:cNvPr id="272" name="Google Shape;272;p21"/>
          <p:cNvSpPr txBox="1"/>
          <p:nvPr/>
        </p:nvSpPr>
        <p:spPr>
          <a:xfrm>
            <a:off x="7672750" y="1776300"/>
            <a:ext cx="895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Y&lt;0.5 ?</a:t>
            </a:r>
            <a:endParaRPr sz="1500"/>
          </a:p>
        </p:txBody>
      </p:sp>
      <p:sp>
        <p:nvSpPr>
          <p:cNvPr id="273" name="Google Shape;273;p21"/>
          <p:cNvSpPr txBox="1"/>
          <p:nvPr/>
        </p:nvSpPr>
        <p:spPr>
          <a:xfrm>
            <a:off x="4796850" y="2958000"/>
            <a:ext cx="895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Y&lt;0.5 ?</a:t>
            </a:r>
            <a:endParaRPr sz="1500"/>
          </a:p>
        </p:txBody>
      </p:sp>
      <p:sp>
        <p:nvSpPr>
          <p:cNvPr id="274" name="Google Shape;274;p21"/>
          <p:cNvSpPr txBox="1"/>
          <p:nvPr/>
        </p:nvSpPr>
        <p:spPr>
          <a:xfrm>
            <a:off x="5919050" y="2958000"/>
            <a:ext cx="1049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X&lt;0.37?</a:t>
            </a:r>
            <a:endParaRPr sz="1500"/>
          </a:p>
        </p:txBody>
      </p:sp>
      <p:sp>
        <p:nvSpPr>
          <p:cNvPr id="275" name="Google Shape;275;p21"/>
          <p:cNvSpPr txBox="1"/>
          <p:nvPr/>
        </p:nvSpPr>
        <p:spPr>
          <a:xfrm>
            <a:off x="7112750" y="2958000"/>
            <a:ext cx="953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X&lt;0.75?</a:t>
            </a:r>
            <a:endParaRPr sz="1500"/>
          </a:p>
        </p:txBody>
      </p:sp>
      <p:sp>
        <p:nvSpPr>
          <p:cNvPr id="276" name="Google Shape;276;p21"/>
          <p:cNvSpPr txBox="1"/>
          <p:nvPr/>
        </p:nvSpPr>
        <p:spPr>
          <a:xfrm>
            <a:off x="8246225" y="2958000"/>
            <a:ext cx="953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Y&lt;0.75?</a:t>
            </a:r>
            <a:endParaRPr sz="1500"/>
          </a:p>
        </p:txBody>
      </p:sp>
      <p:sp>
        <p:nvSpPr>
          <p:cNvPr id="277" name="Google Shape;277;p21"/>
          <p:cNvSpPr txBox="1"/>
          <p:nvPr/>
        </p:nvSpPr>
        <p:spPr>
          <a:xfrm>
            <a:off x="6137225" y="1064675"/>
            <a:ext cx="41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</a:t>
            </a:r>
            <a:endParaRPr sz="1800"/>
          </a:p>
        </p:txBody>
      </p:sp>
      <p:sp>
        <p:nvSpPr>
          <p:cNvPr id="278" name="Google Shape;278;p21"/>
          <p:cNvSpPr txBox="1"/>
          <p:nvPr/>
        </p:nvSpPr>
        <p:spPr>
          <a:xfrm>
            <a:off x="5056713" y="2191800"/>
            <a:ext cx="41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</a:t>
            </a:r>
            <a:endParaRPr sz="1800"/>
          </a:p>
        </p:txBody>
      </p:sp>
      <p:sp>
        <p:nvSpPr>
          <p:cNvPr id="279" name="Google Shape;279;p21"/>
          <p:cNvSpPr txBox="1"/>
          <p:nvPr/>
        </p:nvSpPr>
        <p:spPr>
          <a:xfrm>
            <a:off x="4624063" y="3452100"/>
            <a:ext cx="41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</a:t>
            </a:r>
            <a:endParaRPr sz="1800"/>
          </a:p>
        </p:txBody>
      </p:sp>
      <p:sp>
        <p:nvSpPr>
          <p:cNvPr id="280" name="Google Shape;280;p21"/>
          <p:cNvSpPr txBox="1"/>
          <p:nvPr/>
        </p:nvSpPr>
        <p:spPr>
          <a:xfrm>
            <a:off x="7528250" y="1064675"/>
            <a:ext cx="41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sp>
        <p:nvSpPr>
          <p:cNvPr id="281" name="Google Shape;281;p21"/>
          <p:cNvSpPr txBox="1"/>
          <p:nvPr/>
        </p:nvSpPr>
        <p:spPr>
          <a:xfrm>
            <a:off x="8515325" y="2191800"/>
            <a:ext cx="41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sp>
        <p:nvSpPr>
          <p:cNvPr id="282" name="Google Shape;282;p21"/>
          <p:cNvSpPr txBox="1"/>
          <p:nvPr/>
        </p:nvSpPr>
        <p:spPr>
          <a:xfrm>
            <a:off x="8930825" y="3452100"/>
            <a:ext cx="41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sp>
        <p:nvSpPr>
          <p:cNvPr id="283" name="Google Shape;283;p21"/>
          <p:cNvSpPr txBox="1"/>
          <p:nvPr/>
        </p:nvSpPr>
        <p:spPr>
          <a:xfrm>
            <a:off x="7381838" y="2297613"/>
            <a:ext cx="41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</a:t>
            </a:r>
            <a:endParaRPr sz="1800"/>
          </a:p>
        </p:txBody>
      </p:sp>
      <p:sp>
        <p:nvSpPr>
          <p:cNvPr id="284" name="Google Shape;284;p21"/>
          <p:cNvSpPr txBox="1"/>
          <p:nvPr/>
        </p:nvSpPr>
        <p:spPr>
          <a:xfrm>
            <a:off x="8232738" y="3452088"/>
            <a:ext cx="41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</a:t>
            </a:r>
            <a:endParaRPr sz="1800"/>
          </a:p>
        </p:txBody>
      </p:sp>
      <p:sp>
        <p:nvSpPr>
          <p:cNvPr id="285" name="Google Shape;285;p21"/>
          <p:cNvSpPr txBox="1"/>
          <p:nvPr/>
        </p:nvSpPr>
        <p:spPr>
          <a:xfrm>
            <a:off x="6968138" y="3452088"/>
            <a:ext cx="41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</a:t>
            </a:r>
            <a:endParaRPr sz="1800"/>
          </a:p>
        </p:txBody>
      </p:sp>
      <p:sp>
        <p:nvSpPr>
          <p:cNvPr id="286" name="Google Shape;286;p21"/>
          <p:cNvSpPr txBox="1"/>
          <p:nvPr/>
        </p:nvSpPr>
        <p:spPr>
          <a:xfrm>
            <a:off x="7847125" y="3452100"/>
            <a:ext cx="41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sp>
        <p:nvSpPr>
          <p:cNvPr id="287" name="Google Shape;287;p21"/>
          <p:cNvSpPr txBox="1"/>
          <p:nvPr/>
        </p:nvSpPr>
        <p:spPr>
          <a:xfrm>
            <a:off x="6219275" y="2297613"/>
            <a:ext cx="41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sp>
        <p:nvSpPr>
          <p:cNvPr id="288" name="Google Shape;288;p21"/>
          <p:cNvSpPr txBox="1"/>
          <p:nvPr/>
        </p:nvSpPr>
        <p:spPr>
          <a:xfrm>
            <a:off x="5466325" y="3452088"/>
            <a:ext cx="41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sp>
        <p:nvSpPr>
          <p:cNvPr id="289" name="Google Shape;289;p21"/>
          <p:cNvSpPr txBox="1"/>
          <p:nvPr/>
        </p:nvSpPr>
        <p:spPr>
          <a:xfrm>
            <a:off x="6656713" y="3452088"/>
            <a:ext cx="41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sp>
        <p:nvSpPr>
          <p:cNvPr id="290" name="Google Shape;290;p21"/>
          <p:cNvSpPr txBox="1"/>
          <p:nvPr/>
        </p:nvSpPr>
        <p:spPr>
          <a:xfrm>
            <a:off x="5796100" y="3452088"/>
            <a:ext cx="41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0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0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10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10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10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399</Words>
  <Application>Microsoft Office PowerPoint</Application>
  <PresentationFormat>On-screen Show (16:9)</PresentationFormat>
  <Paragraphs>169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Raleway</vt:lpstr>
      <vt:lpstr>Arial</vt:lpstr>
      <vt:lpstr>Georgia</vt:lpstr>
      <vt:lpstr>Roboto Medium</vt:lpstr>
      <vt:lpstr>Roboto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Ahmed Nasser Eltabakh</cp:lastModifiedBy>
  <cp:revision>26</cp:revision>
  <dcterms:modified xsi:type="dcterms:W3CDTF">2022-01-10T21:13:18Z</dcterms:modified>
</cp:coreProperties>
</file>