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33"/>
  </p:notesMasterIdLst>
  <p:sldIdLst>
    <p:sldId id="256" r:id="rId2"/>
    <p:sldId id="258" r:id="rId3"/>
    <p:sldId id="315" r:id="rId4"/>
    <p:sldId id="308" r:id="rId5"/>
    <p:sldId id="328" r:id="rId6"/>
    <p:sldId id="314" r:id="rId7"/>
    <p:sldId id="312" r:id="rId8"/>
    <p:sldId id="339" r:id="rId9"/>
    <p:sldId id="316" r:id="rId10"/>
    <p:sldId id="313" r:id="rId11"/>
    <p:sldId id="318" r:id="rId12"/>
    <p:sldId id="319" r:id="rId13"/>
    <p:sldId id="320" r:id="rId14"/>
    <p:sldId id="323" r:id="rId15"/>
    <p:sldId id="321" r:id="rId16"/>
    <p:sldId id="324" r:id="rId17"/>
    <p:sldId id="322" r:id="rId18"/>
    <p:sldId id="311" r:id="rId19"/>
    <p:sldId id="325" r:id="rId20"/>
    <p:sldId id="326" r:id="rId21"/>
    <p:sldId id="327" r:id="rId22"/>
    <p:sldId id="329" r:id="rId23"/>
    <p:sldId id="330" r:id="rId24"/>
    <p:sldId id="331" r:id="rId25"/>
    <p:sldId id="332" r:id="rId26"/>
    <p:sldId id="336" r:id="rId27"/>
    <p:sldId id="333" r:id="rId28"/>
    <p:sldId id="337" r:id="rId29"/>
    <p:sldId id="334" r:id="rId30"/>
    <p:sldId id="335" r:id="rId31"/>
    <p:sldId id="338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D7202"/>
    <a:srgbClr val="D6B037"/>
    <a:srgbClr val="DFB330"/>
    <a:srgbClr val="000000"/>
    <a:srgbClr val="5C370C"/>
    <a:srgbClr val="CDCDCD"/>
    <a:srgbClr val="0E1419"/>
    <a:srgbClr val="110C28"/>
    <a:srgbClr val="0A0D2F"/>
    <a:srgbClr val="1D20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3981" autoAdjust="0"/>
  </p:normalViewPr>
  <p:slideViewPr>
    <p:cSldViewPr snapToGrid="0">
      <p:cViewPr>
        <p:scale>
          <a:sx n="75" d="100"/>
          <a:sy n="75" d="100"/>
        </p:scale>
        <p:origin x="30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99FC93-9286-42A8-B588-45CD87566571}" type="datetimeFigureOut">
              <a:rPr lang="fr-FR" smtClean="0"/>
              <a:t>17/04/2022</a:t>
            </a:fld>
            <a:endParaRPr lang="fr-FR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013144-A306-4C07-ADEB-A3E0E894DED4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88374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13144-A306-4C07-ADEB-A3E0E894DED4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697916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vi </a:t>
            </a:r>
            <a:r>
              <a:rPr lang="fr-FR" dirty="0" err="1"/>
              <a:t>config.toml</a:t>
            </a:r>
            <a:endParaRPr lang="fr-FR" dirty="0"/>
          </a:p>
          <a:p>
            <a:endParaRPr lang="fr-FR" dirty="0"/>
          </a:p>
          <a:p>
            <a:r>
              <a:rPr lang="fr-FR" dirty="0"/>
              <a:t>[Node.P2P]</a:t>
            </a:r>
          </a:p>
          <a:p>
            <a:r>
              <a:rPr lang="fr-FR" dirty="0" err="1"/>
              <a:t>StaticNodes</a:t>
            </a:r>
            <a:r>
              <a:rPr lang="fr-FR" dirty="0"/>
              <a:t> = []</a:t>
            </a:r>
          </a:p>
          <a:p>
            <a:r>
              <a:rPr lang="fr-FR" dirty="0" err="1"/>
              <a:t>TrustedNodes</a:t>
            </a:r>
            <a:r>
              <a:rPr lang="fr-FR" dirty="0"/>
              <a:t> = []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13144-A306-4C07-ADEB-A3E0E894DED4}" type="slidenum">
              <a:rPr lang="fr-FR" smtClean="0"/>
              <a:t>17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634069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docker run -d --</a:t>
            </a:r>
            <a:r>
              <a:rPr lang="fr-FR" dirty="0" err="1"/>
              <a:t>name</a:t>
            </a:r>
            <a:r>
              <a:rPr lang="fr-FR" dirty="0"/>
              <a:t> gendchain-node1 -v $PWD:/gendchain -p 30303:30303 </a:t>
            </a:r>
            <a:r>
              <a:rPr lang="fr-FR" dirty="0" err="1"/>
              <a:t>gendchain:latest</a:t>
            </a:r>
            <a:r>
              <a:rPr lang="fr-FR" dirty="0"/>
              <a:t> gendchain --</a:t>
            </a:r>
            <a:r>
              <a:rPr lang="fr-FR" dirty="0" err="1"/>
              <a:t>networkid</a:t>
            </a:r>
            <a:r>
              <a:rPr lang="fr-FR" dirty="0"/>
              <a:t> 100 --config /gendchain/</a:t>
            </a:r>
            <a:r>
              <a:rPr lang="fr-FR" dirty="0" err="1"/>
              <a:t>config.toml</a:t>
            </a:r>
            <a:r>
              <a:rPr lang="fr-FR" dirty="0"/>
              <a:t> --</a:t>
            </a:r>
            <a:r>
              <a:rPr lang="fr-FR" dirty="0" err="1"/>
              <a:t>nodiscover</a:t>
            </a:r>
            <a:r>
              <a:rPr lang="fr-FR" dirty="0"/>
              <a:t> --</a:t>
            </a:r>
            <a:r>
              <a:rPr lang="fr-FR" dirty="0" err="1"/>
              <a:t>datadir</a:t>
            </a:r>
            <a:r>
              <a:rPr lang="fr-FR" dirty="0"/>
              <a:t> /gendchain/</a:t>
            </a:r>
            <a:r>
              <a:rPr lang="fr-FR" dirty="0" err="1"/>
              <a:t>node</a:t>
            </a:r>
            <a:r>
              <a:rPr lang="fr-FR" dirty="0"/>
              <a:t> --mine --</a:t>
            </a:r>
            <a:r>
              <a:rPr lang="fr-FR" dirty="0" err="1"/>
              <a:t>unlock</a:t>
            </a:r>
            <a:r>
              <a:rPr lang="fr-FR" dirty="0"/>
              <a:t> 0xd8ae53be3cc7267de50b6e4363bc2f4ac19cceb4 --</a:t>
            </a:r>
            <a:r>
              <a:rPr lang="fr-FR" dirty="0" err="1"/>
              <a:t>password</a:t>
            </a:r>
            <a:r>
              <a:rPr lang="fr-FR" dirty="0"/>
              <a:t> /gendchain/password.txt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13144-A306-4C07-ADEB-A3E0E894DED4}" type="slidenum">
              <a:rPr lang="fr-FR" smtClean="0"/>
              <a:t>18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070973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docker run -d --</a:t>
            </a:r>
            <a:r>
              <a:rPr lang="fr-FR" dirty="0" err="1"/>
              <a:t>name</a:t>
            </a:r>
            <a:r>
              <a:rPr lang="fr-FR" dirty="0"/>
              <a:t> gendchain-node1 -v $PWD:/gendchain -p 30303:30303 </a:t>
            </a:r>
            <a:r>
              <a:rPr lang="fr-FR" dirty="0" err="1"/>
              <a:t>gendchain:latest</a:t>
            </a:r>
            <a:r>
              <a:rPr lang="fr-FR" dirty="0"/>
              <a:t> gendchain --</a:t>
            </a:r>
            <a:r>
              <a:rPr lang="fr-FR" dirty="0" err="1"/>
              <a:t>networkid</a:t>
            </a:r>
            <a:r>
              <a:rPr lang="fr-FR" dirty="0"/>
              <a:t> 100 --config /gendchain/</a:t>
            </a:r>
            <a:r>
              <a:rPr lang="fr-FR" dirty="0" err="1"/>
              <a:t>config.toml</a:t>
            </a:r>
            <a:r>
              <a:rPr lang="fr-FR" dirty="0"/>
              <a:t> --</a:t>
            </a:r>
            <a:r>
              <a:rPr lang="fr-FR" dirty="0" err="1"/>
              <a:t>nodiscover</a:t>
            </a:r>
            <a:r>
              <a:rPr lang="fr-FR" dirty="0"/>
              <a:t> --</a:t>
            </a:r>
            <a:r>
              <a:rPr lang="fr-FR" dirty="0" err="1"/>
              <a:t>datadir</a:t>
            </a:r>
            <a:r>
              <a:rPr lang="fr-FR" dirty="0"/>
              <a:t> /gendchain/</a:t>
            </a:r>
            <a:r>
              <a:rPr lang="fr-FR" dirty="0" err="1"/>
              <a:t>node</a:t>
            </a:r>
            <a:r>
              <a:rPr lang="fr-FR" dirty="0"/>
              <a:t> --mine --</a:t>
            </a:r>
            <a:r>
              <a:rPr lang="fr-FR" dirty="0" err="1"/>
              <a:t>unlock</a:t>
            </a:r>
            <a:r>
              <a:rPr lang="fr-FR" dirty="0"/>
              <a:t> 0xd8ae53be3cc7267de50b6e4363bc2f4ac19cceb4 --</a:t>
            </a:r>
            <a:r>
              <a:rPr lang="fr-FR" dirty="0" err="1"/>
              <a:t>password</a:t>
            </a:r>
            <a:r>
              <a:rPr lang="fr-FR" dirty="0"/>
              <a:t> /gendchain/password.txt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13144-A306-4C07-ADEB-A3E0E894DED4}" type="slidenum">
              <a:rPr lang="fr-FR" smtClean="0"/>
              <a:t>19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129131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docker run -d --</a:t>
            </a:r>
            <a:r>
              <a:rPr lang="fr-FR" dirty="0" err="1"/>
              <a:t>name</a:t>
            </a:r>
            <a:r>
              <a:rPr lang="fr-FR" dirty="0"/>
              <a:t> gendchain-node1 -v $PWD:/gendchain -p 30303:30303  -p 8045:8045 </a:t>
            </a:r>
            <a:r>
              <a:rPr lang="fr-FR" dirty="0" err="1"/>
              <a:t>gendchain:latest</a:t>
            </a:r>
            <a:r>
              <a:rPr lang="fr-FR" dirty="0"/>
              <a:t> gendchain --</a:t>
            </a:r>
            <a:r>
              <a:rPr lang="fr-FR" dirty="0" err="1"/>
              <a:t>rpc</a:t>
            </a:r>
            <a:r>
              <a:rPr lang="fr-FR" dirty="0"/>
              <a:t> --</a:t>
            </a:r>
            <a:r>
              <a:rPr lang="fr-FR" dirty="0" err="1"/>
              <a:t>rpcaddr</a:t>
            </a:r>
            <a:r>
              <a:rPr lang="fr-FR" dirty="0"/>
              <a:t> 0.0.0.0 --</a:t>
            </a:r>
            <a:r>
              <a:rPr lang="fr-FR" dirty="0" err="1"/>
              <a:t>rpccorsdomain</a:t>
            </a:r>
            <a:r>
              <a:rPr lang="fr-FR" dirty="0"/>
              <a:t> https://remix.ethereum.org --</a:t>
            </a:r>
            <a:r>
              <a:rPr lang="fr-FR" dirty="0" err="1"/>
              <a:t>networkid</a:t>
            </a:r>
            <a:r>
              <a:rPr lang="fr-FR" dirty="0"/>
              <a:t> 100 --config /gendchain/</a:t>
            </a:r>
            <a:r>
              <a:rPr lang="fr-FR" dirty="0" err="1"/>
              <a:t>config.toml</a:t>
            </a:r>
            <a:r>
              <a:rPr lang="fr-FR" dirty="0"/>
              <a:t> --</a:t>
            </a:r>
            <a:r>
              <a:rPr lang="fr-FR" dirty="0" err="1"/>
              <a:t>nodiscover</a:t>
            </a:r>
            <a:r>
              <a:rPr lang="fr-FR" dirty="0"/>
              <a:t> --</a:t>
            </a:r>
            <a:r>
              <a:rPr lang="fr-FR" dirty="0" err="1"/>
              <a:t>datadir</a:t>
            </a:r>
            <a:r>
              <a:rPr lang="fr-FR" dirty="0"/>
              <a:t> /gendchain/</a:t>
            </a:r>
            <a:r>
              <a:rPr lang="fr-FR" dirty="0" err="1"/>
              <a:t>node</a:t>
            </a:r>
            <a:r>
              <a:rPr lang="fr-FR" dirty="0"/>
              <a:t> --mine --</a:t>
            </a:r>
            <a:r>
              <a:rPr lang="fr-FR" dirty="0" err="1"/>
              <a:t>unlock</a:t>
            </a:r>
            <a:r>
              <a:rPr lang="fr-FR" dirty="0"/>
              <a:t> 0xd8ae53be3cc7267de50b6e4363bc2f4ac19cceb4 --</a:t>
            </a:r>
            <a:r>
              <a:rPr lang="fr-FR" dirty="0" err="1"/>
              <a:t>password</a:t>
            </a:r>
            <a:r>
              <a:rPr lang="fr-FR" dirty="0"/>
              <a:t> /gendchain/password.txt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13144-A306-4C07-ADEB-A3E0E894DED4}" type="slidenum">
              <a:rPr lang="fr-FR" smtClean="0"/>
              <a:t>20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855947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13144-A306-4C07-ADEB-A3E0E894DED4}" type="slidenum">
              <a:rPr lang="fr-FR" smtClean="0"/>
              <a:t>22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301128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13144-A306-4C07-ADEB-A3E0E894DED4}" type="slidenum">
              <a:rPr lang="fr-FR" smtClean="0"/>
              <a:t>23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206982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[Node.P2P]</a:t>
            </a:r>
          </a:p>
          <a:p>
            <a:r>
              <a:rPr lang="nl-NL" dirty="0"/>
              <a:t>StaticNodes = ["enode://b24aae7e354cce595d1b98cc7ddd1ddf49cf9f31d0babf036df43ed644b090b7f1fa98c3d43e36f977de130a9d8599756b781c5532f85a91f70a480a5ea1d3a5@172.17.0.2:30303"]</a:t>
            </a:r>
          </a:p>
          <a:p>
            <a:r>
              <a:rPr lang="nl-NL" dirty="0"/>
              <a:t>TrustedNodes = ["enode://b24aae7e354cce595d1b98cc7ddd1ddf49cf9f31d0babf036df43ed644b090b7f1fa98c3d43e36f977de130a9d8599756b781c5532f85a91f70a480a5ea1d3a5@172.17.0.2:30303"]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13144-A306-4C07-ADEB-A3E0E894DED4}" type="slidenum">
              <a:rPr lang="fr-FR" smtClean="0"/>
              <a:t>24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948559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docker run -d --</a:t>
            </a:r>
            <a:r>
              <a:rPr lang="fr-FR" dirty="0" err="1"/>
              <a:t>name</a:t>
            </a:r>
            <a:r>
              <a:rPr lang="fr-FR" dirty="0"/>
              <a:t> gendchain-node1 -v $PWD:/gendchain -p 30303:30303 </a:t>
            </a:r>
            <a:r>
              <a:rPr lang="fr-FR" dirty="0" err="1"/>
              <a:t>gendchain:latest</a:t>
            </a:r>
            <a:r>
              <a:rPr lang="fr-FR" dirty="0"/>
              <a:t> gendchain --</a:t>
            </a:r>
            <a:r>
              <a:rPr lang="fr-FR" dirty="0" err="1"/>
              <a:t>networkid</a:t>
            </a:r>
            <a:r>
              <a:rPr lang="fr-FR" dirty="0"/>
              <a:t> 100 --config /gendchain/</a:t>
            </a:r>
            <a:r>
              <a:rPr lang="fr-FR" dirty="0" err="1"/>
              <a:t>config.toml</a:t>
            </a:r>
            <a:r>
              <a:rPr lang="fr-FR" dirty="0"/>
              <a:t> --</a:t>
            </a:r>
            <a:r>
              <a:rPr lang="fr-FR" dirty="0" err="1"/>
              <a:t>nodiscover</a:t>
            </a:r>
            <a:r>
              <a:rPr lang="fr-FR" dirty="0"/>
              <a:t> --</a:t>
            </a:r>
            <a:r>
              <a:rPr lang="fr-FR" dirty="0" err="1"/>
              <a:t>datadir</a:t>
            </a:r>
            <a:r>
              <a:rPr lang="fr-FR" dirty="0"/>
              <a:t> /gendchain/</a:t>
            </a:r>
            <a:r>
              <a:rPr lang="fr-FR" dirty="0" err="1"/>
              <a:t>node</a:t>
            </a:r>
            <a:r>
              <a:rPr lang="fr-FR" dirty="0"/>
              <a:t> --mine --</a:t>
            </a:r>
            <a:r>
              <a:rPr lang="fr-FR" dirty="0" err="1"/>
              <a:t>unlock</a:t>
            </a:r>
            <a:r>
              <a:rPr lang="fr-FR" dirty="0"/>
              <a:t> 0xd8ae53be3cc7267de50b6e4363bc2f4ac19cceb4 --</a:t>
            </a:r>
            <a:r>
              <a:rPr lang="fr-FR" dirty="0" err="1"/>
              <a:t>password</a:t>
            </a:r>
            <a:r>
              <a:rPr lang="fr-FR" dirty="0"/>
              <a:t> /gendchain/password.txt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13144-A306-4C07-ADEB-A3E0E894DED4}" type="slidenum">
              <a:rPr lang="fr-FR" smtClean="0"/>
              <a:t>25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510547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docker logs &lt;container-</a:t>
            </a:r>
            <a:r>
              <a:rPr lang="fr-FR" dirty="0" err="1"/>
              <a:t>name</a:t>
            </a:r>
            <a:r>
              <a:rPr lang="fr-FR" dirty="0"/>
              <a:t>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13144-A306-4C07-ADEB-A3E0E894DED4}" type="slidenum">
              <a:rPr lang="fr-FR" smtClean="0"/>
              <a:t>26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810492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Vi </a:t>
            </a:r>
            <a:r>
              <a:rPr lang="fr-FR" dirty="0" err="1"/>
              <a:t>config.toml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13144-A306-4C07-ADEB-A3E0E894DED4}" type="slidenum">
              <a:rPr lang="fr-FR" smtClean="0"/>
              <a:t>27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87169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mkdir</a:t>
            </a:r>
            <a:r>
              <a:rPr lang="fr-FR" dirty="0"/>
              <a:t> gendchain</a:t>
            </a:r>
          </a:p>
          <a:p>
            <a:r>
              <a:rPr lang="fr-FR" dirty="0"/>
              <a:t>cd gendchain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13144-A306-4C07-ADEB-A3E0E894DED4}" type="slidenum">
              <a:rPr lang="fr-FR" smtClean="0"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496805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docker run --</a:t>
            </a:r>
            <a:r>
              <a:rPr lang="fr-FR" dirty="0" err="1"/>
              <a:t>rm</a:t>
            </a:r>
            <a:r>
              <a:rPr lang="fr-FR" dirty="0"/>
              <a:t> -</a:t>
            </a:r>
            <a:r>
              <a:rPr lang="fr-FR" dirty="0" err="1"/>
              <a:t>it</a:t>
            </a:r>
            <a:r>
              <a:rPr lang="fr-FR" dirty="0"/>
              <a:t> -v $PWD:/gendchain </a:t>
            </a:r>
            <a:r>
              <a:rPr lang="fr-FR" dirty="0" err="1"/>
              <a:t>gendchain:latest</a:t>
            </a:r>
            <a:r>
              <a:rPr lang="fr-FR" dirty="0"/>
              <a:t> gendchain --</a:t>
            </a:r>
            <a:r>
              <a:rPr lang="fr-FR" dirty="0" err="1"/>
              <a:t>datadir</a:t>
            </a:r>
            <a:r>
              <a:rPr lang="fr-FR" dirty="0"/>
              <a:t> /gendchain/</a:t>
            </a:r>
            <a:r>
              <a:rPr lang="fr-FR" dirty="0" err="1"/>
              <a:t>node</a:t>
            </a:r>
            <a:r>
              <a:rPr lang="fr-FR" dirty="0"/>
              <a:t> </a:t>
            </a:r>
            <a:r>
              <a:rPr lang="fr-FR" dirty="0" err="1"/>
              <a:t>attach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13144-A306-4C07-ADEB-A3E0E894DED4}" type="slidenum">
              <a:rPr lang="fr-FR" smtClean="0"/>
              <a:t>28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548721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13144-A306-4C07-ADEB-A3E0E894DED4}" type="slidenum">
              <a:rPr lang="fr-FR" smtClean="0"/>
              <a:t>29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104716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13144-A306-4C07-ADEB-A3E0E894DED4}" type="slidenum">
              <a:rPr lang="fr-FR" smtClean="0"/>
              <a:t>30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851334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13144-A306-4C07-ADEB-A3E0E894DED4}" type="slidenum">
              <a:rPr lang="fr-FR" smtClean="0"/>
              <a:t>31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512236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touch</a:t>
            </a:r>
            <a:r>
              <a:rPr lang="fr-FR" dirty="0"/>
              <a:t> password.txt</a:t>
            </a:r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13144-A306-4C07-ADEB-A3E0E894DED4}" type="slidenum">
              <a:rPr lang="fr-FR" smtClean="0"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088306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13144-A306-4C07-ADEB-A3E0E894DED4}" type="slidenum">
              <a:rPr lang="fr-FR" smtClean="0"/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537032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docker run --</a:t>
            </a:r>
            <a:r>
              <a:rPr lang="fr-FR" dirty="0" err="1"/>
              <a:t>rm</a:t>
            </a:r>
            <a:r>
              <a:rPr lang="fr-FR" dirty="0"/>
              <a:t> -v $PWD:/gendchain </a:t>
            </a:r>
            <a:r>
              <a:rPr lang="fr-FR" dirty="0" err="1"/>
              <a:t>gendchain:latest</a:t>
            </a:r>
            <a:r>
              <a:rPr lang="fr-FR" dirty="0"/>
              <a:t> gendchain --</a:t>
            </a:r>
            <a:r>
              <a:rPr lang="fr-FR" dirty="0" err="1"/>
              <a:t>datadir</a:t>
            </a:r>
            <a:r>
              <a:rPr lang="fr-FR" dirty="0"/>
              <a:t> /gendchain/</a:t>
            </a:r>
            <a:r>
              <a:rPr lang="fr-FR" dirty="0" err="1"/>
              <a:t>node</a:t>
            </a:r>
            <a:r>
              <a:rPr lang="fr-FR" dirty="0"/>
              <a:t> --</a:t>
            </a:r>
            <a:r>
              <a:rPr lang="fr-FR" dirty="0" err="1"/>
              <a:t>password</a:t>
            </a:r>
            <a:r>
              <a:rPr lang="fr-FR" dirty="0"/>
              <a:t> /gendchain/password.txt </a:t>
            </a:r>
            <a:r>
              <a:rPr lang="fr-FR" dirty="0" err="1"/>
              <a:t>account</a:t>
            </a:r>
            <a:r>
              <a:rPr lang="fr-FR" dirty="0"/>
              <a:t> new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13144-A306-4C07-ADEB-A3E0E894DED4}" type="slidenum">
              <a:rPr lang="fr-FR" smtClean="0"/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64999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vi </a:t>
            </a:r>
            <a:r>
              <a:rPr lang="fr-FR" dirty="0" err="1"/>
              <a:t>genesis.json</a:t>
            </a:r>
            <a:endParaRPr lang="fr-FR" dirty="0"/>
          </a:p>
          <a:p>
            <a:endParaRPr lang="fr-FR" dirty="0"/>
          </a:p>
          <a:p>
            <a:r>
              <a:rPr lang="en-US" dirty="0">
                <a:effectLst/>
                <a:latin typeface="ui-monospace"/>
              </a:rPr>
              <a:t>{ "config": { "</a:t>
            </a:r>
            <a:r>
              <a:rPr lang="en-US" dirty="0" err="1">
                <a:effectLst/>
                <a:latin typeface="ui-monospace"/>
              </a:rPr>
              <a:t>chainId</a:t>
            </a:r>
            <a:r>
              <a:rPr lang="en-US" dirty="0">
                <a:effectLst/>
                <a:latin typeface="ui-monospace"/>
              </a:rPr>
              <a:t>": &lt;</a:t>
            </a:r>
            <a:r>
              <a:rPr lang="en-US" dirty="0" err="1">
                <a:effectLst/>
                <a:latin typeface="ui-monospace"/>
              </a:rPr>
              <a:t>network_id</a:t>
            </a:r>
            <a:r>
              <a:rPr lang="en-US" dirty="0">
                <a:effectLst/>
                <a:latin typeface="ui-monospace"/>
              </a:rPr>
              <a:t>&gt;, "</a:t>
            </a:r>
            <a:r>
              <a:rPr lang="en-US" dirty="0" err="1">
                <a:effectLst/>
                <a:latin typeface="ui-monospace"/>
              </a:rPr>
              <a:t>homesteadBlock</a:t>
            </a:r>
            <a:r>
              <a:rPr lang="en-US" dirty="0">
                <a:effectLst/>
                <a:latin typeface="ui-monospace"/>
              </a:rPr>
              <a:t>": 0, "eip150Block": 0, "eip150Hash": "0x0000000000000000000000000000000000000000000000000000000000000000", "eip155Block": 0, "eip158Block": 0, "</a:t>
            </a:r>
            <a:r>
              <a:rPr lang="en-US" dirty="0" err="1">
                <a:effectLst/>
                <a:latin typeface="ui-monospace"/>
              </a:rPr>
              <a:t>byzantiumBlock</a:t>
            </a:r>
            <a:r>
              <a:rPr lang="en-US" dirty="0">
                <a:effectLst/>
                <a:latin typeface="ui-monospace"/>
              </a:rPr>
              <a:t>": 0, "</a:t>
            </a:r>
            <a:r>
              <a:rPr lang="en-US" dirty="0" err="1">
                <a:effectLst/>
                <a:latin typeface="ui-monospace"/>
              </a:rPr>
              <a:t>constantinopleBlock</a:t>
            </a:r>
            <a:r>
              <a:rPr lang="en-US" dirty="0">
                <a:effectLst/>
                <a:latin typeface="ui-monospace"/>
              </a:rPr>
              <a:t>": 0, "clique": { "period": 5, "epoch": 3000 } }, "nonce": "0x0", "timestamp": &lt;</a:t>
            </a:r>
            <a:r>
              <a:rPr lang="en-US" dirty="0" err="1">
                <a:effectLst/>
                <a:latin typeface="ui-monospace"/>
              </a:rPr>
              <a:t>current_ts_hex</a:t>
            </a:r>
            <a:r>
              <a:rPr lang="en-US" dirty="0">
                <a:effectLst/>
                <a:latin typeface="ui-monospace"/>
              </a:rPr>
              <a:t>&gt;, "</a:t>
            </a:r>
            <a:r>
              <a:rPr lang="en-US" dirty="0" err="1">
                <a:effectLst/>
                <a:latin typeface="ui-monospace"/>
              </a:rPr>
              <a:t>extraData</a:t>
            </a:r>
            <a:r>
              <a:rPr lang="en-US" dirty="0">
                <a:effectLst/>
                <a:latin typeface="ui-monospace"/>
              </a:rPr>
              <a:t>": "0x0000000000000000000000000000000000000000000000000000000000000000", "signers": [ &lt;</a:t>
            </a:r>
            <a:r>
              <a:rPr lang="en-US" dirty="0" err="1">
                <a:effectLst/>
                <a:latin typeface="ui-monospace"/>
              </a:rPr>
              <a:t>signer_address</a:t>
            </a:r>
            <a:r>
              <a:rPr lang="en-US" dirty="0">
                <a:effectLst/>
                <a:latin typeface="ui-monospace"/>
              </a:rPr>
              <a:t>&gt; ], "voters": [ &lt;</a:t>
            </a:r>
            <a:r>
              <a:rPr lang="en-US" dirty="0" err="1">
                <a:effectLst/>
                <a:latin typeface="ui-monospace"/>
              </a:rPr>
              <a:t>voter_address</a:t>
            </a:r>
            <a:r>
              <a:rPr lang="en-US" dirty="0">
                <a:effectLst/>
                <a:latin typeface="ui-monospace"/>
              </a:rPr>
              <a:t>&gt; ], "signer": "0x0000000000000000000000000000000000000000000000000000000000000000000000000000000000000000000000000000000000000000000000000000000000", "</a:t>
            </a:r>
            <a:r>
              <a:rPr lang="en-US" dirty="0" err="1">
                <a:effectLst/>
                <a:latin typeface="ui-monospace"/>
              </a:rPr>
              <a:t>gasLimit</a:t>
            </a:r>
            <a:r>
              <a:rPr lang="en-US" dirty="0">
                <a:effectLst/>
                <a:latin typeface="ui-monospace"/>
              </a:rPr>
              <a:t>": "0xc88afa0", "difficulty": "0x1", "</a:t>
            </a:r>
            <a:r>
              <a:rPr lang="en-US" dirty="0" err="1">
                <a:effectLst/>
                <a:latin typeface="ui-monospace"/>
              </a:rPr>
              <a:t>mixHash</a:t>
            </a:r>
            <a:r>
              <a:rPr lang="en-US" dirty="0">
                <a:effectLst/>
                <a:latin typeface="ui-monospace"/>
              </a:rPr>
              <a:t>": "0x0000000000000000000000000000000000000000000000000000000000000000", "</a:t>
            </a:r>
            <a:r>
              <a:rPr lang="en-US" dirty="0" err="1">
                <a:effectLst/>
                <a:latin typeface="ui-monospace"/>
              </a:rPr>
              <a:t>coinbase</a:t>
            </a:r>
            <a:r>
              <a:rPr lang="en-US" dirty="0">
                <a:effectLst/>
                <a:latin typeface="ui-monospace"/>
              </a:rPr>
              <a:t>": "0x0000000000000000000000000000000000000000", "</a:t>
            </a:r>
            <a:r>
              <a:rPr lang="en-US" dirty="0" err="1">
                <a:effectLst/>
                <a:latin typeface="ui-monospace"/>
              </a:rPr>
              <a:t>alloc</a:t>
            </a:r>
            <a:r>
              <a:rPr lang="en-US" dirty="0">
                <a:effectLst/>
                <a:latin typeface="ui-monospace"/>
              </a:rPr>
              <a:t>": { &lt;address&gt;: { "balance": &lt;hex&gt; } }, "number": "0x0", "</a:t>
            </a:r>
            <a:r>
              <a:rPr lang="en-US" dirty="0" err="1">
                <a:effectLst/>
                <a:latin typeface="ui-monospace"/>
              </a:rPr>
              <a:t>gasUsed</a:t>
            </a:r>
            <a:r>
              <a:rPr lang="en-US" dirty="0">
                <a:effectLst/>
                <a:latin typeface="ui-monospace"/>
              </a:rPr>
              <a:t>": "0x0", "</a:t>
            </a:r>
            <a:r>
              <a:rPr lang="en-US" dirty="0" err="1">
                <a:effectLst/>
                <a:latin typeface="ui-monospace"/>
              </a:rPr>
              <a:t>parentHash</a:t>
            </a:r>
            <a:r>
              <a:rPr lang="en-US" dirty="0">
                <a:effectLst/>
                <a:latin typeface="ui-monospace"/>
              </a:rPr>
              <a:t>": "0x0000000000000000000000000000000000000000000000000000000000000000"}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13144-A306-4C07-ADEB-A3E0E894DED4}" type="slidenum">
              <a:rPr lang="fr-FR" smtClean="0"/>
              <a:t>13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640127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ffectLst/>
                <a:latin typeface="ui-monospace"/>
              </a:rPr>
              <a:t>{ "config": { "</a:t>
            </a:r>
            <a:r>
              <a:rPr lang="en-US" dirty="0" err="1">
                <a:effectLst/>
                <a:latin typeface="ui-monospace"/>
              </a:rPr>
              <a:t>chainId</a:t>
            </a:r>
            <a:r>
              <a:rPr lang="en-US" dirty="0">
                <a:effectLst/>
                <a:latin typeface="ui-monospace"/>
              </a:rPr>
              <a:t>": &lt;</a:t>
            </a:r>
            <a:r>
              <a:rPr lang="en-US" dirty="0" err="1">
                <a:effectLst/>
                <a:latin typeface="ui-monospace"/>
              </a:rPr>
              <a:t>network_id</a:t>
            </a:r>
            <a:r>
              <a:rPr lang="en-US" dirty="0">
                <a:effectLst/>
                <a:latin typeface="ui-monospace"/>
              </a:rPr>
              <a:t>&gt;, "</a:t>
            </a:r>
            <a:r>
              <a:rPr lang="en-US" dirty="0" err="1">
                <a:effectLst/>
                <a:latin typeface="ui-monospace"/>
              </a:rPr>
              <a:t>homesteadBlock</a:t>
            </a:r>
            <a:r>
              <a:rPr lang="en-US" dirty="0">
                <a:effectLst/>
                <a:latin typeface="ui-monospace"/>
              </a:rPr>
              <a:t>": 0, "eip150Block": 0, "eip150Hash": "0x0000000000000000000000000000000000000000000000000000000000000000", "eip155Block": 0, "eip158Block": 0, "</a:t>
            </a:r>
            <a:r>
              <a:rPr lang="en-US" dirty="0" err="1">
                <a:effectLst/>
                <a:latin typeface="ui-monospace"/>
              </a:rPr>
              <a:t>byzantiumBlock</a:t>
            </a:r>
            <a:r>
              <a:rPr lang="en-US" dirty="0">
                <a:effectLst/>
                <a:latin typeface="ui-monospace"/>
              </a:rPr>
              <a:t>": 0, "</a:t>
            </a:r>
            <a:r>
              <a:rPr lang="en-US" dirty="0" err="1">
                <a:effectLst/>
                <a:latin typeface="ui-monospace"/>
              </a:rPr>
              <a:t>constantinopleBlock</a:t>
            </a:r>
            <a:r>
              <a:rPr lang="en-US" dirty="0">
                <a:effectLst/>
                <a:latin typeface="ui-monospace"/>
              </a:rPr>
              <a:t>": 0, "clique": { "period": 5, "epoch": 3000 } }, "nonce": "0x0", "timestamp": &lt;</a:t>
            </a:r>
            <a:r>
              <a:rPr lang="en-US" dirty="0" err="1">
                <a:effectLst/>
                <a:latin typeface="ui-monospace"/>
              </a:rPr>
              <a:t>current_ts_hex</a:t>
            </a:r>
            <a:r>
              <a:rPr lang="en-US" dirty="0">
                <a:effectLst/>
                <a:latin typeface="ui-monospace"/>
              </a:rPr>
              <a:t>&gt;, "</a:t>
            </a:r>
            <a:r>
              <a:rPr lang="en-US" dirty="0" err="1">
                <a:effectLst/>
                <a:latin typeface="ui-monospace"/>
              </a:rPr>
              <a:t>extraData</a:t>
            </a:r>
            <a:r>
              <a:rPr lang="en-US" dirty="0">
                <a:effectLst/>
                <a:latin typeface="ui-monospace"/>
              </a:rPr>
              <a:t>": "0x0000000000000000000000000000000000000000000000000000000000000000", "signers": [ &lt;</a:t>
            </a:r>
            <a:r>
              <a:rPr lang="en-US" dirty="0" err="1">
                <a:effectLst/>
                <a:latin typeface="ui-monospace"/>
              </a:rPr>
              <a:t>signer_address</a:t>
            </a:r>
            <a:r>
              <a:rPr lang="en-US" dirty="0">
                <a:effectLst/>
                <a:latin typeface="ui-monospace"/>
              </a:rPr>
              <a:t>&gt; ], "voters": [ &lt;</a:t>
            </a:r>
            <a:r>
              <a:rPr lang="en-US" dirty="0" err="1">
                <a:effectLst/>
                <a:latin typeface="ui-monospace"/>
              </a:rPr>
              <a:t>voter_address</a:t>
            </a:r>
            <a:r>
              <a:rPr lang="en-US" dirty="0">
                <a:effectLst/>
                <a:latin typeface="ui-monospace"/>
              </a:rPr>
              <a:t>&gt; ], "signer": "0x0000000000000000000000000000000000000000000000000000000000000000000000000000000000000000000000000000000000000000000000000000000000", "</a:t>
            </a:r>
            <a:r>
              <a:rPr lang="en-US" dirty="0" err="1">
                <a:effectLst/>
                <a:latin typeface="ui-monospace"/>
              </a:rPr>
              <a:t>gasLimit</a:t>
            </a:r>
            <a:r>
              <a:rPr lang="en-US" dirty="0">
                <a:effectLst/>
                <a:latin typeface="ui-monospace"/>
              </a:rPr>
              <a:t>": "0xc88afa0", "difficulty": "0x1", "</a:t>
            </a:r>
            <a:r>
              <a:rPr lang="en-US" dirty="0" err="1">
                <a:effectLst/>
                <a:latin typeface="ui-monospace"/>
              </a:rPr>
              <a:t>mixHash</a:t>
            </a:r>
            <a:r>
              <a:rPr lang="en-US" dirty="0">
                <a:effectLst/>
                <a:latin typeface="ui-monospace"/>
              </a:rPr>
              <a:t>": "0x0000000000000000000000000000000000000000000000000000000000000000", "</a:t>
            </a:r>
            <a:r>
              <a:rPr lang="en-US" dirty="0" err="1">
                <a:effectLst/>
                <a:latin typeface="ui-monospace"/>
              </a:rPr>
              <a:t>coinbase</a:t>
            </a:r>
            <a:r>
              <a:rPr lang="en-US" dirty="0">
                <a:effectLst/>
                <a:latin typeface="ui-monospace"/>
              </a:rPr>
              <a:t>": "0x0000000000000000000000000000000000000000", "</a:t>
            </a:r>
            <a:r>
              <a:rPr lang="en-US" dirty="0" err="1">
                <a:effectLst/>
                <a:latin typeface="ui-monospace"/>
              </a:rPr>
              <a:t>alloc</a:t>
            </a:r>
            <a:r>
              <a:rPr lang="en-US" dirty="0">
                <a:effectLst/>
                <a:latin typeface="ui-monospace"/>
              </a:rPr>
              <a:t>": { &lt;address&gt;: { "balance": &lt;hex&gt; } }, "number": "0x0", "</a:t>
            </a:r>
            <a:r>
              <a:rPr lang="en-US" dirty="0" err="1">
                <a:effectLst/>
                <a:latin typeface="ui-monospace"/>
              </a:rPr>
              <a:t>gasUsed</a:t>
            </a:r>
            <a:r>
              <a:rPr lang="en-US" dirty="0">
                <a:effectLst/>
                <a:latin typeface="ui-monospace"/>
              </a:rPr>
              <a:t>": "0x0", "</a:t>
            </a:r>
            <a:r>
              <a:rPr lang="en-US" dirty="0" err="1">
                <a:effectLst/>
                <a:latin typeface="ui-monospace"/>
              </a:rPr>
              <a:t>parentHash</a:t>
            </a:r>
            <a:r>
              <a:rPr lang="en-US" dirty="0">
                <a:effectLst/>
                <a:latin typeface="ui-monospace"/>
              </a:rPr>
              <a:t>": "0x0000000000000000000000000000000000000000000000000000000000000000"}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13144-A306-4C07-ADEB-A3E0E894DED4}" type="slidenum">
              <a:rPr lang="fr-FR" smtClean="0"/>
              <a:t>14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106025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13144-A306-4C07-ADEB-A3E0E894DED4}" type="slidenum">
              <a:rPr lang="fr-FR" smtClean="0"/>
              <a:t>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185666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docker run --</a:t>
            </a:r>
            <a:r>
              <a:rPr lang="fr-FR" dirty="0" err="1"/>
              <a:t>rm</a:t>
            </a:r>
            <a:r>
              <a:rPr lang="fr-FR" dirty="0"/>
              <a:t> -v $PWD:/gendchain </a:t>
            </a:r>
            <a:r>
              <a:rPr lang="fr-FR" dirty="0" err="1"/>
              <a:t>gendchain:latest</a:t>
            </a:r>
            <a:r>
              <a:rPr lang="fr-FR" dirty="0"/>
              <a:t> gendchain --</a:t>
            </a:r>
            <a:r>
              <a:rPr lang="fr-FR" dirty="0" err="1"/>
              <a:t>datadir</a:t>
            </a:r>
            <a:r>
              <a:rPr lang="fr-FR" dirty="0"/>
              <a:t> /gendchain/</a:t>
            </a:r>
            <a:r>
              <a:rPr lang="fr-FR" dirty="0" err="1"/>
              <a:t>node</a:t>
            </a:r>
            <a:r>
              <a:rPr lang="fr-FR" dirty="0"/>
              <a:t> init /gendchain/</a:t>
            </a:r>
            <a:r>
              <a:rPr lang="fr-FR" dirty="0" err="1"/>
              <a:t>genesis.json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13144-A306-4C07-ADEB-A3E0E894DED4}" type="slidenum">
              <a:rPr lang="fr-FR" smtClean="0"/>
              <a:t>16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53669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DCA12-E004-4846-BEDB-B13616068E52}" type="datetime1">
              <a:rPr lang="fr-FR" smtClean="0"/>
              <a:t>17/04/2022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84FAB-E93C-4C08-B71F-BC98764503F4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13976421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61624-F365-4184-AFC1-597C8D70D673}" type="datetime1">
              <a:rPr lang="fr-FR" smtClean="0"/>
              <a:t>17/04/2022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84FAB-E93C-4C08-B71F-BC98764503F4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60928313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92F39-B373-419D-A68A-E7AA36AD6DE7}" type="datetime1">
              <a:rPr lang="fr-FR" smtClean="0"/>
              <a:t>17/04/2022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84FAB-E93C-4C08-B71F-BC98764503F4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19143820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BC260-5355-4DBB-8EEB-4F0E60DCB193}" type="datetime1">
              <a:rPr lang="fr-FR" smtClean="0"/>
              <a:t>17/04/2022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84FAB-E93C-4C08-B71F-BC98764503F4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00963346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08F9F-671A-439D-8C4C-C2D8433EDC6A}" type="datetime1">
              <a:rPr lang="fr-FR" smtClean="0"/>
              <a:t>17/04/2022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84FAB-E93C-4C08-B71F-BC98764503F4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0664507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9B73A-9D80-4677-B92F-D23B630D13E0}" type="datetime1">
              <a:rPr lang="fr-FR" smtClean="0"/>
              <a:t>17/04/2022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84FAB-E93C-4C08-B71F-BC98764503F4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5194711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5753D-C745-404A-A272-393FF2C66D11}" type="datetime1">
              <a:rPr lang="fr-FR" smtClean="0"/>
              <a:t>17/04/2022</a:t>
            </a:fld>
            <a:endParaRPr lang="fr-F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84FAB-E93C-4C08-B71F-BC98764503F4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50054840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F4D6-6A69-48D7-9533-8C78FF393A3D}" type="datetime1">
              <a:rPr lang="fr-FR" smtClean="0"/>
              <a:t>17/04/2022</a:t>
            </a:fld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84FAB-E93C-4C08-B71F-BC98764503F4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31852525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C8E7D-ECA8-409A-A8B2-07073AE49DFF}" type="datetime1">
              <a:rPr lang="fr-FR" smtClean="0"/>
              <a:t>17/04/2022</a:t>
            </a:fld>
            <a:endParaRPr lang="fr-F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84FAB-E93C-4C08-B71F-BC98764503F4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86206321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C88F5-FA61-47BB-BA80-5BF6BFA08060}" type="datetime1">
              <a:rPr lang="fr-FR" smtClean="0"/>
              <a:t>17/04/2022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84FAB-E93C-4C08-B71F-BC98764503F4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73112283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84296-A4EC-4246-A3E9-F623CDE44365}" type="datetime1">
              <a:rPr lang="fr-FR" smtClean="0"/>
              <a:t>17/04/2022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84FAB-E93C-4C08-B71F-BC98764503F4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71095405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B3506E-EBCB-4FF2-9A4F-64B382267028}" type="datetime1">
              <a:rPr lang="fr-FR" smtClean="0"/>
              <a:t>17/04/2022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A84FAB-E93C-4C08-B71F-BC98764503F4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650955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 spd="slow">
    <p:push dir="u"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get-docker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0DE76CDF-4E58-4E7C-A33A-E1614CED62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24339" cy="1296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EF870EC-FA03-4770-996B-1124473D8A19}"/>
              </a:ext>
            </a:extLst>
          </p:cNvPr>
          <p:cNvSpPr txBox="1"/>
          <p:nvPr/>
        </p:nvSpPr>
        <p:spPr>
          <a:xfrm>
            <a:off x="72887" y="2705725"/>
            <a:ext cx="1204622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Mise en place d’un réseau privé </a:t>
            </a:r>
            <a:r>
              <a:rPr lang="fr-FR" sz="4400" b="1" dirty="0" err="1">
                <a:solidFill>
                  <a:srgbClr val="8D720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Gend</a:t>
            </a:r>
            <a:r>
              <a:rPr lang="fr-FR" sz="44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Chain</a:t>
            </a:r>
            <a:endParaRPr lang="fr-FR" sz="44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204947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0CE108-2A02-47A8-B629-CF6E4C78C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84FAB-E93C-4C08-B71F-BC98764503F4}" type="slidenum">
              <a:rPr lang="fr-FR" smtClean="0"/>
              <a:t>10</a:t>
            </a:fld>
            <a:endParaRPr lang="fr-FR" dirty="0"/>
          </a:p>
        </p:txBody>
      </p:sp>
      <p:sp>
        <p:nvSpPr>
          <p:cNvPr id="49" name="Title 6">
            <a:extLst>
              <a:ext uri="{FF2B5EF4-FFF2-40B4-BE49-F238E27FC236}">
                <a16:creationId xmlns:a16="http://schemas.microsoft.com/office/drawing/2014/main" id="{8E57EE1C-B1B0-41E1-8238-A8C0F31FB27A}"/>
              </a:ext>
            </a:extLst>
          </p:cNvPr>
          <p:cNvSpPr txBox="1">
            <a:spLocks/>
          </p:cNvSpPr>
          <p:nvPr/>
        </p:nvSpPr>
        <p:spPr>
          <a:xfrm>
            <a:off x="0" y="726339"/>
            <a:ext cx="5230121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algn="r" defTabSz="914354" rtl="0" eaLnBrk="1" latinLnBrk="0" hangingPunct="1">
              <a:spcBef>
                <a:spcPct val="0"/>
              </a:spcBef>
              <a:buNone/>
              <a:defRPr sz="3200" b="1" kern="1200" cap="small" normalizeH="0" baseline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u="none" strike="noStrike" kern="1200" cap="small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Configurations </a:t>
            </a:r>
            <a:r>
              <a:rPr kumimoji="0" lang="fr-FR" u="none" strike="noStrike" kern="1200" cap="small" spc="0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initiales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B5EDD62-AC50-42BE-BB9D-96437E294C4C}"/>
              </a:ext>
            </a:extLst>
          </p:cNvPr>
          <p:cNvCxnSpPr>
            <a:cxnSpLocks/>
          </p:cNvCxnSpPr>
          <p:nvPr/>
        </p:nvCxnSpPr>
        <p:spPr>
          <a:xfrm>
            <a:off x="2619487" y="1311114"/>
            <a:ext cx="2512423" cy="0"/>
          </a:xfrm>
          <a:prstGeom prst="line">
            <a:avLst/>
          </a:prstGeom>
          <a:ln w="9525">
            <a:solidFill>
              <a:srgbClr val="8D72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34E1D27-3CC0-54B1-6EB1-D0866FE6090B}"/>
              </a:ext>
            </a:extLst>
          </p:cNvPr>
          <p:cNvSpPr txBox="1"/>
          <p:nvPr/>
        </p:nvSpPr>
        <p:spPr>
          <a:xfrm>
            <a:off x="683049" y="1598534"/>
            <a:ext cx="6799299" cy="4199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Build</a:t>
            </a:r>
            <a:r>
              <a:rPr lang="fr-FR" sz="20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« gendchain » Docker image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fr-FR" sz="20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Créer un répertoire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fr-FR" sz="2000" dirty="0"/>
              <a:t>Ajouter le fichier password.txt</a:t>
            </a:r>
          </a:p>
          <a:p>
            <a:pPr marL="914400" lvl="1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fr-FR" sz="2000" dirty="0"/>
              <a:t>Contient le mot de passe qui sera utilisé pour déverrouiller le compte (décrypter la clé privée).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fr-FR" sz="20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Créer un compte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fr-FR" sz="20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Ajouter le fichier </a:t>
            </a:r>
            <a:r>
              <a:rPr lang="fr-FR" sz="2000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genesis.json</a:t>
            </a:r>
            <a:endParaRPr lang="fr-FR" sz="20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fr-FR" sz="20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Créer le bloc de genèse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fr-FR" sz="20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Ajouter le fichier </a:t>
            </a:r>
            <a:r>
              <a:rPr lang="fr-FR" sz="2000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config.toml</a:t>
            </a:r>
            <a:endParaRPr lang="fr-FR" sz="20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B9C0D6-1B41-3867-9CF2-2D647D7B64B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8656" r="50516"/>
          <a:stretch/>
        </p:blipFill>
        <p:spPr>
          <a:xfrm>
            <a:off x="7682646" y="3124010"/>
            <a:ext cx="3671154" cy="1148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9646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allAtOnce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0CE108-2A02-47A8-B629-CF6E4C78C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84FAB-E93C-4C08-B71F-BC98764503F4}" type="slidenum">
              <a:rPr lang="fr-FR" smtClean="0"/>
              <a:t>11</a:t>
            </a:fld>
            <a:endParaRPr lang="fr-FR" dirty="0"/>
          </a:p>
        </p:txBody>
      </p:sp>
      <p:sp>
        <p:nvSpPr>
          <p:cNvPr id="49" name="Title 6">
            <a:extLst>
              <a:ext uri="{FF2B5EF4-FFF2-40B4-BE49-F238E27FC236}">
                <a16:creationId xmlns:a16="http://schemas.microsoft.com/office/drawing/2014/main" id="{8E57EE1C-B1B0-41E1-8238-A8C0F31FB27A}"/>
              </a:ext>
            </a:extLst>
          </p:cNvPr>
          <p:cNvSpPr txBox="1">
            <a:spLocks/>
          </p:cNvSpPr>
          <p:nvPr/>
        </p:nvSpPr>
        <p:spPr>
          <a:xfrm>
            <a:off x="0" y="726339"/>
            <a:ext cx="5230121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algn="r" defTabSz="914354" rtl="0" eaLnBrk="1" latinLnBrk="0" hangingPunct="1">
              <a:spcBef>
                <a:spcPct val="0"/>
              </a:spcBef>
              <a:buNone/>
              <a:defRPr sz="3200" b="1" kern="1200" cap="small" normalizeH="0" baseline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u="none" strike="noStrike" kern="1200" cap="small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Configurations </a:t>
            </a:r>
            <a:r>
              <a:rPr kumimoji="0" lang="fr-FR" u="none" strike="noStrike" kern="1200" cap="small" spc="0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initiales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B5EDD62-AC50-42BE-BB9D-96437E294C4C}"/>
              </a:ext>
            </a:extLst>
          </p:cNvPr>
          <p:cNvCxnSpPr>
            <a:cxnSpLocks/>
          </p:cNvCxnSpPr>
          <p:nvPr/>
        </p:nvCxnSpPr>
        <p:spPr>
          <a:xfrm>
            <a:off x="2619487" y="1311114"/>
            <a:ext cx="2512423" cy="0"/>
          </a:xfrm>
          <a:prstGeom prst="line">
            <a:avLst/>
          </a:prstGeom>
          <a:ln w="9525">
            <a:solidFill>
              <a:srgbClr val="8D72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34E1D27-3CC0-54B1-6EB1-D0866FE6090B}"/>
              </a:ext>
            </a:extLst>
          </p:cNvPr>
          <p:cNvSpPr txBox="1"/>
          <p:nvPr/>
        </p:nvSpPr>
        <p:spPr>
          <a:xfrm>
            <a:off x="624055" y="1790858"/>
            <a:ext cx="6799299" cy="3276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Build</a:t>
            </a:r>
            <a:r>
              <a:rPr lang="fr-FR" sz="20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« gendchain » Docker image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fr-FR" sz="20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Créer un répertoire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fr-FR" sz="20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Ajouter le fichier password.txt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fr-FR" sz="2000" dirty="0"/>
              <a:t>Créer un compte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fr-FR" sz="20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Ajouter le fichier </a:t>
            </a:r>
            <a:r>
              <a:rPr lang="fr-FR" sz="2000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genesis.json</a:t>
            </a:r>
            <a:endParaRPr lang="fr-FR" sz="20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fr-FR" sz="20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Créer le bloc de genèse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fr-FR" sz="20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Ajouter le fichier </a:t>
            </a:r>
            <a:r>
              <a:rPr lang="fr-FR" sz="2000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config.toml</a:t>
            </a:r>
            <a:endParaRPr lang="fr-FR" sz="20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1259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allAtOnce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>
            <a:extLst>
              <a:ext uri="{FF2B5EF4-FFF2-40B4-BE49-F238E27FC236}">
                <a16:creationId xmlns:a16="http://schemas.microsoft.com/office/drawing/2014/main" id="{528553FE-9E92-0392-0D8B-566096DA3D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9528" y="1472766"/>
            <a:ext cx="12241528" cy="2504433"/>
          </a:xfrm>
          <a:prstGeom prst="rect">
            <a:avLst/>
          </a:prstGeom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6B2B038B-8AFF-64D8-43D5-296B22DB6161}"/>
              </a:ext>
            </a:extLst>
          </p:cNvPr>
          <p:cNvSpPr/>
          <p:nvPr/>
        </p:nvSpPr>
        <p:spPr>
          <a:xfrm rot="5400000">
            <a:off x="5700672" y="4288635"/>
            <a:ext cx="790653" cy="435077"/>
          </a:xfrm>
          <a:prstGeom prst="rightArrow">
            <a:avLst/>
          </a:prstGeom>
          <a:solidFill>
            <a:srgbClr val="8D7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0CE108-2A02-47A8-B629-CF6E4C78C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84FAB-E93C-4C08-B71F-BC98764503F4}" type="slidenum">
              <a:rPr lang="fr-FR" smtClean="0"/>
              <a:t>12</a:t>
            </a:fld>
            <a:endParaRPr lang="fr-FR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3AAE825-CAC1-EE33-BE79-166D5D71493E}"/>
              </a:ext>
            </a:extLst>
          </p:cNvPr>
          <p:cNvSpPr/>
          <p:nvPr/>
        </p:nvSpPr>
        <p:spPr>
          <a:xfrm>
            <a:off x="4817806" y="1483556"/>
            <a:ext cx="7320854" cy="219373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7FB6DC-F72C-4E60-BEF3-69AB566BC71E}"/>
              </a:ext>
            </a:extLst>
          </p:cNvPr>
          <p:cNvSpPr/>
          <p:nvPr/>
        </p:nvSpPr>
        <p:spPr>
          <a:xfrm>
            <a:off x="3337560" y="1472766"/>
            <a:ext cx="1416336" cy="234744"/>
          </a:xfrm>
          <a:prstGeom prst="rect">
            <a:avLst/>
          </a:prstGeom>
          <a:noFill/>
          <a:ln w="28575">
            <a:solidFill>
              <a:srgbClr val="8D72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97C021C-D946-E0BB-DF76-2EB6BD00DADA}"/>
              </a:ext>
            </a:extLst>
          </p:cNvPr>
          <p:cNvSpPr/>
          <p:nvPr/>
        </p:nvSpPr>
        <p:spPr>
          <a:xfrm>
            <a:off x="1615440" y="1472766"/>
            <a:ext cx="1648869" cy="234744"/>
          </a:xfrm>
          <a:prstGeom prst="rect">
            <a:avLst/>
          </a:prstGeom>
          <a:noFill/>
          <a:ln w="28575">
            <a:solidFill>
              <a:srgbClr val="DFB3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781056-8F0A-396F-0078-1B1BD8840322}"/>
              </a:ext>
            </a:extLst>
          </p:cNvPr>
          <p:cNvSpPr txBox="1"/>
          <p:nvPr/>
        </p:nvSpPr>
        <p:spPr>
          <a:xfrm>
            <a:off x="459658" y="383458"/>
            <a:ext cx="2981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Monter le répertoire créé dans le conteneur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C81411D-4B5B-28BE-073C-0F79F3E42A22}"/>
              </a:ext>
            </a:extLst>
          </p:cNvPr>
          <p:cNvCxnSpPr>
            <a:cxnSpLocks/>
            <a:stCxn id="15" idx="0"/>
            <a:endCxn id="12" idx="2"/>
          </p:cNvCxnSpPr>
          <p:nvPr/>
        </p:nvCxnSpPr>
        <p:spPr>
          <a:xfrm flipH="1" flipV="1">
            <a:off x="1950474" y="1029789"/>
            <a:ext cx="489401" cy="442977"/>
          </a:xfrm>
          <a:prstGeom prst="straightConnector1">
            <a:avLst/>
          </a:prstGeom>
          <a:ln>
            <a:solidFill>
              <a:srgbClr val="DFB33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65D5B2B-9B2B-E04A-77C6-644004EED0C3}"/>
              </a:ext>
            </a:extLst>
          </p:cNvPr>
          <p:cNvSpPr txBox="1"/>
          <p:nvPr/>
        </p:nvSpPr>
        <p:spPr>
          <a:xfrm>
            <a:off x="3888658" y="405489"/>
            <a:ext cx="22810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Image Docker « gendchain »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2D7D60C-4CBC-1831-40C8-7A9C5247126D}"/>
              </a:ext>
            </a:extLst>
          </p:cNvPr>
          <p:cNvCxnSpPr>
            <a:cxnSpLocks/>
            <a:stCxn id="14" idx="0"/>
            <a:endCxn id="22" idx="2"/>
          </p:cNvCxnSpPr>
          <p:nvPr/>
        </p:nvCxnSpPr>
        <p:spPr>
          <a:xfrm flipV="1">
            <a:off x="4045728" y="990264"/>
            <a:ext cx="983472" cy="482502"/>
          </a:xfrm>
          <a:prstGeom prst="straightConnector1">
            <a:avLst/>
          </a:prstGeom>
          <a:ln>
            <a:solidFill>
              <a:srgbClr val="D6B03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4DB5991C-5A4D-E3F0-811E-5F00BA973489}"/>
              </a:ext>
            </a:extLst>
          </p:cNvPr>
          <p:cNvSpPr txBox="1"/>
          <p:nvPr/>
        </p:nvSpPr>
        <p:spPr>
          <a:xfrm>
            <a:off x="7470058" y="307333"/>
            <a:ext cx="22810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Commande de création d’un compte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77535B3-EBAD-62CF-9EAF-F22C5D19A7D8}"/>
              </a:ext>
            </a:extLst>
          </p:cNvPr>
          <p:cNvCxnSpPr>
            <a:cxnSpLocks/>
            <a:stCxn id="11" idx="0"/>
            <a:endCxn id="30" idx="2"/>
          </p:cNvCxnSpPr>
          <p:nvPr/>
        </p:nvCxnSpPr>
        <p:spPr>
          <a:xfrm flipV="1">
            <a:off x="8478233" y="892108"/>
            <a:ext cx="132367" cy="59144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96B0642F-5AE8-069F-D2FD-64D7CFE98CFC}"/>
              </a:ext>
            </a:extLst>
          </p:cNvPr>
          <p:cNvSpPr/>
          <p:nvPr/>
        </p:nvSpPr>
        <p:spPr>
          <a:xfrm>
            <a:off x="49528" y="2498164"/>
            <a:ext cx="11675111" cy="4177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8B54C6B6-C779-2CFE-4BC0-28A9675667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5562" y="5035149"/>
            <a:ext cx="7480874" cy="173956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B1A407C-C6F9-5B0F-B7B6-1651C5D83A3F}"/>
              </a:ext>
            </a:extLst>
          </p:cNvPr>
          <p:cNvSpPr/>
          <p:nvPr/>
        </p:nvSpPr>
        <p:spPr>
          <a:xfrm>
            <a:off x="2670769" y="5378245"/>
            <a:ext cx="7080373" cy="58764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70868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 animBg="1"/>
      <p:bldP spid="14" grpId="0" animBg="1"/>
      <p:bldP spid="15" grpId="0" animBg="1"/>
      <p:bldP spid="12" grpId="0"/>
      <p:bldP spid="22" grpId="0"/>
      <p:bldP spid="30" grpId="0"/>
      <p:bldP spid="41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0CE108-2A02-47A8-B629-CF6E4C78C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84FAB-E93C-4C08-B71F-BC98764503F4}" type="slidenum">
              <a:rPr lang="fr-FR" smtClean="0"/>
              <a:t>13</a:t>
            </a:fld>
            <a:endParaRPr lang="fr-FR" dirty="0"/>
          </a:p>
        </p:txBody>
      </p:sp>
      <p:sp>
        <p:nvSpPr>
          <p:cNvPr id="49" name="Title 6">
            <a:extLst>
              <a:ext uri="{FF2B5EF4-FFF2-40B4-BE49-F238E27FC236}">
                <a16:creationId xmlns:a16="http://schemas.microsoft.com/office/drawing/2014/main" id="{8E57EE1C-B1B0-41E1-8238-A8C0F31FB27A}"/>
              </a:ext>
            </a:extLst>
          </p:cNvPr>
          <p:cNvSpPr txBox="1">
            <a:spLocks/>
          </p:cNvSpPr>
          <p:nvPr/>
        </p:nvSpPr>
        <p:spPr>
          <a:xfrm>
            <a:off x="0" y="726339"/>
            <a:ext cx="5230121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algn="r" defTabSz="914354" rtl="0" eaLnBrk="1" latinLnBrk="0" hangingPunct="1">
              <a:spcBef>
                <a:spcPct val="0"/>
              </a:spcBef>
              <a:buNone/>
              <a:defRPr sz="3200" b="1" kern="1200" cap="small" normalizeH="0" baseline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u="none" strike="noStrike" kern="1200" cap="small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Configurations </a:t>
            </a:r>
            <a:r>
              <a:rPr kumimoji="0" lang="fr-FR" u="none" strike="noStrike" kern="1200" cap="small" spc="0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initiales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B5EDD62-AC50-42BE-BB9D-96437E294C4C}"/>
              </a:ext>
            </a:extLst>
          </p:cNvPr>
          <p:cNvCxnSpPr>
            <a:cxnSpLocks/>
          </p:cNvCxnSpPr>
          <p:nvPr/>
        </p:nvCxnSpPr>
        <p:spPr>
          <a:xfrm>
            <a:off x="2619487" y="1311114"/>
            <a:ext cx="2512423" cy="0"/>
          </a:xfrm>
          <a:prstGeom prst="line">
            <a:avLst/>
          </a:prstGeom>
          <a:ln w="9525">
            <a:solidFill>
              <a:srgbClr val="8D72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34E1D27-3CC0-54B1-6EB1-D0866FE6090B}"/>
              </a:ext>
            </a:extLst>
          </p:cNvPr>
          <p:cNvSpPr txBox="1"/>
          <p:nvPr/>
        </p:nvSpPr>
        <p:spPr>
          <a:xfrm>
            <a:off x="624055" y="1415971"/>
            <a:ext cx="6799299" cy="5122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Build</a:t>
            </a:r>
            <a:r>
              <a:rPr lang="fr-FR" sz="20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« gendchain » Docker image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fr-FR" sz="20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Créer un répertoire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fr-FR" sz="20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Ajouter le fichier password.txt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fr-FR" sz="20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Créer un compte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fr-FR" sz="2000" dirty="0"/>
              <a:t>Ajouter le fichier </a:t>
            </a:r>
            <a:r>
              <a:rPr lang="fr-FR" sz="2000" dirty="0" err="1"/>
              <a:t>genesis.json</a:t>
            </a:r>
            <a:endParaRPr lang="fr-FR" sz="2000" dirty="0"/>
          </a:p>
          <a:p>
            <a:pPr marL="914400" lvl="1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fr-FR" sz="2000" dirty="0"/>
              <a:t>Contient les données du bloc de genèse (numéro 0).</a:t>
            </a:r>
          </a:p>
          <a:p>
            <a:pPr marL="914400" lvl="1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fr-FR" sz="2000" dirty="0"/>
              <a:t>Permet de préciser l’identifiant du réseau, les paramètres du consensus, les </a:t>
            </a:r>
            <a:r>
              <a:rPr lang="fr-FR" sz="2000" dirty="0" err="1"/>
              <a:t>signers</a:t>
            </a:r>
            <a:r>
              <a:rPr lang="fr-FR" sz="2000" dirty="0"/>
              <a:t> et les </a:t>
            </a:r>
            <a:r>
              <a:rPr lang="fr-FR" sz="2000" dirty="0" err="1"/>
              <a:t>voters</a:t>
            </a:r>
            <a:r>
              <a:rPr lang="fr-FR" sz="2000" dirty="0"/>
              <a:t> initiaux et de faire des allocations initiales.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fr-FR" sz="20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Créer le bloc de genèse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fr-FR" sz="20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Ajouter le fichier </a:t>
            </a:r>
            <a:r>
              <a:rPr lang="fr-FR" sz="2000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config.toml</a:t>
            </a:r>
            <a:endParaRPr lang="fr-FR" sz="20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20F655-A0CD-14B0-9548-5950933D54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3444" r="47243" b="1770"/>
          <a:stretch/>
        </p:blipFill>
        <p:spPr>
          <a:xfrm>
            <a:off x="8071462" y="3429000"/>
            <a:ext cx="3282338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7150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allAtOnce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D724E95-A8AB-B05E-FA31-F6C39B98F9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538" y="654804"/>
            <a:ext cx="10030924" cy="5548392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0CE108-2A02-47A8-B629-CF6E4C78C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84FAB-E93C-4C08-B71F-BC98764503F4}" type="slidenum">
              <a:rPr lang="fr-FR" smtClean="0"/>
              <a:t>14</a:t>
            </a:fld>
            <a:endParaRPr lang="fr-FR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7998BE-34A3-F5E4-5CE5-803A2F998BD9}"/>
              </a:ext>
            </a:extLst>
          </p:cNvPr>
          <p:cNvSpPr/>
          <p:nvPr/>
        </p:nvSpPr>
        <p:spPr>
          <a:xfrm>
            <a:off x="1615783" y="959295"/>
            <a:ext cx="1040636" cy="192843"/>
          </a:xfrm>
          <a:prstGeom prst="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AFE4541-5178-BF27-EF96-DB28894F1A19}"/>
              </a:ext>
            </a:extLst>
          </p:cNvPr>
          <p:cNvSpPr/>
          <p:nvPr/>
        </p:nvSpPr>
        <p:spPr>
          <a:xfrm>
            <a:off x="1361243" y="3342489"/>
            <a:ext cx="9680137" cy="330351"/>
          </a:xfrm>
          <a:prstGeom prst="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03956D-916B-84F5-3CBE-ADEF0F588F4A}"/>
              </a:ext>
            </a:extLst>
          </p:cNvPr>
          <p:cNvSpPr/>
          <p:nvPr/>
        </p:nvSpPr>
        <p:spPr>
          <a:xfrm>
            <a:off x="1361243" y="4419601"/>
            <a:ext cx="3462217" cy="1143000"/>
          </a:xfrm>
          <a:prstGeom prst="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325D1D-EE83-EEA2-9AB5-015F1A88E209}"/>
              </a:ext>
            </a:extLst>
          </p:cNvPr>
          <p:cNvSpPr txBox="1"/>
          <p:nvPr/>
        </p:nvSpPr>
        <p:spPr>
          <a:xfrm>
            <a:off x="710119" y="457200"/>
            <a:ext cx="45719" cy="45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D9C978-75A9-B8C0-C4A8-6EB3D3B62ECD}"/>
              </a:ext>
            </a:extLst>
          </p:cNvPr>
          <p:cNvSpPr txBox="1"/>
          <p:nvPr/>
        </p:nvSpPr>
        <p:spPr>
          <a:xfrm>
            <a:off x="1496567" y="703462"/>
            <a:ext cx="2981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Identifiant du réseau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1F92B31-56BA-F03D-EA0B-A4C16E9EAC84}"/>
              </a:ext>
            </a:extLst>
          </p:cNvPr>
          <p:cNvSpPr txBox="1"/>
          <p:nvPr/>
        </p:nvSpPr>
        <p:spPr>
          <a:xfrm>
            <a:off x="6888025" y="2345960"/>
            <a:ext cx="418839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Listes des </a:t>
            </a:r>
            <a:r>
              <a:rPr lang="fr-FR" sz="1400" dirty="0" err="1"/>
              <a:t>signers</a:t>
            </a:r>
            <a:r>
              <a:rPr lang="fr-FR" sz="1400" dirty="0"/>
              <a:t> et </a:t>
            </a:r>
            <a:r>
              <a:rPr lang="fr-FR" sz="1400" dirty="0" err="1"/>
              <a:t>voters</a:t>
            </a:r>
            <a:endParaRPr lang="fr-FR" sz="1400" dirty="0"/>
          </a:p>
          <a:p>
            <a:pPr algn="ctr"/>
            <a:r>
              <a:rPr lang="fr-FR" sz="1400" dirty="0"/>
              <a:t>Il est possible de commencer avec un seul  signer et voter et d'en ajouter d'autres par la suite, ou d’inclure plusieurs dans le bloc de genèse.</a:t>
            </a:r>
          </a:p>
          <a:p>
            <a:pPr algn="ctr"/>
            <a:endParaRPr lang="fr-FR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AA47579-A14F-4B4F-E71C-1640DD1DCE16}"/>
              </a:ext>
            </a:extLst>
          </p:cNvPr>
          <p:cNvSpPr txBox="1"/>
          <p:nvPr/>
        </p:nvSpPr>
        <p:spPr>
          <a:xfrm>
            <a:off x="3092351" y="5280803"/>
            <a:ext cx="17828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Allocations initiales</a:t>
            </a:r>
          </a:p>
        </p:txBody>
      </p:sp>
    </p:spTree>
    <p:extLst>
      <p:ext uri="{BB962C8B-B14F-4D97-AF65-F5344CB8AC3E}">
        <p14:creationId xmlns:p14="http://schemas.microsoft.com/office/powerpoint/2010/main" val="37233855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  <p:bldP spid="16" grpId="0"/>
      <p:bldP spid="17" grpId="0"/>
      <p:bldP spid="1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0CE108-2A02-47A8-B629-CF6E4C78C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84FAB-E93C-4C08-B71F-BC98764503F4}" type="slidenum">
              <a:rPr lang="fr-FR" smtClean="0"/>
              <a:t>15</a:t>
            </a:fld>
            <a:endParaRPr lang="fr-FR" dirty="0"/>
          </a:p>
        </p:txBody>
      </p:sp>
      <p:sp>
        <p:nvSpPr>
          <p:cNvPr id="49" name="Title 6">
            <a:extLst>
              <a:ext uri="{FF2B5EF4-FFF2-40B4-BE49-F238E27FC236}">
                <a16:creationId xmlns:a16="http://schemas.microsoft.com/office/drawing/2014/main" id="{8E57EE1C-B1B0-41E1-8238-A8C0F31FB27A}"/>
              </a:ext>
            </a:extLst>
          </p:cNvPr>
          <p:cNvSpPr txBox="1">
            <a:spLocks/>
          </p:cNvSpPr>
          <p:nvPr/>
        </p:nvSpPr>
        <p:spPr>
          <a:xfrm>
            <a:off x="0" y="726339"/>
            <a:ext cx="5230121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algn="r" defTabSz="914354" rtl="0" eaLnBrk="1" latinLnBrk="0" hangingPunct="1">
              <a:spcBef>
                <a:spcPct val="0"/>
              </a:spcBef>
              <a:buNone/>
              <a:defRPr sz="3200" b="1" kern="1200" cap="small" normalizeH="0" baseline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u="none" strike="noStrike" kern="1200" cap="small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Configurations </a:t>
            </a:r>
            <a:r>
              <a:rPr kumimoji="0" lang="fr-FR" u="none" strike="noStrike" kern="1200" cap="small" spc="0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initiales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B5EDD62-AC50-42BE-BB9D-96437E294C4C}"/>
              </a:ext>
            </a:extLst>
          </p:cNvPr>
          <p:cNvCxnSpPr>
            <a:cxnSpLocks/>
          </p:cNvCxnSpPr>
          <p:nvPr/>
        </p:nvCxnSpPr>
        <p:spPr>
          <a:xfrm>
            <a:off x="2619487" y="1311114"/>
            <a:ext cx="2512423" cy="0"/>
          </a:xfrm>
          <a:prstGeom prst="line">
            <a:avLst/>
          </a:prstGeom>
          <a:ln w="9525">
            <a:solidFill>
              <a:srgbClr val="8D72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34E1D27-3CC0-54B1-6EB1-D0866FE6090B}"/>
              </a:ext>
            </a:extLst>
          </p:cNvPr>
          <p:cNvSpPr txBox="1"/>
          <p:nvPr/>
        </p:nvSpPr>
        <p:spPr>
          <a:xfrm>
            <a:off x="624055" y="1790858"/>
            <a:ext cx="6799299" cy="3276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Build</a:t>
            </a:r>
            <a:r>
              <a:rPr lang="fr-FR" sz="20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« gendchain » Docker image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fr-FR" sz="20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Créer un répertoire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fr-FR" sz="20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Ajouter le fichier password.txt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fr-FR" sz="20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Créer un compte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fr-FR" sz="20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Ajouter le fichier </a:t>
            </a:r>
            <a:r>
              <a:rPr lang="fr-FR" sz="2000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genesis.json</a:t>
            </a:r>
            <a:endParaRPr lang="fr-FR" sz="20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fr-FR" sz="2000" dirty="0"/>
              <a:t>Créer le bloc de genèse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fr-FR" sz="20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Ajouter le fichier </a:t>
            </a:r>
            <a:r>
              <a:rPr lang="fr-FR" sz="2000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config.toml</a:t>
            </a:r>
            <a:endParaRPr lang="fr-FR" sz="20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33983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allAtOnce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493A1801-97BD-28A3-C22D-013DC97B72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5209" y="4810306"/>
            <a:ext cx="3752641" cy="19256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25F0D1D-DA98-5C94-76D0-CDF6D3325E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128356"/>
            <a:ext cx="12192000" cy="2855844"/>
          </a:xfrm>
          <a:prstGeom prst="rect">
            <a:avLst/>
          </a:prstGeom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6B2B038B-8AFF-64D8-43D5-296B22DB6161}"/>
              </a:ext>
            </a:extLst>
          </p:cNvPr>
          <p:cNvSpPr/>
          <p:nvPr/>
        </p:nvSpPr>
        <p:spPr>
          <a:xfrm rot="5400000">
            <a:off x="5843375" y="4174357"/>
            <a:ext cx="636307" cy="451517"/>
          </a:xfrm>
          <a:prstGeom prst="rightArrow">
            <a:avLst/>
          </a:prstGeom>
          <a:solidFill>
            <a:srgbClr val="8D7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0CE108-2A02-47A8-B629-CF6E4C78C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84FAB-E93C-4C08-B71F-BC98764503F4}" type="slidenum">
              <a:rPr lang="fr-FR" smtClean="0"/>
              <a:t>16</a:t>
            </a:fld>
            <a:endParaRPr lang="fr-FR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3AAE825-CAC1-EE33-BE79-166D5D71493E}"/>
              </a:ext>
            </a:extLst>
          </p:cNvPr>
          <p:cNvSpPr/>
          <p:nvPr/>
        </p:nvSpPr>
        <p:spPr>
          <a:xfrm>
            <a:off x="3984669" y="1124510"/>
            <a:ext cx="4724399" cy="181595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7FB6DC-F72C-4E60-BEF3-69AB566BC71E}"/>
              </a:ext>
            </a:extLst>
          </p:cNvPr>
          <p:cNvSpPr/>
          <p:nvPr/>
        </p:nvSpPr>
        <p:spPr>
          <a:xfrm>
            <a:off x="2757136" y="1124510"/>
            <a:ext cx="1177290" cy="181595"/>
          </a:xfrm>
          <a:prstGeom prst="rect">
            <a:avLst/>
          </a:prstGeom>
          <a:noFill/>
          <a:ln w="28575">
            <a:solidFill>
              <a:srgbClr val="8D72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97C021C-D946-E0BB-DF76-2EB6BD00DADA}"/>
              </a:ext>
            </a:extLst>
          </p:cNvPr>
          <p:cNvSpPr/>
          <p:nvPr/>
        </p:nvSpPr>
        <p:spPr>
          <a:xfrm>
            <a:off x="1378261" y="1128356"/>
            <a:ext cx="1330058" cy="181595"/>
          </a:xfrm>
          <a:prstGeom prst="rect">
            <a:avLst/>
          </a:prstGeom>
          <a:noFill/>
          <a:ln w="28575">
            <a:solidFill>
              <a:srgbClr val="DFB3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781056-8F0A-396F-0078-1B1BD8840322}"/>
              </a:ext>
            </a:extLst>
          </p:cNvPr>
          <p:cNvSpPr txBox="1"/>
          <p:nvPr/>
        </p:nvSpPr>
        <p:spPr>
          <a:xfrm>
            <a:off x="451446" y="138929"/>
            <a:ext cx="2981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Monter le répertoire créé dans le conteneur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C81411D-4B5B-28BE-073C-0F79F3E42A22}"/>
              </a:ext>
            </a:extLst>
          </p:cNvPr>
          <p:cNvCxnSpPr>
            <a:cxnSpLocks/>
            <a:stCxn id="15" idx="0"/>
            <a:endCxn id="12" idx="2"/>
          </p:cNvCxnSpPr>
          <p:nvPr/>
        </p:nvCxnSpPr>
        <p:spPr>
          <a:xfrm flipH="1" flipV="1">
            <a:off x="1942262" y="785260"/>
            <a:ext cx="101028" cy="343096"/>
          </a:xfrm>
          <a:prstGeom prst="straightConnector1">
            <a:avLst/>
          </a:prstGeom>
          <a:ln>
            <a:solidFill>
              <a:srgbClr val="DFB33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65D5B2B-9B2B-E04A-77C6-644004EED0C3}"/>
              </a:ext>
            </a:extLst>
          </p:cNvPr>
          <p:cNvSpPr txBox="1"/>
          <p:nvPr/>
        </p:nvSpPr>
        <p:spPr>
          <a:xfrm>
            <a:off x="3880446" y="160960"/>
            <a:ext cx="22810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Image Docker « gendchain »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2D7D60C-4CBC-1831-40C8-7A9C5247126D}"/>
              </a:ext>
            </a:extLst>
          </p:cNvPr>
          <p:cNvCxnSpPr>
            <a:cxnSpLocks/>
            <a:stCxn id="14" idx="0"/>
            <a:endCxn id="22" idx="2"/>
          </p:cNvCxnSpPr>
          <p:nvPr/>
        </p:nvCxnSpPr>
        <p:spPr>
          <a:xfrm flipV="1">
            <a:off x="3345781" y="745735"/>
            <a:ext cx="1675207" cy="378775"/>
          </a:xfrm>
          <a:prstGeom prst="straightConnector1">
            <a:avLst/>
          </a:prstGeom>
          <a:ln>
            <a:solidFill>
              <a:srgbClr val="D6B03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4DB5991C-5A4D-E3F0-811E-5F00BA973489}"/>
              </a:ext>
            </a:extLst>
          </p:cNvPr>
          <p:cNvSpPr txBox="1"/>
          <p:nvPr/>
        </p:nvSpPr>
        <p:spPr>
          <a:xfrm>
            <a:off x="6971462" y="136525"/>
            <a:ext cx="27714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Commande d’initialisation à partir du fichier </a:t>
            </a:r>
            <a:r>
              <a:rPr lang="fr-FR" sz="1600" dirty="0" err="1"/>
              <a:t>genesis.json</a:t>
            </a:r>
            <a:endParaRPr lang="fr-FR" sz="1600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77535B3-EBAD-62CF-9EAF-F22C5D19A7D8}"/>
              </a:ext>
            </a:extLst>
          </p:cNvPr>
          <p:cNvCxnSpPr>
            <a:cxnSpLocks/>
            <a:stCxn id="11" idx="0"/>
            <a:endCxn id="30" idx="2"/>
          </p:cNvCxnSpPr>
          <p:nvPr/>
        </p:nvCxnSpPr>
        <p:spPr>
          <a:xfrm flipV="1">
            <a:off x="6346869" y="721300"/>
            <a:ext cx="2010327" cy="40321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96B0642F-5AE8-069F-D2FD-64D7CFE98CFC}"/>
              </a:ext>
            </a:extLst>
          </p:cNvPr>
          <p:cNvSpPr/>
          <p:nvPr/>
        </p:nvSpPr>
        <p:spPr>
          <a:xfrm>
            <a:off x="-21756" y="3761673"/>
            <a:ext cx="7824855" cy="2193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B1A407C-C6F9-5B0F-B7B6-1651C5D83A3F}"/>
              </a:ext>
            </a:extLst>
          </p:cNvPr>
          <p:cNvSpPr/>
          <p:nvPr/>
        </p:nvSpPr>
        <p:spPr>
          <a:xfrm>
            <a:off x="4285209" y="5038892"/>
            <a:ext cx="958000" cy="1848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2BBD52F-CFF0-2372-A808-D9AEC5E77D7F}"/>
              </a:ext>
            </a:extLst>
          </p:cNvPr>
          <p:cNvSpPr/>
          <p:nvPr/>
        </p:nvSpPr>
        <p:spPr>
          <a:xfrm>
            <a:off x="4285208" y="5452339"/>
            <a:ext cx="2387965" cy="1848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262355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 animBg="1"/>
      <p:bldP spid="14" grpId="0" animBg="1"/>
      <p:bldP spid="15" grpId="0" animBg="1"/>
      <p:bldP spid="12" grpId="0"/>
      <p:bldP spid="22" grpId="0"/>
      <p:bldP spid="30" grpId="0"/>
      <p:bldP spid="41" grpId="0" animBg="1"/>
      <p:bldP spid="10" grpId="0" animBg="1"/>
      <p:bldP spid="4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0CE108-2A02-47A8-B629-CF6E4C78C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84FAB-E93C-4C08-B71F-BC98764503F4}" type="slidenum">
              <a:rPr lang="fr-FR" smtClean="0"/>
              <a:t>17</a:t>
            </a:fld>
            <a:endParaRPr lang="fr-FR" dirty="0"/>
          </a:p>
        </p:txBody>
      </p:sp>
      <p:sp>
        <p:nvSpPr>
          <p:cNvPr id="49" name="Title 6">
            <a:extLst>
              <a:ext uri="{FF2B5EF4-FFF2-40B4-BE49-F238E27FC236}">
                <a16:creationId xmlns:a16="http://schemas.microsoft.com/office/drawing/2014/main" id="{8E57EE1C-B1B0-41E1-8238-A8C0F31FB27A}"/>
              </a:ext>
            </a:extLst>
          </p:cNvPr>
          <p:cNvSpPr txBox="1">
            <a:spLocks/>
          </p:cNvSpPr>
          <p:nvPr/>
        </p:nvSpPr>
        <p:spPr>
          <a:xfrm>
            <a:off x="0" y="726339"/>
            <a:ext cx="5230121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algn="r" defTabSz="914354" rtl="0" eaLnBrk="1" latinLnBrk="0" hangingPunct="1">
              <a:spcBef>
                <a:spcPct val="0"/>
              </a:spcBef>
              <a:buNone/>
              <a:defRPr sz="3200" b="1" kern="1200" cap="small" normalizeH="0" baseline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u="none" strike="noStrike" kern="1200" cap="small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Configurations </a:t>
            </a:r>
            <a:r>
              <a:rPr kumimoji="0" lang="fr-FR" u="none" strike="noStrike" kern="1200" cap="small" spc="0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initiales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B5EDD62-AC50-42BE-BB9D-96437E294C4C}"/>
              </a:ext>
            </a:extLst>
          </p:cNvPr>
          <p:cNvCxnSpPr>
            <a:cxnSpLocks/>
          </p:cNvCxnSpPr>
          <p:nvPr/>
        </p:nvCxnSpPr>
        <p:spPr>
          <a:xfrm>
            <a:off x="2619487" y="1311114"/>
            <a:ext cx="2512423" cy="0"/>
          </a:xfrm>
          <a:prstGeom prst="line">
            <a:avLst/>
          </a:prstGeom>
          <a:ln w="9525">
            <a:solidFill>
              <a:srgbClr val="8D72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34E1D27-3CC0-54B1-6EB1-D0866FE6090B}"/>
              </a:ext>
            </a:extLst>
          </p:cNvPr>
          <p:cNvSpPr txBox="1"/>
          <p:nvPr/>
        </p:nvSpPr>
        <p:spPr>
          <a:xfrm>
            <a:off x="624055" y="1311114"/>
            <a:ext cx="7717259" cy="5122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Build</a:t>
            </a:r>
            <a:r>
              <a:rPr lang="fr-FR" sz="20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« gendchain » Docker image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fr-FR" sz="20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Créer un répertoire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fr-FR" sz="20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Ajouter le fichier password.txt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fr-FR" sz="20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Créer un compte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fr-FR" sz="20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Ajouter le fichier </a:t>
            </a:r>
            <a:r>
              <a:rPr lang="fr-FR" sz="2000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genesis.json</a:t>
            </a:r>
            <a:endParaRPr lang="fr-FR" sz="20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fr-FR" sz="20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Créer le bloc de genèse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fr-FR" sz="2000" dirty="0"/>
              <a:t>Ajouter le fichier </a:t>
            </a:r>
            <a:r>
              <a:rPr lang="fr-FR" sz="2000" dirty="0" err="1"/>
              <a:t>config.toml</a:t>
            </a:r>
            <a:endParaRPr lang="fr-FR" sz="2000" dirty="0"/>
          </a:p>
          <a:p>
            <a:pPr marL="914400" lvl="1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fr-FR" sz="2000" dirty="0"/>
              <a:t>Il sert à préciser les nœuds auxquels on veut se connecter en mettant leurs </a:t>
            </a:r>
            <a:r>
              <a:rPr lang="fr-FR" sz="2000" dirty="0" err="1"/>
              <a:t>enodes</a:t>
            </a:r>
            <a:r>
              <a:rPr lang="fr-FR" sz="2000" dirty="0"/>
              <a:t> dans les listes </a:t>
            </a:r>
            <a:r>
              <a:rPr lang="fr-FR" sz="2000" dirty="0" err="1"/>
              <a:t>StaticNodes</a:t>
            </a:r>
            <a:r>
              <a:rPr lang="fr-FR" sz="2000" dirty="0"/>
              <a:t> et </a:t>
            </a:r>
            <a:r>
              <a:rPr lang="fr-FR" sz="2000" dirty="0" err="1"/>
              <a:t>TrustedNodes</a:t>
            </a:r>
            <a:r>
              <a:rPr lang="fr-FR" sz="2000" dirty="0"/>
              <a:t>.</a:t>
            </a:r>
          </a:p>
          <a:p>
            <a:pPr marL="914400" lvl="1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fr-FR" sz="2000" dirty="0"/>
              <a:t>On laisse ces listes vides pour le premier nœud.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0EE4BB-9973-5F5B-E47E-30917AD881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1314" y="2288689"/>
            <a:ext cx="2152950" cy="3238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6FBC633-C100-5407-9AC5-62204E5C76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1314" y="3024131"/>
            <a:ext cx="3410426" cy="80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2254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allAtOnce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761E98C-2735-3F22-B15A-E51E5B27D1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1929"/>
          <a:stretch/>
        </p:blipFill>
        <p:spPr>
          <a:xfrm>
            <a:off x="0" y="3426881"/>
            <a:ext cx="12192000" cy="43721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0CE108-2A02-47A8-B629-CF6E4C78C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84FAB-E93C-4C08-B71F-BC98764503F4}" type="slidenum">
              <a:rPr lang="fr-FR" smtClean="0"/>
              <a:t>18</a:t>
            </a:fld>
            <a:endParaRPr lang="fr-FR" dirty="0"/>
          </a:p>
        </p:txBody>
      </p:sp>
      <p:sp>
        <p:nvSpPr>
          <p:cNvPr id="49" name="Title 6">
            <a:extLst>
              <a:ext uri="{FF2B5EF4-FFF2-40B4-BE49-F238E27FC236}">
                <a16:creationId xmlns:a16="http://schemas.microsoft.com/office/drawing/2014/main" id="{8E57EE1C-B1B0-41E1-8238-A8C0F31FB27A}"/>
              </a:ext>
            </a:extLst>
          </p:cNvPr>
          <p:cNvSpPr txBox="1">
            <a:spLocks/>
          </p:cNvSpPr>
          <p:nvPr/>
        </p:nvSpPr>
        <p:spPr>
          <a:xfrm>
            <a:off x="0" y="726339"/>
            <a:ext cx="6890994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algn="r" defTabSz="914354" rtl="0" eaLnBrk="1" latinLnBrk="0" hangingPunct="1">
              <a:spcBef>
                <a:spcPct val="0"/>
              </a:spcBef>
              <a:buNone/>
              <a:defRPr sz="3200" b="1" kern="1200" cap="small" normalizeH="0" baseline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u="none" strike="noStrike" kern="1200" cap="small" spc="0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Création et lancement du nœud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B5EDD62-AC50-42BE-BB9D-96437E294C4C}"/>
              </a:ext>
            </a:extLst>
          </p:cNvPr>
          <p:cNvCxnSpPr>
            <a:cxnSpLocks/>
            <a:stCxn id="49" idx="2"/>
          </p:cNvCxnSpPr>
          <p:nvPr/>
        </p:nvCxnSpPr>
        <p:spPr>
          <a:xfrm>
            <a:off x="3445497" y="1311114"/>
            <a:ext cx="3326679" cy="0"/>
          </a:xfrm>
          <a:prstGeom prst="line">
            <a:avLst/>
          </a:prstGeom>
          <a:ln w="9525">
            <a:solidFill>
              <a:srgbClr val="8D72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C64985C3-0F09-0ADD-15CA-483F6C33E018}"/>
              </a:ext>
            </a:extLst>
          </p:cNvPr>
          <p:cNvSpPr/>
          <p:nvPr/>
        </p:nvSpPr>
        <p:spPr>
          <a:xfrm>
            <a:off x="963037" y="3428999"/>
            <a:ext cx="1293835" cy="170235"/>
          </a:xfrm>
          <a:prstGeom prst="rect">
            <a:avLst/>
          </a:prstGeom>
          <a:noFill/>
          <a:ln w="3175">
            <a:solidFill>
              <a:srgbClr val="DFB3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718B33-F57D-58D7-D3A8-6ADB0976777F}"/>
              </a:ext>
            </a:extLst>
          </p:cNvPr>
          <p:cNvSpPr txBox="1"/>
          <p:nvPr/>
        </p:nvSpPr>
        <p:spPr>
          <a:xfrm>
            <a:off x="81202" y="2435334"/>
            <a:ext cx="29004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Nom du conteneur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51BA2A0-C054-941F-9FE9-C5FC71355CDD}"/>
              </a:ext>
            </a:extLst>
          </p:cNvPr>
          <p:cNvCxnSpPr>
            <a:cxnSpLocks/>
            <a:stCxn id="7" idx="0"/>
            <a:endCxn id="8" idx="2"/>
          </p:cNvCxnSpPr>
          <p:nvPr/>
        </p:nvCxnSpPr>
        <p:spPr>
          <a:xfrm flipH="1" flipV="1">
            <a:off x="1531417" y="2773888"/>
            <a:ext cx="78538" cy="655111"/>
          </a:xfrm>
          <a:prstGeom prst="straightConnector1">
            <a:avLst/>
          </a:prstGeom>
          <a:ln>
            <a:solidFill>
              <a:srgbClr val="DFB33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5A3B04EA-972F-DECD-8281-7F184BEA162A}"/>
              </a:ext>
            </a:extLst>
          </p:cNvPr>
          <p:cNvSpPr/>
          <p:nvPr/>
        </p:nvSpPr>
        <p:spPr>
          <a:xfrm>
            <a:off x="3375660" y="3416446"/>
            <a:ext cx="838200" cy="170235"/>
          </a:xfrm>
          <a:prstGeom prst="rect">
            <a:avLst/>
          </a:prstGeom>
          <a:noFill/>
          <a:ln w="3175">
            <a:solidFill>
              <a:srgbClr val="DFB3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721EE6-94D5-E406-7F2F-25F0413DFC50}"/>
              </a:ext>
            </a:extLst>
          </p:cNvPr>
          <p:cNvSpPr txBox="1"/>
          <p:nvPr/>
        </p:nvSpPr>
        <p:spPr>
          <a:xfrm>
            <a:off x="2775634" y="2435334"/>
            <a:ext cx="23332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err="1"/>
              <a:t>Bind</a:t>
            </a:r>
            <a:r>
              <a:rPr lang="fr-FR" sz="1600" dirty="0"/>
              <a:t> port 30303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31D2E72-2EF2-77A8-AA20-208E40491507}"/>
              </a:ext>
            </a:extLst>
          </p:cNvPr>
          <p:cNvCxnSpPr>
            <a:cxnSpLocks/>
            <a:stCxn id="11" idx="0"/>
            <a:endCxn id="12" idx="2"/>
          </p:cNvCxnSpPr>
          <p:nvPr/>
        </p:nvCxnSpPr>
        <p:spPr>
          <a:xfrm flipV="1">
            <a:off x="3794760" y="2773888"/>
            <a:ext cx="147475" cy="642558"/>
          </a:xfrm>
          <a:prstGeom prst="straightConnector1">
            <a:avLst/>
          </a:prstGeom>
          <a:ln>
            <a:solidFill>
              <a:srgbClr val="DFB33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68C1DA63-8A48-8028-EB38-411A4524CBB6}"/>
              </a:ext>
            </a:extLst>
          </p:cNvPr>
          <p:cNvSpPr/>
          <p:nvPr/>
        </p:nvSpPr>
        <p:spPr>
          <a:xfrm>
            <a:off x="5826842" y="3416446"/>
            <a:ext cx="838200" cy="182788"/>
          </a:xfrm>
          <a:prstGeom prst="rect">
            <a:avLst/>
          </a:prstGeom>
          <a:noFill/>
          <a:ln w="3175">
            <a:solidFill>
              <a:srgbClr val="DFB3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3001B77-D181-8DD9-220B-B87C7CE9120C}"/>
              </a:ext>
            </a:extLst>
          </p:cNvPr>
          <p:cNvSpPr txBox="1"/>
          <p:nvPr/>
        </p:nvSpPr>
        <p:spPr>
          <a:xfrm>
            <a:off x="5232064" y="2435334"/>
            <a:ext cx="23332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Doit être le même spécifié dans </a:t>
            </a:r>
            <a:r>
              <a:rPr lang="fr-FR" sz="1600" dirty="0" err="1"/>
              <a:t>genesis.json</a:t>
            </a:r>
            <a:endParaRPr lang="fr-FR" sz="1600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D54D277-7336-C9A2-0361-5750DCE1F854}"/>
              </a:ext>
            </a:extLst>
          </p:cNvPr>
          <p:cNvCxnSpPr>
            <a:cxnSpLocks/>
            <a:stCxn id="25" idx="0"/>
            <a:endCxn id="26" idx="2"/>
          </p:cNvCxnSpPr>
          <p:nvPr/>
        </p:nvCxnSpPr>
        <p:spPr>
          <a:xfrm flipV="1">
            <a:off x="6245942" y="3020109"/>
            <a:ext cx="152723" cy="396337"/>
          </a:xfrm>
          <a:prstGeom prst="straightConnector1">
            <a:avLst/>
          </a:prstGeom>
          <a:ln>
            <a:solidFill>
              <a:srgbClr val="DFB33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5E70448A-805A-15B3-8B75-DCB35BB7CE41}"/>
              </a:ext>
            </a:extLst>
          </p:cNvPr>
          <p:cNvSpPr/>
          <p:nvPr/>
        </p:nvSpPr>
        <p:spPr>
          <a:xfrm>
            <a:off x="11220222" y="3426881"/>
            <a:ext cx="971777" cy="172353"/>
          </a:xfrm>
          <a:prstGeom prst="rect">
            <a:avLst/>
          </a:prstGeom>
          <a:noFill/>
          <a:ln w="3175">
            <a:solidFill>
              <a:srgbClr val="DFB3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880902A-F8F3-1EA3-19B2-7FD5EB25D747}"/>
              </a:ext>
            </a:extLst>
          </p:cNvPr>
          <p:cNvSpPr txBox="1"/>
          <p:nvPr/>
        </p:nvSpPr>
        <p:spPr>
          <a:xfrm>
            <a:off x="9308070" y="2435333"/>
            <a:ext cx="27050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Déverrouiller le compte créé au début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50B7F07-BAFF-C976-EFDA-02393A82F422}"/>
              </a:ext>
            </a:extLst>
          </p:cNvPr>
          <p:cNvCxnSpPr>
            <a:cxnSpLocks/>
            <a:stCxn id="34" idx="0"/>
            <a:endCxn id="35" idx="2"/>
          </p:cNvCxnSpPr>
          <p:nvPr/>
        </p:nvCxnSpPr>
        <p:spPr>
          <a:xfrm flipH="1" flipV="1">
            <a:off x="10660583" y="3020108"/>
            <a:ext cx="1045528" cy="406773"/>
          </a:xfrm>
          <a:prstGeom prst="straightConnector1">
            <a:avLst/>
          </a:prstGeom>
          <a:ln>
            <a:solidFill>
              <a:srgbClr val="DFB33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18492ADA-DCB0-34A9-8DC6-59D52EE83A17}"/>
              </a:ext>
            </a:extLst>
          </p:cNvPr>
          <p:cNvSpPr/>
          <p:nvPr/>
        </p:nvSpPr>
        <p:spPr>
          <a:xfrm rot="5400000">
            <a:off x="5778391" y="4236723"/>
            <a:ext cx="636307" cy="451517"/>
          </a:xfrm>
          <a:prstGeom prst="rightArrow">
            <a:avLst/>
          </a:prstGeom>
          <a:solidFill>
            <a:srgbClr val="8D7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CC0760A5-99A8-7B55-4268-14BD03ABFC0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353" b="84576"/>
          <a:stretch/>
        </p:blipFill>
        <p:spPr>
          <a:xfrm>
            <a:off x="-1" y="5047540"/>
            <a:ext cx="12192000" cy="437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9204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500"/>
                            </p:stCondLst>
                            <p:childTnLst>
                              <p:par>
                                <p:cTn id="5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000"/>
                            </p:stCondLst>
                            <p:childTnLst>
                              <p:par>
                                <p:cTn id="5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5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7000"/>
                            </p:stCondLst>
                            <p:childTnLst>
                              <p:par>
                                <p:cTn id="6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5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7" grpId="0" animBg="1"/>
      <p:bldP spid="8" grpId="0"/>
      <p:bldP spid="11" grpId="0" animBg="1"/>
      <p:bldP spid="12" grpId="0"/>
      <p:bldP spid="25" grpId="0" animBg="1"/>
      <p:bldP spid="26" grpId="0"/>
      <p:bldP spid="34" grpId="0" animBg="1"/>
      <p:bldP spid="35" grpId="0"/>
      <p:bldP spid="3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5C80EC3-8ECC-FC6C-0F1B-D8B41B0FB69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074"/>
          <a:stretch/>
        </p:blipFill>
        <p:spPr>
          <a:xfrm>
            <a:off x="0" y="1128674"/>
            <a:ext cx="12192000" cy="460065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0CE108-2A02-47A8-B629-CF6E4C78C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84FAB-E93C-4C08-B71F-BC98764503F4}" type="slidenum">
              <a:rPr lang="fr-FR" smtClean="0"/>
              <a:t>19</a:t>
            </a:fld>
            <a:endParaRPr lang="fr-FR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77CE1B0-9215-B234-7CB8-9BAEA795330F}"/>
              </a:ext>
            </a:extLst>
          </p:cNvPr>
          <p:cNvSpPr/>
          <p:nvPr/>
        </p:nvSpPr>
        <p:spPr>
          <a:xfrm>
            <a:off x="0" y="3142034"/>
            <a:ext cx="6420255" cy="1653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7C8F146-A570-6D87-9B7F-F3480D00C323}"/>
              </a:ext>
            </a:extLst>
          </p:cNvPr>
          <p:cNvSpPr/>
          <p:nvPr/>
        </p:nvSpPr>
        <p:spPr>
          <a:xfrm>
            <a:off x="0" y="4201044"/>
            <a:ext cx="3044758" cy="1653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1680D30-A1EC-A0EC-9222-07CE34DBA5EF}"/>
              </a:ext>
            </a:extLst>
          </p:cNvPr>
          <p:cNvSpPr/>
          <p:nvPr/>
        </p:nvSpPr>
        <p:spPr>
          <a:xfrm>
            <a:off x="-1" y="4377180"/>
            <a:ext cx="12042843" cy="2531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4536A54-C3BD-714D-E5D4-170AF63B5CBE}"/>
              </a:ext>
            </a:extLst>
          </p:cNvPr>
          <p:cNvSpPr/>
          <p:nvPr/>
        </p:nvSpPr>
        <p:spPr>
          <a:xfrm>
            <a:off x="-2" y="4636713"/>
            <a:ext cx="5638801" cy="1181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CF75192-AF7D-B3CB-5A6A-B3F0F7D3C615}"/>
              </a:ext>
            </a:extLst>
          </p:cNvPr>
          <p:cNvSpPr/>
          <p:nvPr/>
        </p:nvSpPr>
        <p:spPr>
          <a:xfrm>
            <a:off x="0" y="4782495"/>
            <a:ext cx="6577584" cy="1181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360EAE6-9D0A-F510-4E42-BA22318BE899}"/>
              </a:ext>
            </a:extLst>
          </p:cNvPr>
          <p:cNvSpPr/>
          <p:nvPr/>
        </p:nvSpPr>
        <p:spPr>
          <a:xfrm>
            <a:off x="0" y="5320764"/>
            <a:ext cx="8978630" cy="3749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67077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4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4D2E4078-DBFD-45E0-A228-6642DD06F8FB}"/>
              </a:ext>
            </a:extLst>
          </p:cNvPr>
          <p:cNvSpPr/>
          <p:nvPr/>
        </p:nvSpPr>
        <p:spPr>
          <a:xfrm>
            <a:off x="3935269" y="2284509"/>
            <a:ext cx="793115" cy="79311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E36AD30-4D9C-4936-9C7E-3310EE4A933C}"/>
              </a:ext>
            </a:extLst>
          </p:cNvPr>
          <p:cNvSpPr/>
          <p:nvPr/>
        </p:nvSpPr>
        <p:spPr>
          <a:xfrm>
            <a:off x="3935269" y="3263908"/>
            <a:ext cx="793115" cy="79311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0201495-F8EA-43A3-AE27-90071CA5F08B}"/>
              </a:ext>
            </a:extLst>
          </p:cNvPr>
          <p:cNvSpPr/>
          <p:nvPr/>
        </p:nvSpPr>
        <p:spPr>
          <a:xfrm>
            <a:off x="3871459" y="4243307"/>
            <a:ext cx="793115" cy="79311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E866FDF-E85E-414A-A2D6-9BFD13E90D7A}"/>
              </a:ext>
            </a:extLst>
          </p:cNvPr>
          <p:cNvSpPr/>
          <p:nvPr/>
        </p:nvSpPr>
        <p:spPr>
          <a:xfrm>
            <a:off x="3999079" y="2348318"/>
            <a:ext cx="665494" cy="665494"/>
          </a:xfrm>
          <a:prstGeom prst="ellipse">
            <a:avLst/>
          </a:prstGeom>
          <a:solidFill>
            <a:srgbClr val="8D720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0F693EC-A0D6-4B6F-ACAE-2C99B75E04CE}"/>
              </a:ext>
            </a:extLst>
          </p:cNvPr>
          <p:cNvSpPr/>
          <p:nvPr/>
        </p:nvSpPr>
        <p:spPr>
          <a:xfrm>
            <a:off x="3999079" y="3327719"/>
            <a:ext cx="665494" cy="665494"/>
          </a:xfrm>
          <a:prstGeom prst="ellipse">
            <a:avLst/>
          </a:prstGeom>
          <a:solidFill>
            <a:srgbClr val="8D720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02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60B6F21-6DC1-4A87-A6D3-2B1BDB30F789}"/>
              </a:ext>
            </a:extLst>
          </p:cNvPr>
          <p:cNvSpPr/>
          <p:nvPr/>
        </p:nvSpPr>
        <p:spPr>
          <a:xfrm>
            <a:off x="3935269" y="4307118"/>
            <a:ext cx="665494" cy="665494"/>
          </a:xfrm>
          <a:prstGeom prst="ellipse">
            <a:avLst/>
          </a:prstGeom>
          <a:solidFill>
            <a:srgbClr val="8D720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03</a:t>
            </a:r>
          </a:p>
        </p:txBody>
      </p:sp>
      <p:sp>
        <p:nvSpPr>
          <p:cNvPr id="49" name="Title 6">
            <a:extLst>
              <a:ext uri="{FF2B5EF4-FFF2-40B4-BE49-F238E27FC236}">
                <a16:creationId xmlns:a16="http://schemas.microsoft.com/office/drawing/2014/main" id="{8E57EE1C-B1B0-41E1-8238-A8C0F31FB27A}"/>
              </a:ext>
            </a:extLst>
          </p:cNvPr>
          <p:cNvSpPr txBox="1">
            <a:spLocks/>
          </p:cNvSpPr>
          <p:nvPr/>
        </p:nvSpPr>
        <p:spPr>
          <a:xfrm>
            <a:off x="0" y="726339"/>
            <a:ext cx="5230121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algn="r" defTabSz="914354" rtl="0" eaLnBrk="1" latinLnBrk="0" hangingPunct="1">
              <a:spcBef>
                <a:spcPct val="0"/>
              </a:spcBef>
              <a:buNone/>
              <a:defRPr sz="3200" b="1" kern="1200" cap="small" normalizeH="0" baseline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u="none" strike="noStrike" kern="1200" cap="small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Plan de la </a:t>
            </a:r>
            <a:r>
              <a:rPr kumimoji="0" lang="fr-FR" u="none" strike="noStrike" kern="1200" cap="small" spc="0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présentation</a:t>
            </a:r>
          </a:p>
        </p:txBody>
      </p:sp>
      <p:sp>
        <p:nvSpPr>
          <p:cNvPr id="50" name="Title 11">
            <a:hlinkClick r:id="rId2" action="ppaction://hlinksldjump"/>
            <a:extLst>
              <a:ext uri="{FF2B5EF4-FFF2-40B4-BE49-F238E27FC236}">
                <a16:creationId xmlns:a16="http://schemas.microsoft.com/office/drawing/2014/main" id="{F75CB312-4595-4328-BC56-2AE455E9A2B5}"/>
              </a:ext>
            </a:extLst>
          </p:cNvPr>
          <p:cNvSpPr txBox="1">
            <a:spLocks/>
          </p:cNvSpPr>
          <p:nvPr/>
        </p:nvSpPr>
        <p:spPr>
          <a:xfrm>
            <a:off x="4817445" y="2450232"/>
            <a:ext cx="4057961" cy="461665"/>
          </a:xfrm>
          <a:prstGeom prst="rect">
            <a:avLst/>
          </a:prstGeom>
        </p:spPr>
        <p:txBody>
          <a:bodyPr vert="horz" wrap="square" lIns="91440" tIns="91440" rIns="91440" bIns="91440" rtlCol="0" anchor="ctr">
            <a:spAutoFit/>
          </a:bodyPr>
          <a:lstStyle>
            <a:defPPr>
              <a:defRPr lang="en-US"/>
            </a:defPPr>
            <a:lvl1pPr defTabSz="914400">
              <a:lnSpc>
                <a:spcPct val="90000"/>
              </a:lnSpc>
              <a:spcBef>
                <a:spcPct val="0"/>
              </a:spcBef>
              <a:buNone/>
              <a:defRPr sz="2000" b="1" i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fr-FR" cap="small" dirty="0"/>
              <a:t>Prérequis</a:t>
            </a:r>
          </a:p>
        </p:txBody>
      </p:sp>
      <p:sp>
        <p:nvSpPr>
          <p:cNvPr id="51" name="Title 11">
            <a:hlinkClick r:id="rId3" action="ppaction://hlinksldjump"/>
            <a:extLst>
              <a:ext uri="{FF2B5EF4-FFF2-40B4-BE49-F238E27FC236}">
                <a16:creationId xmlns:a16="http://schemas.microsoft.com/office/drawing/2014/main" id="{ACAD51BA-8529-433C-8E17-9582B94599CA}"/>
              </a:ext>
            </a:extLst>
          </p:cNvPr>
          <p:cNvSpPr txBox="1">
            <a:spLocks/>
          </p:cNvSpPr>
          <p:nvPr/>
        </p:nvSpPr>
        <p:spPr>
          <a:xfrm>
            <a:off x="4817445" y="3429632"/>
            <a:ext cx="4057961" cy="461665"/>
          </a:xfrm>
          <a:prstGeom prst="rect">
            <a:avLst/>
          </a:prstGeom>
        </p:spPr>
        <p:txBody>
          <a:bodyPr vert="horz" lIns="91440" tIns="91440" rIns="91440" bIns="91440" rtlCol="0" anchor="ctr">
            <a:spAutoFit/>
          </a:bodyPr>
          <a:lstStyle>
            <a:defPPr>
              <a:defRPr lang="en-US"/>
            </a:defPPr>
            <a:lvl1pPr defTabSz="914400">
              <a:lnSpc>
                <a:spcPct val="90000"/>
              </a:lnSpc>
              <a:spcBef>
                <a:spcPct val="0"/>
              </a:spcBef>
              <a:buNone/>
              <a:defRPr sz="2400" b="1" i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fr-FR" sz="2000" cap="small" dirty="0"/>
              <a:t>Création d’un nœud</a:t>
            </a:r>
          </a:p>
        </p:txBody>
      </p:sp>
      <p:sp>
        <p:nvSpPr>
          <p:cNvPr id="53" name="Title 11">
            <a:hlinkClick r:id="rId4" action="ppaction://hlinksldjump"/>
            <a:extLst>
              <a:ext uri="{FF2B5EF4-FFF2-40B4-BE49-F238E27FC236}">
                <a16:creationId xmlns:a16="http://schemas.microsoft.com/office/drawing/2014/main" id="{8F6B8ADF-EB22-49CD-8E6B-ABA60B25942D}"/>
              </a:ext>
            </a:extLst>
          </p:cNvPr>
          <p:cNvSpPr txBox="1">
            <a:spLocks/>
          </p:cNvSpPr>
          <p:nvPr/>
        </p:nvSpPr>
        <p:spPr>
          <a:xfrm>
            <a:off x="4753635" y="4400803"/>
            <a:ext cx="5408595" cy="461665"/>
          </a:xfrm>
          <a:prstGeom prst="rect">
            <a:avLst/>
          </a:prstGeom>
        </p:spPr>
        <p:txBody>
          <a:bodyPr vert="horz" wrap="square" lIns="91440" tIns="91440" rIns="91440" bIns="91440" rtlCol="0" anchor="ctr">
            <a:spAutoFit/>
          </a:bodyPr>
          <a:lstStyle>
            <a:defPPr>
              <a:defRPr lang="en-US"/>
            </a:defPPr>
            <a:lvl1pPr defTabSz="914400">
              <a:lnSpc>
                <a:spcPct val="90000"/>
              </a:lnSpc>
              <a:spcBef>
                <a:spcPct val="0"/>
              </a:spcBef>
              <a:buNone/>
              <a:defRPr sz="2400" b="1" i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fr-FR" sz="2000" cap="small" dirty="0"/>
              <a:t>Ajout d’un nouveau nœud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B5EDD62-AC50-42BE-BB9D-96437E294C4C}"/>
              </a:ext>
            </a:extLst>
          </p:cNvPr>
          <p:cNvCxnSpPr>
            <a:cxnSpLocks/>
          </p:cNvCxnSpPr>
          <p:nvPr/>
        </p:nvCxnSpPr>
        <p:spPr>
          <a:xfrm>
            <a:off x="2619487" y="1311114"/>
            <a:ext cx="2512423" cy="0"/>
          </a:xfrm>
          <a:prstGeom prst="line">
            <a:avLst/>
          </a:prstGeom>
          <a:ln w="9525">
            <a:solidFill>
              <a:srgbClr val="8D72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56229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6" grpId="0" animBg="1"/>
      <p:bldP spid="18" grpId="0" animBg="1"/>
      <p:bldP spid="19" grpId="0" animBg="1"/>
      <p:bldP spid="21" grpId="0" animBg="1"/>
      <p:bldP spid="49" grpId="0"/>
      <p:bldP spid="50" grpId="0"/>
      <p:bldP spid="51" grpId="0"/>
      <p:bldP spid="5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69D1EE5-6D9E-A4AE-8250-4F0293F1EE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2558472"/>
            <a:ext cx="12192000" cy="43542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0CE108-2A02-47A8-B629-CF6E4C78C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84FAB-E93C-4C08-B71F-BC98764503F4}" type="slidenum">
              <a:rPr lang="fr-FR" smtClean="0"/>
              <a:t>20</a:t>
            </a:fld>
            <a:endParaRPr lang="fr-FR" dirty="0"/>
          </a:p>
        </p:txBody>
      </p:sp>
      <p:sp>
        <p:nvSpPr>
          <p:cNvPr id="49" name="Title 6">
            <a:extLst>
              <a:ext uri="{FF2B5EF4-FFF2-40B4-BE49-F238E27FC236}">
                <a16:creationId xmlns:a16="http://schemas.microsoft.com/office/drawing/2014/main" id="{8E57EE1C-B1B0-41E1-8238-A8C0F31FB27A}"/>
              </a:ext>
            </a:extLst>
          </p:cNvPr>
          <p:cNvSpPr txBox="1">
            <a:spLocks/>
          </p:cNvSpPr>
          <p:nvPr/>
        </p:nvSpPr>
        <p:spPr>
          <a:xfrm>
            <a:off x="-1" y="726339"/>
            <a:ext cx="7636213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algn="r" defTabSz="914354" rtl="0" eaLnBrk="1" latinLnBrk="0" hangingPunct="1">
              <a:spcBef>
                <a:spcPct val="0"/>
              </a:spcBef>
              <a:buNone/>
              <a:defRPr sz="3200" b="1" kern="1200" cap="small" normalizeH="0" baseline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u="none" strike="noStrike" kern="1200" cap="small" spc="0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Création d’un nœud avec RPC activé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B5EDD62-AC50-42BE-BB9D-96437E294C4C}"/>
              </a:ext>
            </a:extLst>
          </p:cNvPr>
          <p:cNvCxnSpPr>
            <a:cxnSpLocks/>
          </p:cNvCxnSpPr>
          <p:nvPr/>
        </p:nvCxnSpPr>
        <p:spPr>
          <a:xfrm>
            <a:off x="4611196" y="1311114"/>
            <a:ext cx="2954070" cy="0"/>
          </a:xfrm>
          <a:prstGeom prst="line">
            <a:avLst/>
          </a:prstGeom>
          <a:ln w="9525">
            <a:solidFill>
              <a:srgbClr val="8D72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5A3B04EA-972F-DECD-8281-7F184BEA162A}"/>
              </a:ext>
            </a:extLst>
          </p:cNvPr>
          <p:cNvSpPr/>
          <p:nvPr/>
        </p:nvSpPr>
        <p:spPr>
          <a:xfrm>
            <a:off x="4256535" y="2548590"/>
            <a:ext cx="777744" cy="182788"/>
          </a:xfrm>
          <a:prstGeom prst="rect">
            <a:avLst/>
          </a:prstGeom>
          <a:noFill/>
          <a:ln w="3175">
            <a:solidFill>
              <a:srgbClr val="DFB3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721EE6-94D5-E406-7F2F-25F0413DFC50}"/>
              </a:ext>
            </a:extLst>
          </p:cNvPr>
          <p:cNvSpPr txBox="1"/>
          <p:nvPr/>
        </p:nvSpPr>
        <p:spPr>
          <a:xfrm>
            <a:off x="2775633" y="1646319"/>
            <a:ext cx="23332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err="1"/>
              <a:t>Bind</a:t>
            </a:r>
            <a:r>
              <a:rPr lang="fr-FR" sz="1600" dirty="0"/>
              <a:t> port 8045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31D2E72-2EF2-77A8-AA20-208E40491507}"/>
              </a:ext>
            </a:extLst>
          </p:cNvPr>
          <p:cNvCxnSpPr>
            <a:cxnSpLocks/>
            <a:stCxn id="11" idx="0"/>
            <a:endCxn id="12" idx="2"/>
          </p:cNvCxnSpPr>
          <p:nvPr/>
        </p:nvCxnSpPr>
        <p:spPr>
          <a:xfrm flipH="1" flipV="1">
            <a:off x="3942234" y="1984873"/>
            <a:ext cx="703173" cy="563717"/>
          </a:xfrm>
          <a:prstGeom prst="straightConnector1">
            <a:avLst/>
          </a:prstGeom>
          <a:ln>
            <a:solidFill>
              <a:srgbClr val="DFB33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68C1DA63-8A48-8028-EB38-411A4524CBB6}"/>
              </a:ext>
            </a:extLst>
          </p:cNvPr>
          <p:cNvSpPr/>
          <p:nvPr/>
        </p:nvSpPr>
        <p:spPr>
          <a:xfrm>
            <a:off x="6620358" y="2541254"/>
            <a:ext cx="344321" cy="172353"/>
          </a:xfrm>
          <a:prstGeom prst="rect">
            <a:avLst/>
          </a:prstGeom>
          <a:noFill/>
          <a:ln w="3175">
            <a:solidFill>
              <a:srgbClr val="DFB3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3001B77-D181-8DD9-220B-B87C7CE9120C}"/>
              </a:ext>
            </a:extLst>
          </p:cNvPr>
          <p:cNvSpPr txBox="1"/>
          <p:nvPr/>
        </p:nvSpPr>
        <p:spPr>
          <a:xfrm>
            <a:off x="5663863" y="1523208"/>
            <a:ext cx="23332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Activer RPC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D54D277-7336-C9A2-0361-5750DCE1F854}"/>
              </a:ext>
            </a:extLst>
          </p:cNvPr>
          <p:cNvCxnSpPr>
            <a:cxnSpLocks/>
            <a:stCxn id="25" idx="0"/>
            <a:endCxn id="26" idx="2"/>
          </p:cNvCxnSpPr>
          <p:nvPr/>
        </p:nvCxnSpPr>
        <p:spPr>
          <a:xfrm flipV="1">
            <a:off x="6792519" y="1861762"/>
            <a:ext cx="37945" cy="679492"/>
          </a:xfrm>
          <a:prstGeom prst="straightConnector1">
            <a:avLst/>
          </a:prstGeom>
          <a:ln>
            <a:solidFill>
              <a:srgbClr val="DFB33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5E70448A-805A-15B3-8B75-DCB35BB7CE41}"/>
              </a:ext>
            </a:extLst>
          </p:cNvPr>
          <p:cNvSpPr/>
          <p:nvPr/>
        </p:nvSpPr>
        <p:spPr>
          <a:xfrm>
            <a:off x="7997065" y="2553807"/>
            <a:ext cx="2457574" cy="172353"/>
          </a:xfrm>
          <a:prstGeom prst="rect">
            <a:avLst/>
          </a:prstGeom>
          <a:noFill/>
          <a:ln w="3175">
            <a:solidFill>
              <a:srgbClr val="DFB3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880902A-F8F3-1EA3-19B2-7FD5EB25D747}"/>
              </a:ext>
            </a:extLst>
          </p:cNvPr>
          <p:cNvSpPr txBox="1"/>
          <p:nvPr/>
        </p:nvSpPr>
        <p:spPr>
          <a:xfrm>
            <a:off x="8891509" y="1350623"/>
            <a:ext cx="27050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Autoriser les requêtes des origines voulus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50B7F07-BAFF-C976-EFDA-02393A82F422}"/>
              </a:ext>
            </a:extLst>
          </p:cNvPr>
          <p:cNvCxnSpPr>
            <a:cxnSpLocks/>
            <a:stCxn id="34" idx="0"/>
            <a:endCxn id="35" idx="2"/>
          </p:cNvCxnSpPr>
          <p:nvPr/>
        </p:nvCxnSpPr>
        <p:spPr>
          <a:xfrm flipV="1">
            <a:off x="9225852" y="1935398"/>
            <a:ext cx="1018170" cy="618409"/>
          </a:xfrm>
          <a:prstGeom prst="straightConnector1">
            <a:avLst/>
          </a:prstGeom>
          <a:ln>
            <a:solidFill>
              <a:srgbClr val="DFB33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18492ADA-DCB0-34A9-8DC6-59D52EE83A17}"/>
              </a:ext>
            </a:extLst>
          </p:cNvPr>
          <p:cNvSpPr/>
          <p:nvPr/>
        </p:nvSpPr>
        <p:spPr>
          <a:xfrm rot="5400000">
            <a:off x="5870515" y="3101076"/>
            <a:ext cx="435428" cy="451517"/>
          </a:xfrm>
          <a:prstGeom prst="rightArrow">
            <a:avLst/>
          </a:prstGeom>
          <a:solidFill>
            <a:srgbClr val="8D7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2BE86243-FC52-85A1-76E9-55A1A10839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9420" y="3591035"/>
            <a:ext cx="8213159" cy="3153266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F41FB4DE-DE07-CAFA-8A5B-521488C1DE96}"/>
              </a:ext>
            </a:extLst>
          </p:cNvPr>
          <p:cNvSpPr/>
          <p:nvPr/>
        </p:nvSpPr>
        <p:spPr>
          <a:xfrm>
            <a:off x="1989420" y="6598920"/>
            <a:ext cx="5831618" cy="1225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19460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500"/>
                            </p:stCondLst>
                            <p:childTnLst>
                              <p:par>
                                <p:cTn id="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000"/>
                            </p:stCondLst>
                            <p:childTnLst>
                              <p:par>
                                <p:cTn id="5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500"/>
                            </p:stCondLst>
                            <p:childTnLst>
                              <p:par>
                                <p:cTn id="6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11" grpId="0" animBg="1"/>
      <p:bldP spid="12" grpId="0"/>
      <p:bldP spid="25" grpId="0" animBg="1"/>
      <p:bldP spid="26" grpId="0"/>
      <p:bldP spid="34" grpId="0" animBg="1"/>
      <p:bldP spid="35" grpId="0"/>
      <p:bldP spid="38" grpId="0" animBg="1"/>
      <p:bldP spid="3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F30D730-635B-BD95-1378-5A95E251144E}"/>
              </a:ext>
            </a:extLst>
          </p:cNvPr>
          <p:cNvGrpSpPr/>
          <p:nvPr/>
        </p:nvGrpSpPr>
        <p:grpSpPr>
          <a:xfrm>
            <a:off x="2621798" y="3032442"/>
            <a:ext cx="7360402" cy="793115"/>
            <a:chOff x="3300188" y="2635885"/>
            <a:chExt cx="7360402" cy="793115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E36AD30-4D9C-4936-9C7E-3310EE4A933C}"/>
                </a:ext>
              </a:extLst>
            </p:cNvPr>
            <p:cNvSpPr/>
            <p:nvPr/>
          </p:nvSpPr>
          <p:spPr>
            <a:xfrm>
              <a:off x="3300188" y="2635885"/>
              <a:ext cx="793115" cy="79311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0F693EC-A0D6-4B6F-ACAE-2C99B75E04CE}"/>
                </a:ext>
              </a:extLst>
            </p:cNvPr>
            <p:cNvSpPr/>
            <p:nvPr/>
          </p:nvSpPr>
          <p:spPr>
            <a:xfrm>
              <a:off x="3363998" y="2699696"/>
              <a:ext cx="665494" cy="665494"/>
            </a:xfrm>
            <a:prstGeom prst="ellipse">
              <a:avLst/>
            </a:prstGeom>
            <a:solidFill>
              <a:srgbClr val="8D720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03</a:t>
              </a:r>
            </a:p>
          </p:txBody>
        </p:sp>
        <p:sp>
          <p:nvSpPr>
            <p:cNvPr id="49" name="Title 6">
              <a:extLst>
                <a:ext uri="{FF2B5EF4-FFF2-40B4-BE49-F238E27FC236}">
                  <a16:creationId xmlns:a16="http://schemas.microsoft.com/office/drawing/2014/main" id="{8E57EE1C-B1B0-41E1-8238-A8C0F31FB27A}"/>
                </a:ext>
              </a:extLst>
            </p:cNvPr>
            <p:cNvSpPr txBox="1">
              <a:spLocks/>
            </p:cNvSpPr>
            <p:nvPr/>
          </p:nvSpPr>
          <p:spPr>
            <a:xfrm>
              <a:off x="4029492" y="2690008"/>
              <a:ext cx="6631098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algn="r" defTabSz="914354" rtl="0" eaLnBrk="1" latinLnBrk="0" hangingPunct="1">
                <a:spcBef>
                  <a:spcPct val="0"/>
                </a:spcBef>
                <a:buNone/>
                <a:defRPr sz="3200" b="1" kern="1200" cap="small" normalizeH="0" baseline="0">
                  <a:solidFill>
                    <a:schemeClr val="accent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</a:lstStyle>
            <a:p>
              <a:pPr marL="0" marR="0" lvl="0" indent="0" algn="ctr" defTabSz="914354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4000" u="none" strike="noStrike" kern="1200" cap="small" spc="0" normalizeH="0" baseline="0" dirty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Ajout d’un nouveau nœud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249808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0CE108-2A02-47A8-B629-CF6E4C78C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84FAB-E93C-4C08-B71F-BC98764503F4}" type="slidenum">
              <a:rPr lang="fr-FR" smtClean="0"/>
              <a:t>22</a:t>
            </a:fld>
            <a:endParaRPr lang="fr-FR" dirty="0"/>
          </a:p>
        </p:txBody>
      </p:sp>
      <p:sp>
        <p:nvSpPr>
          <p:cNvPr id="49" name="Title 6">
            <a:extLst>
              <a:ext uri="{FF2B5EF4-FFF2-40B4-BE49-F238E27FC236}">
                <a16:creationId xmlns:a16="http://schemas.microsoft.com/office/drawing/2014/main" id="{8E57EE1C-B1B0-41E1-8238-A8C0F31FB27A}"/>
              </a:ext>
            </a:extLst>
          </p:cNvPr>
          <p:cNvSpPr txBox="1">
            <a:spLocks/>
          </p:cNvSpPr>
          <p:nvPr/>
        </p:nvSpPr>
        <p:spPr>
          <a:xfrm>
            <a:off x="0" y="726339"/>
            <a:ext cx="5230121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algn="r" defTabSz="914354" rtl="0" eaLnBrk="1" latinLnBrk="0" hangingPunct="1">
              <a:spcBef>
                <a:spcPct val="0"/>
              </a:spcBef>
              <a:buNone/>
              <a:defRPr sz="3200" b="1" kern="1200" cap="small" normalizeH="0" baseline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u="none" strike="noStrike" kern="1200" cap="small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Configurations </a:t>
            </a:r>
            <a:r>
              <a:rPr kumimoji="0" lang="fr-FR" u="none" strike="noStrike" kern="1200" cap="small" spc="0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initiales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B5EDD62-AC50-42BE-BB9D-96437E294C4C}"/>
              </a:ext>
            </a:extLst>
          </p:cNvPr>
          <p:cNvCxnSpPr>
            <a:cxnSpLocks/>
          </p:cNvCxnSpPr>
          <p:nvPr/>
        </p:nvCxnSpPr>
        <p:spPr>
          <a:xfrm>
            <a:off x="2619487" y="1311114"/>
            <a:ext cx="2512423" cy="0"/>
          </a:xfrm>
          <a:prstGeom prst="line">
            <a:avLst/>
          </a:prstGeom>
          <a:ln w="9525">
            <a:solidFill>
              <a:srgbClr val="8D72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9965C61-F46C-49AD-A091-5D9DD4F64333}"/>
              </a:ext>
            </a:extLst>
          </p:cNvPr>
          <p:cNvSpPr txBox="1"/>
          <p:nvPr/>
        </p:nvSpPr>
        <p:spPr>
          <a:xfrm>
            <a:off x="683050" y="2064472"/>
            <a:ext cx="4448860" cy="3276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Build</a:t>
            </a:r>
            <a:r>
              <a:rPr lang="fr-FR" sz="2000" dirty="0"/>
              <a:t> « gendchain » Docker image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fr-FR" sz="2000" dirty="0"/>
              <a:t>Créer un répertoire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fr-FR" sz="2000" dirty="0"/>
              <a:t>Ajouter le fichier password.txt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fr-FR" sz="2000" dirty="0"/>
              <a:t>Créer un compte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fr-FR" sz="20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Ajouter le fichier </a:t>
            </a:r>
            <a:r>
              <a:rPr lang="fr-FR" sz="2000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genesis.json</a:t>
            </a:r>
            <a:endParaRPr lang="fr-FR" sz="20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fr-FR" sz="20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Créer le bloc de genèse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fr-FR" sz="20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Ajouter le fichier </a:t>
            </a:r>
            <a:r>
              <a:rPr lang="fr-FR" sz="2000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config.toml</a:t>
            </a:r>
            <a:endParaRPr lang="fr-FR" sz="20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7E665EBA-BE17-E869-ACEC-CEF0FCC829AA}"/>
              </a:ext>
            </a:extLst>
          </p:cNvPr>
          <p:cNvSpPr/>
          <p:nvPr/>
        </p:nvSpPr>
        <p:spPr>
          <a:xfrm>
            <a:off x="5230121" y="2308860"/>
            <a:ext cx="291003" cy="1610714"/>
          </a:xfrm>
          <a:prstGeom prst="rightBrace">
            <a:avLst>
              <a:gd name="adj1" fmla="val 86511"/>
              <a:gd name="adj2" fmla="val 44891"/>
            </a:avLst>
          </a:prstGeom>
          <a:ln w="28575">
            <a:solidFill>
              <a:srgbClr val="8D72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2F72AE-C678-277C-5090-F24B296788E1}"/>
              </a:ext>
            </a:extLst>
          </p:cNvPr>
          <p:cNvSpPr txBox="1"/>
          <p:nvPr/>
        </p:nvSpPr>
        <p:spPr>
          <a:xfrm>
            <a:off x="5521124" y="2852375"/>
            <a:ext cx="4617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Mêmes commandes expliquées dans le 1</a:t>
            </a:r>
            <a:r>
              <a:rPr lang="fr-FR" b="1" baseline="30000" dirty="0"/>
              <a:t>er</a:t>
            </a:r>
            <a:r>
              <a:rPr lang="fr-FR" b="1" dirty="0"/>
              <a:t> axe</a:t>
            </a:r>
          </a:p>
        </p:txBody>
      </p:sp>
    </p:spTree>
    <p:extLst>
      <p:ext uri="{BB962C8B-B14F-4D97-AF65-F5344CB8AC3E}">
        <p14:creationId xmlns:p14="http://schemas.microsoft.com/office/powerpoint/2010/main" val="2298858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7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750"/>
                            </p:stCondLst>
                            <p:childTnLst>
                              <p:par>
                                <p:cTn id="2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25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/>
      <p:bldP spid="3" grpId="0" animBg="1"/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0CE108-2A02-47A8-B629-CF6E4C78C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84FAB-E93C-4C08-B71F-BC98764503F4}" type="slidenum">
              <a:rPr lang="fr-FR" smtClean="0"/>
              <a:t>23</a:t>
            </a:fld>
            <a:endParaRPr lang="fr-FR" dirty="0"/>
          </a:p>
        </p:txBody>
      </p:sp>
      <p:sp>
        <p:nvSpPr>
          <p:cNvPr id="49" name="Title 6">
            <a:extLst>
              <a:ext uri="{FF2B5EF4-FFF2-40B4-BE49-F238E27FC236}">
                <a16:creationId xmlns:a16="http://schemas.microsoft.com/office/drawing/2014/main" id="{8E57EE1C-B1B0-41E1-8238-A8C0F31FB27A}"/>
              </a:ext>
            </a:extLst>
          </p:cNvPr>
          <p:cNvSpPr txBox="1">
            <a:spLocks/>
          </p:cNvSpPr>
          <p:nvPr/>
        </p:nvSpPr>
        <p:spPr>
          <a:xfrm>
            <a:off x="0" y="726339"/>
            <a:ext cx="5230121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algn="r" defTabSz="914354" rtl="0" eaLnBrk="1" latinLnBrk="0" hangingPunct="1">
              <a:spcBef>
                <a:spcPct val="0"/>
              </a:spcBef>
              <a:buNone/>
              <a:defRPr sz="3200" b="1" kern="1200" cap="small" normalizeH="0" baseline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u="none" strike="noStrike" kern="1200" cap="small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Configurations </a:t>
            </a:r>
            <a:r>
              <a:rPr kumimoji="0" lang="fr-FR" u="none" strike="noStrike" kern="1200" cap="small" spc="0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initiales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B5EDD62-AC50-42BE-BB9D-96437E294C4C}"/>
              </a:ext>
            </a:extLst>
          </p:cNvPr>
          <p:cNvCxnSpPr>
            <a:cxnSpLocks/>
          </p:cNvCxnSpPr>
          <p:nvPr/>
        </p:nvCxnSpPr>
        <p:spPr>
          <a:xfrm>
            <a:off x="2619487" y="1311114"/>
            <a:ext cx="2512423" cy="0"/>
          </a:xfrm>
          <a:prstGeom prst="line">
            <a:avLst/>
          </a:prstGeom>
          <a:ln w="9525">
            <a:solidFill>
              <a:srgbClr val="8D72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9965C61-F46C-49AD-A091-5D9DD4F64333}"/>
              </a:ext>
            </a:extLst>
          </p:cNvPr>
          <p:cNvSpPr txBox="1"/>
          <p:nvPr/>
        </p:nvSpPr>
        <p:spPr>
          <a:xfrm>
            <a:off x="683050" y="2064472"/>
            <a:ext cx="4448860" cy="3276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Build</a:t>
            </a:r>
            <a:r>
              <a:rPr lang="fr-FR" sz="20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« gendchain » Docker image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fr-FR" sz="20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Créer un répertoire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fr-FR" sz="20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Ajouter le fichier password.txt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fr-FR" sz="20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Créer un compte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fr-FR" sz="2000" dirty="0"/>
              <a:t>Ajouter le fichier </a:t>
            </a:r>
            <a:r>
              <a:rPr lang="fr-FR" sz="2000" dirty="0" err="1"/>
              <a:t>genesis.json</a:t>
            </a:r>
            <a:endParaRPr lang="fr-FR" sz="2000" dirty="0"/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fr-FR" sz="2000" dirty="0"/>
              <a:t>Créer le bloc de genèse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fr-FR" sz="20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Ajouter le fichier </a:t>
            </a:r>
            <a:r>
              <a:rPr lang="fr-FR" sz="2000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config.toml</a:t>
            </a:r>
            <a:endParaRPr lang="fr-FR" sz="20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7E665EBA-BE17-E869-ACEC-CEF0FCC829AA}"/>
              </a:ext>
            </a:extLst>
          </p:cNvPr>
          <p:cNvSpPr/>
          <p:nvPr/>
        </p:nvSpPr>
        <p:spPr>
          <a:xfrm>
            <a:off x="4949205" y="4118204"/>
            <a:ext cx="365410" cy="584771"/>
          </a:xfrm>
          <a:prstGeom prst="rightBrace">
            <a:avLst>
              <a:gd name="adj1" fmla="val 11961"/>
              <a:gd name="adj2" fmla="val 44891"/>
            </a:avLst>
          </a:prstGeom>
          <a:ln w="28575">
            <a:solidFill>
              <a:srgbClr val="8D72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2F72AE-C678-277C-5090-F24B296788E1}"/>
              </a:ext>
            </a:extLst>
          </p:cNvPr>
          <p:cNvSpPr txBox="1"/>
          <p:nvPr/>
        </p:nvSpPr>
        <p:spPr>
          <a:xfrm>
            <a:off x="5310830" y="4021802"/>
            <a:ext cx="65995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b="1" dirty="0"/>
              <a:t>Mêmes commandes expliquées dans le 1</a:t>
            </a:r>
            <a:r>
              <a:rPr lang="fr-FR" b="1" baseline="30000" dirty="0"/>
              <a:t>er</a:t>
            </a:r>
            <a:r>
              <a:rPr lang="fr-FR" b="1" dirty="0"/>
              <a:t> axe.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b="1" dirty="0"/>
              <a:t>Il faut utiliser le même fichier </a:t>
            </a:r>
            <a:r>
              <a:rPr lang="fr-FR" b="1" dirty="0" err="1"/>
              <a:t>genesis.json</a:t>
            </a:r>
            <a:r>
              <a:rPr lang="fr-FR" b="1" dirty="0"/>
              <a:t> pour tous les nœuds du réseau.</a:t>
            </a:r>
          </a:p>
        </p:txBody>
      </p:sp>
    </p:spTree>
    <p:extLst>
      <p:ext uri="{BB962C8B-B14F-4D97-AF65-F5344CB8AC3E}">
        <p14:creationId xmlns:p14="http://schemas.microsoft.com/office/powerpoint/2010/main" val="31884043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/>
      <p:bldP spid="3" grpId="0" animBg="1"/>
      <p:bldP spid="5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0CE108-2A02-47A8-B629-CF6E4C78C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84FAB-E93C-4C08-B71F-BC98764503F4}" type="slidenum">
              <a:rPr lang="fr-FR" smtClean="0"/>
              <a:t>24</a:t>
            </a:fld>
            <a:endParaRPr lang="fr-FR" dirty="0"/>
          </a:p>
        </p:txBody>
      </p:sp>
      <p:sp>
        <p:nvSpPr>
          <p:cNvPr id="49" name="Title 6">
            <a:extLst>
              <a:ext uri="{FF2B5EF4-FFF2-40B4-BE49-F238E27FC236}">
                <a16:creationId xmlns:a16="http://schemas.microsoft.com/office/drawing/2014/main" id="{8E57EE1C-B1B0-41E1-8238-A8C0F31FB27A}"/>
              </a:ext>
            </a:extLst>
          </p:cNvPr>
          <p:cNvSpPr txBox="1">
            <a:spLocks/>
          </p:cNvSpPr>
          <p:nvPr/>
        </p:nvSpPr>
        <p:spPr>
          <a:xfrm>
            <a:off x="0" y="726339"/>
            <a:ext cx="5230121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algn="r" defTabSz="914354" rtl="0" eaLnBrk="1" latinLnBrk="0" hangingPunct="1">
              <a:spcBef>
                <a:spcPct val="0"/>
              </a:spcBef>
              <a:buNone/>
              <a:defRPr sz="3200" b="1" kern="1200" cap="small" normalizeH="0" baseline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u="none" strike="noStrike" kern="1200" cap="small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Configurations </a:t>
            </a:r>
            <a:r>
              <a:rPr kumimoji="0" lang="fr-FR" u="none" strike="noStrike" kern="1200" cap="small" spc="0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initiales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B5EDD62-AC50-42BE-BB9D-96437E294C4C}"/>
              </a:ext>
            </a:extLst>
          </p:cNvPr>
          <p:cNvCxnSpPr>
            <a:cxnSpLocks/>
          </p:cNvCxnSpPr>
          <p:nvPr/>
        </p:nvCxnSpPr>
        <p:spPr>
          <a:xfrm>
            <a:off x="2619487" y="1311114"/>
            <a:ext cx="2512423" cy="0"/>
          </a:xfrm>
          <a:prstGeom prst="line">
            <a:avLst/>
          </a:prstGeom>
          <a:ln w="9525">
            <a:solidFill>
              <a:srgbClr val="8D72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34E1D27-3CC0-54B1-6EB1-D0866FE6090B}"/>
              </a:ext>
            </a:extLst>
          </p:cNvPr>
          <p:cNvSpPr txBox="1"/>
          <p:nvPr/>
        </p:nvSpPr>
        <p:spPr>
          <a:xfrm>
            <a:off x="624055" y="1466757"/>
            <a:ext cx="7717259" cy="4199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Build</a:t>
            </a:r>
            <a:r>
              <a:rPr lang="fr-FR" sz="20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« gendchain » Docker image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fr-FR" sz="20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Créer un répertoire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fr-FR" sz="20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Ajouter le fichier password.txt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fr-FR" sz="20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Créer un compte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fr-FR" sz="20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Ajouter le fichier </a:t>
            </a:r>
            <a:r>
              <a:rPr lang="fr-FR" sz="2000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genesis.json</a:t>
            </a:r>
            <a:endParaRPr lang="fr-FR" sz="20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fr-FR" sz="20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Créer le bloc de genèse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fr-FR" sz="2000" dirty="0"/>
              <a:t>Ajouter le fichier </a:t>
            </a:r>
            <a:r>
              <a:rPr lang="fr-FR" sz="2000" dirty="0" err="1"/>
              <a:t>config.toml</a:t>
            </a:r>
            <a:endParaRPr lang="fr-FR" sz="2000" dirty="0"/>
          </a:p>
          <a:p>
            <a:pPr marL="914400" lvl="1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fr-FR" sz="2000" dirty="0"/>
              <a:t>On met dans les listes </a:t>
            </a:r>
            <a:r>
              <a:rPr lang="fr-FR" sz="2000" dirty="0" err="1"/>
              <a:t>StaticNodes</a:t>
            </a:r>
            <a:r>
              <a:rPr lang="fr-FR" sz="2000" dirty="0"/>
              <a:t> et </a:t>
            </a:r>
            <a:r>
              <a:rPr lang="fr-FR" sz="2000" dirty="0" err="1"/>
              <a:t>TrustedNodes</a:t>
            </a:r>
            <a:r>
              <a:rPr lang="fr-FR" sz="2000" dirty="0"/>
              <a:t> les </a:t>
            </a:r>
            <a:r>
              <a:rPr lang="fr-FR" sz="2000" dirty="0" err="1"/>
              <a:t>enodes</a:t>
            </a:r>
            <a:r>
              <a:rPr lang="fr-FR" sz="2000" dirty="0"/>
              <a:t> des nœuds auxquels on veut se connecter.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0EE4BB-9973-5F5B-E47E-30917AD881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323" y="2426833"/>
            <a:ext cx="2152950" cy="3238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8E5E055-CEE7-35EA-087C-690D291DD6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323" y="2828550"/>
            <a:ext cx="7619677" cy="778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4170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allAtOnce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0CE108-2A02-47A8-B629-CF6E4C78C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84FAB-E93C-4C08-B71F-BC98764503F4}" type="slidenum">
              <a:rPr lang="fr-FR" smtClean="0"/>
              <a:t>25</a:t>
            </a:fld>
            <a:endParaRPr lang="fr-FR" dirty="0"/>
          </a:p>
        </p:txBody>
      </p:sp>
      <p:sp>
        <p:nvSpPr>
          <p:cNvPr id="49" name="Title 6">
            <a:extLst>
              <a:ext uri="{FF2B5EF4-FFF2-40B4-BE49-F238E27FC236}">
                <a16:creationId xmlns:a16="http://schemas.microsoft.com/office/drawing/2014/main" id="{8E57EE1C-B1B0-41E1-8238-A8C0F31FB27A}"/>
              </a:ext>
            </a:extLst>
          </p:cNvPr>
          <p:cNvSpPr txBox="1">
            <a:spLocks/>
          </p:cNvSpPr>
          <p:nvPr/>
        </p:nvSpPr>
        <p:spPr>
          <a:xfrm>
            <a:off x="0" y="726339"/>
            <a:ext cx="6890994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algn="r" defTabSz="914354" rtl="0" eaLnBrk="1" latinLnBrk="0" hangingPunct="1">
              <a:spcBef>
                <a:spcPct val="0"/>
              </a:spcBef>
              <a:buNone/>
              <a:defRPr sz="3200" b="1" kern="1200" cap="small" normalizeH="0" baseline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u="none" strike="noStrike" kern="1200" cap="small" spc="0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Création et lancement du nœud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B5EDD62-AC50-42BE-BB9D-96437E294C4C}"/>
              </a:ext>
            </a:extLst>
          </p:cNvPr>
          <p:cNvCxnSpPr>
            <a:cxnSpLocks/>
            <a:stCxn id="49" idx="2"/>
          </p:cNvCxnSpPr>
          <p:nvPr/>
        </p:nvCxnSpPr>
        <p:spPr>
          <a:xfrm>
            <a:off x="3445497" y="1311114"/>
            <a:ext cx="3326679" cy="0"/>
          </a:xfrm>
          <a:prstGeom prst="line">
            <a:avLst/>
          </a:prstGeom>
          <a:ln w="9525">
            <a:solidFill>
              <a:srgbClr val="8D72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C7920A94-C939-120F-73D8-22794289A1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62757"/>
            <a:ext cx="12192000" cy="58026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C682EB8-4AC0-F9F9-D842-E90978EF2A05}"/>
              </a:ext>
            </a:extLst>
          </p:cNvPr>
          <p:cNvSpPr txBox="1"/>
          <p:nvPr/>
        </p:nvSpPr>
        <p:spPr>
          <a:xfrm>
            <a:off x="729103" y="2231350"/>
            <a:ext cx="10624697" cy="1122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r-FR" dirty="0"/>
              <a:t>Mêmes commande expliquée dans le 1</a:t>
            </a:r>
            <a:r>
              <a:rPr lang="fr-FR" baseline="30000" dirty="0"/>
              <a:t>er</a:t>
            </a:r>
            <a:r>
              <a:rPr lang="fr-FR" dirty="0"/>
              <a:t> axe.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r-FR" dirty="0"/>
              <a:t>Il est possible d’activer le RPC.</a:t>
            </a:r>
          </a:p>
        </p:txBody>
      </p:sp>
    </p:spTree>
    <p:extLst>
      <p:ext uri="{BB962C8B-B14F-4D97-AF65-F5344CB8AC3E}">
        <p14:creationId xmlns:p14="http://schemas.microsoft.com/office/powerpoint/2010/main" val="42221440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22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0CE108-2A02-47A8-B629-CF6E4C78C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84FAB-E93C-4C08-B71F-BC98764503F4}" type="slidenum">
              <a:rPr lang="fr-FR" smtClean="0"/>
              <a:t>26</a:t>
            </a:fld>
            <a:endParaRPr lang="fr-FR" dirty="0"/>
          </a:p>
        </p:txBody>
      </p:sp>
      <p:sp>
        <p:nvSpPr>
          <p:cNvPr id="49" name="Title 6">
            <a:extLst>
              <a:ext uri="{FF2B5EF4-FFF2-40B4-BE49-F238E27FC236}">
                <a16:creationId xmlns:a16="http://schemas.microsoft.com/office/drawing/2014/main" id="{8E57EE1C-B1B0-41E1-8238-A8C0F31FB27A}"/>
              </a:ext>
            </a:extLst>
          </p:cNvPr>
          <p:cNvSpPr txBox="1">
            <a:spLocks/>
          </p:cNvSpPr>
          <p:nvPr/>
        </p:nvSpPr>
        <p:spPr>
          <a:xfrm>
            <a:off x="0" y="726339"/>
            <a:ext cx="6890994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algn="r" defTabSz="914354" rtl="0" eaLnBrk="1" latinLnBrk="0" hangingPunct="1">
              <a:spcBef>
                <a:spcPct val="0"/>
              </a:spcBef>
              <a:buNone/>
              <a:defRPr sz="3200" b="1" kern="1200" cap="small" normalizeH="0" baseline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u="none" strike="noStrike" kern="1200" cap="small" spc="0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Création et lancement du nœud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B5EDD62-AC50-42BE-BB9D-96437E294C4C}"/>
              </a:ext>
            </a:extLst>
          </p:cNvPr>
          <p:cNvCxnSpPr>
            <a:cxnSpLocks/>
            <a:stCxn id="49" idx="2"/>
          </p:cNvCxnSpPr>
          <p:nvPr/>
        </p:nvCxnSpPr>
        <p:spPr>
          <a:xfrm>
            <a:off x="3445497" y="1311114"/>
            <a:ext cx="3326679" cy="0"/>
          </a:xfrm>
          <a:prstGeom prst="line">
            <a:avLst/>
          </a:prstGeom>
          <a:ln w="9525">
            <a:solidFill>
              <a:srgbClr val="8D72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C682EB8-4AC0-F9F9-D842-E90978EF2A05}"/>
              </a:ext>
            </a:extLst>
          </p:cNvPr>
          <p:cNvSpPr txBox="1"/>
          <p:nvPr/>
        </p:nvSpPr>
        <p:spPr>
          <a:xfrm>
            <a:off x="729103" y="1781614"/>
            <a:ext cx="10624697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dirty="0"/>
              <a:t>Une fois le nœud est lancé, il se connecte aux nœuds spécifiés dans le fichier « </a:t>
            </a:r>
            <a:r>
              <a:rPr lang="fr-FR" dirty="0" err="1"/>
              <a:t>config.toml</a:t>
            </a:r>
            <a:r>
              <a:rPr lang="fr-FR" dirty="0"/>
              <a:t> » pour se  synchronise avec le réseau.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989E31-E9C1-1FC3-C299-47B155E4E06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4775"/>
          <a:stretch/>
        </p:blipFill>
        <p:spPr>
          <a:xfrm>
            <a:off x="813186" y="2898860"/>
            <a:ext cx="9942785" cy="3405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3962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0CE108-2A02-47A8-B629-CF6E4C78C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84FAB-E93C-4C08-B71F-BC98764503F4}" type="slidenum">
              <a:rPr lang="fr-FR" smtClean="0"/>
              <a:t>27</a:t>
            </a:fld>
            <a:endParaRPr lang="fr-FR" dirty="0"/>
          </a:p>
        </p:txBody>
      </p:sp>
      <p:sp>
        <p:nvSpPr>
          <p:cNvPr id="49" name="Title 6">
            <a:extLst>
              <a:ext uri="{FF2B5EF4-FFF2-40B4-BE49-F238E27FC236}">
                <a16:creationId xmlns:a16="http://schemas.microsoft.com/office/drawing/2014/main" id="{8E57EE1C-B1B0-41E1-8238-A8C0F31FB27A}"/>
              </a:ext>
            </a:extLst>
          </p:cNvPr>
          <p:cNvSpPr txBox="1">
            <a:spLocks/>
          </p:cNvSpPr>
          <p:nvPr/>
        </p:nvSpPr>
        <p:spPr>
          <a:xfrm>
            <a:off x="0" y="726339"/>
            <a:ext cx="6890994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algn="r" defTabSz="914354" rtl="0" eaLnBrk="1" latinLnBrk="0" hangingPunct="1">
              <a:spcBef>
                <a:spcPct val="0"/>
              </a:spcBef>
              <a:buNone/>
              <a:defRPr sz="3200" b="1" kern="1200" cap="small" normalizeH="0" baseline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u="none" strike="noStrike" kern="1200" cap="small" spc="0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Ajouter un nœud comme </a:t>
            </a:r>
            <a:r>
              <a:rPr kumimoji="0" lang="fr-FR" u="none" strike="noStrike" kern="1200" cap="small" spc="0" normalizeH="0" baseline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peer</a:t>
            </a:r>
            <a:endParaRPr kumimoji="0" lang="fr-FR" u="none" strike="noStrike" kern="1200" cap="small" spc="0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B5EDD62-AC50-42BE-BB9D-96437E294C4C}"/>
              </a:ext>
            </a:extLst>
          </p:cNvPr>
          <p:cNvCxnSpPr>
            <a:cxnSpLocks/>
            <a:stCxn id="49" idx="2"/>
          </p:cNvCxnSpPr>
          <p:nvPr/>
        </p:nvCxnSpPr>
        <p:spPr>
          <a:xfrm>
            <a:off x="3445497" y="1311114"/>
            <a:ext cx="3326679" cy="0"/>
          </a:xfrm>
          <a:prstGeom prst="line">
            <a:avLst/>
          </a:prstGeom>
          <a:ln w="9525">
            <a:solidFill>
              <a:srgbClr val="8D72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1300A06-590A-014B-85FD-39CFA1B076CD}"/>
              </a:ext>
            </a:extLst>
          </p:cNvPr>
          <p:cNvSpPr txBox="1"/>
          <p:nvPr/>
        </p:nvSpPr>
        <p:spPr>
          <a:xfrm>
            <a:off x="813242" y="2334919"/>
            <a:ext cx="9423834" cy="621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fr-FR" sz="2000" dirty="0"/>
              <a:t>Méthode 1:  Ajouter son </a:t>
            </a:r>
            <a:r>
              <a:rPr lang="fr-FR" sz="2000" dirty="0" err="1"/>
              <a:t>enode</a:t>
            </a:r>
            <a:r>
              <a:rPr lang="fr-FR" sz="2000" dirty="0"/>
              <a:t> au fichier </a:t>
            </a:r>
            <a:r>
              <a:rPr lang="fr-FR" sz="2000" dirty="0" err="1"/>
              <a:t>config.toml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2005404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7" grpId="0" uiExpand="1" build="allAtOnce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0CE108-2A02-47A8-B629-CF6E4C78C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84FAB-E93C-4C08-B71F-BC98764503F4}" type="slidenum">
              <a:rPr lang="fr-FR" smtClean="0"/>
              <a:t>28</a:t>
            </a:fld>
            <a:endParaRPr lang="fr-F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300A06-590A-014B-85FD-39CFA1B076CD}"/>
              </a:ext>
            </a:extLst>
          </p:cNvPr>
          <p:cNvSpPr txBox="1"/>
          <p:nvPr/>
        </p:nvSpPr>
        <p:spPr>
          <a:xfrm>
            <a:off x="781711" y="432547"/>
            <a:ext cx="9423834" cy="621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fr-FR" sz="2000" dirty="0"/>
              <a:t>Méthode 2:  Attacher une console et utiliser la méthode « </a:t>
            </a:r>
            <a:r>
              <a:rPr lang="fr-FR" sz="2000" dirty="0" err="1"/>
              <a:t>admin.addPeer</a:t>
            </a:r>
            <a:r>
              <a:rPr lang="fr-FR" sz="2000" dirty="0"/>
              <a:t> »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3E9481-2582-9CB7-A32D-996E4A6CBA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181" y="1434828"/>
            <a:ext cx="11683638" cy="476627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9B29E44-E440-AA7B-86CF-B2EC0320A427}"/>
              </a:ext>
            </a:extLst>
          </p:cNvPr>
          <p:cNvSpPr/>
          <p:nvPr/>
        </p:nvSpPr>
        <p:spPr>
          <a:xfrm>
            <a:off x="457542" y="1434828"/>
            <a:ext cx="6510185" cy="176683"/>
          </a:xfrm>
          <a:prstGeom prst="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EBAD61-E43E-C874-4555-0605CC2DF30A}"/>
              </a:ext>
            </a:extLst>
          </p:cNvPr>
          <p:cNvSpPr txBox="1"/>
          <p:nvPr/>
        </p:nvSpPr>
        <p:spPr>
          <a:xfrm>
            <a:off x="4885943" y="1535246"/>
            <a:ext cx="2981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/>
              <a:t>Attacher la console au nœud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B533D03-7827-7CC8-B740-E1858CEF0FEC}"/>
              </a:ext>
            </a:extLst>
          </p:cNvPr>
          <p:cNvSpPr/>
          <p:nvPr/>
        </p:nvSpPr>
        <p:spPr>
          <a:xfrm>
            <a:off x="457541" y="2860487"/>
            <a:ext cx="11256939" cy="152531"/>
          </a:xfrm>
          <a:prstGeom prst="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0BAAC7-DF67-1C16-847B-31DD9E729637}"/>
              </a:ext>
            </a:extLst>
          </p:cNvPr>
          <p:cNvSpPr txBox="1"/>
          <p:nvPr/>
        </p:nvSpPr>
        <p:spPr>
          <a:xfrm>
            <a:off x="8956187" y="2628975"/>
            <a:ext cx="2981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/>
              <a:t>Ajouter un </a:t>
            </a:r>
            <a:r>
              <a:rPr lang="fr-FR" sz="1400" b="1" dirty="0" err="1"/>
              <a:t>peer</a:t>
            </a:r>
            <a:endParaRPr lang="fr-FR" sz="1400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F83512A-CA1F-AA42-DA85-6172A59BE824}"/>
              </a:ext>
            </a:extLst>
          </p:cNvPr>
          <p:cNvSpPr/>
          <p:nvPr/>
        </p:nvSpPr>
        <p:spPr>
          <a:xfrm>
            <a:off x="254181" y="3168264"/>
            <a:ext cx="980259" cy="176683"/>
          </a:xfrm>
          <a:prstGeom prst="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4F46A4-0987-E6D7-4D30-7222634A52AF}"/>
              </a:ext>
            </a:extLst>
          </p:cNvPr>
          <p:cNvSpPr txBox="1"/>
          <p:nvPr/>
        </p:nvSpPr>
        <p:spPr>
          <a:xfrm>
            <a:off x="609942" y="3168264"/>
            <a:ext cx="3134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/>
              <a:t>Obtenir la liste des </a:t>
            </a:r>
            <a:r>
              <a:rPr lang="fr-FR" sz="1400" b="1" dirty="0" err="1"/>
              <a:t>peers</a:t>
            </a:r>
            <a:endParaRPr lang="fr-FR" sz="1400" b="1" dirty="0"/>
          </a:p>
        </p:txBody>
      </p:sp>
    </p:spTree>
    <p:extLst>
      <p:ext uri="{BB962C8B-B14F-4D97-AF65-F5344CB8AC3E}">
        <p14:creationId xmlns:p14="http://schemas.microsoft.com/office/powerpoint/2010/main" val="2119158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allAtOnce"/>
      <p:bldP spid="8" grpId="0" animBg="1"/>
      <p:bldP spid="9" grpId="0"/>
      <p:bldP spid="10" grpId="0" animBg="1"/>
      <p:bldP spid="11" grpId="0"/>
      <p:bldP spid="12" grpId="0" animBg="1"/>
      <p:bldP spid="1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0CE108-2A02-47A8-B629-CF6E4C78C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84FAB-E93C-4C08-B71F-BC98764503F4}" type="slidenum">
              <a:rPr lang="fr-FR" smtClean="0"/>
              <a:t>29</a:t>
            </a:fld>
            <a:endParaRPr lang="fr-FR" dirty="0"/>
          </a:p>
        </p:txBody>
      </p:sp>
      <p:sp>
        <p:nvSpPr>
          <p:cNvPr id="49" name="Title 6">
            <a:extLst>
              <a:ext uri="{FF2B5EF4-FFF2-40B4-BE49-F238E27FC236}">
                <a16:creationId xmlns:a16="http://schemas.microsoft.com/office/drawing/2014/main" id="{8E57EE1C-B1B0-41E1-8238-A8C0F31FB27A}"/>
              </a:ext>
            </a:extLst>
          </p:cNvPr>
          <p:cNvSpPr txBox="1">
            <a:spLocks/>
          </p:cNvSpPr>
          <p:nvPr/>
        </p:nvSpPr>
        <p:spPr>
          <a:xfrm>
            <a:off x="0" y="726339"/>
            <a:ext cx="7898860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algn="r" defTabSz="914354" rtl="0" eaLnBrk="1" latinLnBrk="0" hangingPunct="1">
              <a:spcBef>
                <a:spcPct val="0"/>
              </a:spcBef>
              <a:buNone/>
              <a:defRPr sz="3200" b="1" kern="1200" cap="small" normalizeH="0" baseline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u="none" strike="noStrike" kern="1200" cap="small" spc="0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Rendre le nouveau nœud</a:t>
            </a:r>
            <a:r>
              <a:rPr kumimoji="0" lang="fr-FR" u="none" strike="noStrike" kern="1200" cap="small" spc="0" normalizeH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un signer</a:t>
            </a:r>
            <a:endParaRPr kumimoji="0" lang="fr-FR" u="none" strike="noStrike" kern="1200" cap="small" spc="0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B5EDD62-AC50-42BE-BB9D-96437E294C4C}"/>
              </a:ext>
            </a:extLst>
          </p:cNvPr>
          <p:cNvCxnSpPr>
            <a:cxnSpLocks/>
            <a:stCxn id="49" idx="2"/>
          </p:cNvCxnSpPr>
          <p:nvPr/>
        </p:nvCxnSpPr>
        <p:spPr>
          <a:xfrm>
            <a:off x="3949430" y="1311114"/>
            <a:ext cx="3852153" cy="0"/>
          </a:xfrm>
          <a:prstGeom prst="line">
            <a:avLst/>
          </a:prstGeom>
          <a:ln w="9525">
            <a:solidFill>
              <a:srgbClr val="8D72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A41D99CB-BD43-5BAC-DE4F-716E29933F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16" b="1"/>
          <a:stretch/>
        </p:blipFill>
        <p:spPr>
          <a:xfrm>
            <a:off x="138471" y="2540305"/>
            <a:ext cx="11108209" cy="381604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E55DC5C-7746-0D2A-69E7-7183C40F3BA8}"/>
              </a:ext>
            </a:extLst>
          </p:cNvPr>
          <p:cNvSpPr/>
          <p:nvPr/>
        </p:nvSpPr>
        <p:spPr>
          <a:xfrm>
            <a:off x="224667" y="2540306"/>
            <a:ext cx="9925173" cy="213362"/>
          </a:xfrm>
          <a:prstGeom prst="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DD387E-739D-8D1F-7F95-A2DB844F0CC9}"/>
              </a:ext>
            </a:extLst>
          </p:cNvPr>
          <p:cNvSpPr txBox="1"/>
          <p:nvPr/>
        </p:nvSpPr>
        <p:spPr>
          <a:xfrm>
            <a:off x="8108008" y="2740683"/>
            <a:ext cx="2981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/>
              <a:t>Attacher la console au nœud voter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E76DD4E-01AF-A07A-BFA6-909C1F8E658D}"/>
              </a:ext>
            </a:extLst>
          </p:cNvPr>
          <p:cNvSpPr/>
          <p:nvPr/>
        </p:nvSpPr>
        <p:spPr>
          <a:xfrm>
            <a:off x="138471" y="5070147"/>
            <a:ext cx="7075129" cy="213362"/>
          </a:xfrm>
          <a:prstGeom prst="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AD2C0F-B432-63E2-5775-DEE94F3E56F7}"/>
              </a:ext>
            </a:extLst>
          </p:cNvPr>
          <p:cNvSpPr txBox="1"/>
          <p:nvPr/>
        </p:nvSpPr>
        <p:spPr>
          <a:xfrm>
            <a:off x="5908532" y="5270525"/>
            <a:ext cx="5084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/>
              <a:t>Proposer « 0xd84a271a7388e13a7799ec3c880de006e84d6e88» comme signer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A31EB84-1F9F-DE0F-188F-385295542C18}"/>
              </a:ext>
            </a:extLst>
          </p:cNvPr>
          <p:cNvSpPr txBox="1"/>
          <p:nvPr/>
        </p:nvSpPr>
        <p:spPr>
          <a:xfrm>
            <a:off x="558366" y="1719214"/>
            <a:ext cx="9423834" cy="621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fr-FR" sz="2000" dirty="0"/>
              <a:t>Il faut que les </a:t>
            </a:r>
            <a:r>
              <a:rPr lang="fr-FR" sz="2000" dirty="0" err="1"/>
              <a:t>voters</a:t>
            </a:r>
            <a:r>
              <a:rPr lang="fr-FR" sz="2000" dirty="0"/>
              <a:t> le proposent comme signer.</a:t>
            </a:r>
          </a:p>
        </p:txBody>
      </p:sp>
    </p:spTree>
    <p:extLst>
      <p:ext uri="{BB962C8B-B14F-4D97-AF65-F5344CB8AC3E}">
        <p14:creationId xmlns:p14="http://schemas.microsoft.com/office/powerpoint/2010/main" val="40044590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11" grpId="0" animBg="1"/>
      <p:bldP spid="12" grpId="0"/>
      <p:bldP spid="15" grpId="0" animBg="1"/>
      <p:bldP spid="16" grpId="0"/>
      <p:bldP spid="17" grpId="0" uiExpand="1" build="allAtOnc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F30D730-635B-BD95-1378-5A95E251144E}"/>
              </a:ext>
            </a:extLst>
          </p:cNvPr>
          <p:cNvGrpSpPr/>
          <p:nvPr/>
        </p:nvGrpSpPr>
        <p:grpSpPr>
          <a:xfrm>
            <a:off x="4359748" y="3032442"/>
            <a:ext cx="3472504" cy="793115"/>
            <a:chOff x="3300188" y="2635885"/>
            <a:chExt cx="3472504" cy="793115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E36AD30-4D9C-4936-9C7E-3310EE4A933C}"/>
                </a:ext>
              </a:extLst>
            </p:cNvPr>
            <p:cNvSpPr/>
            <p:nvPr/>
          </p:nvSpPr>
          <p:spPr>
            <a:xfrm>
              <a:off x="3300188" y="2635885"/>
              <a:ext cx="793115" cy="79311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0F693EC-A0D6-4B6F-ACAE-2C99B75E04CE}"/>
                </a:ext>
              </a:extLst>
            </p:cNvPr>
            <p:cNvSpPr/>
            <p:nvPr/>
          </p:nvSpPr>
          <p:spPr>
            <a:xfrm>
              <a:off x="3363998" y="2699696"/>
              <a:ext cx="665494" cy="665494"/>
            </a:xfrm>
            <a:prstGeom prst="ellipse">
              <a:avLst/>
            </a:prstGeom>
            <a:solidFill>
              <a:srgbClr val="8D720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01</a:t>
              </a:r>
            </a:p>
          </p:txBody>
        </p:sp>
        <p:sp>
          <p:nvSpPr>
            <p:cNvPr id="49" name="Title 6">
              <a:extLst>
                <a:ext uri="{FF2B5EF4-FFF2-40B4-BE49-F238E27FC236}">
                  <a16:creationId xmlns:a16="http://schemas.microsoft.com/office/drawing/2014/main" id="{8E57EE1C-B1B0-41E1-8238-A8C0F31FB27A}"/>
                </a:ext>
              </a:extLst>
            </p:cNvPr>
            <p:cNvSpPr txBox="1">
              <a:spLocks/>
            </p:cNvSpPr>
            <p:nvPr/>
          </p:nvSpPr>
          <p:spPr>
            <a:xfrm>
              <a:off x="4029492" y="2678499"/>
              <a:ext cx="274320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algn="r" defTabSz="914354" rtl="0" eaLnBrk="1" latinLnBrk="0" hangingPunct="1">
                <a:spcBef>
                  <a:spcPct val="0"/>
                </a:spcBef>
                <a:buNone/>
                <a:defRPr sz="3200" b="1" kern="1200" cap="small" normalizeH="0" baseline="0">
                  <a:solidFill>
                    <a:schemeClr val="accent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</a:lstStyle>
            <a:p>
              <a:pPr marL="0" marR="0" lvl="0" indent="0" algn="ctr" defTabSz="914354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4000" u="none" strike="noStrike" kern="1200" cap="small" spc="0" normalizeH="0" baseline="0" dirty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Prérequis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321762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0CE108-2A02-47A8-B629-CF6E4C78C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84FAB-E93C-4C08-B71F-BC98764503F4}" type="slidenum">
              <a:rPr lang="fr-FR" smtClean="0"/>
              <a:t>30</a:t>
            </a:fld>
            <a:endParaRPr lang="fr-FR" dirty="0"/>
          </a:p>
        </p:txBody>
      </p:sp>
      <p:sp>
        <p:nvSpPr>
          <p:cNvPr id="49" name="Title 6">
            <a:extLst>
              <a:ext uri="{FF2B5EF4-FFF2-40B4-BE49-F238E27FC236}">
                <a16:creationId xmlns:a16="http://schemas.microsoft.com/office/drawing/2014/main" id="{8E57EE1C-B1B0-41E1-8238-A8C0F31FB27A}"/>
              </a:ext>
            </a:extLst>
          </p:cNvPr>
          <p:cNvSpPr txBox="1">
            <a:spLocks/>
          </p:cNvSpPr>
          <p:nvPr/>
        </p:nvSpPr>
        <p:spPr>
          <a:xfrm>
            <a:off x="0" y="726339"/>
            <a:ext cx="7898860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algn="r" defTabSz="914354" rtl="0" eaLnBrk="1" latinLnBrk="0" hangingPunct="1">
              <a:spcBef>
                <a:spcPct val="0"/>
              </a:spcBef>
              <a:buNone/>
              <a:defRPr sz="3200" b="1" kern="1200" cap="small" normalizeH="0" baseline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u="none" strike="noStrike" kern="1200" cap="small" spc="0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Rendre le nouveau nœud</a:t>
            </a:r>
            <a:r>
              <a:rPr kumimoji="0" lang="fr-FR" u="none" strike="noStrike" kern="1200" cap="small" spc="0" normalizeH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un </a:t>
            </a:r>
            <a:r>
              <a:rPr lang="fr-F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vot</a:t>
            </a:r>
            <a:r>
              <a:rPr kumimoji="0" lang="fr-FR" u="none" strike="noStrike" kern="1200" cap="small" spc="0" normalizeH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er</a:t>
            </a:r>
            <a:endParaRPr kumimoji="0" lang="fr-FR" u="none" strike="noStrike" kern="1200" cap="small" spc="0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B5EDD62-AC50-42BE-BB9D-96437E294C4C}"/>
              </a:ext>
            </a:extLst>
          </p:cNvPr>
          <p:cNvCxnSpPr>
            <a:cxnSpLocks/>
            <a:stCxn id="49" idx="2"/>
          </p:cNvCxnSpPr>
          <p:nvPr/>
        </p:nvCxnSpPr>
        <p:spPr>
          <a:xfrm>
            <a:off x="3949430" y="1311114"/>
            <a:ext cx="3852153" cy="0"/>
          </a:xfrm>
          <a:prstGeom prst="line">
            <a:avLst/>
          </a:prstGeom>
          <a:ln w="9525">
            <a:solidFill>
              <a:srgbClr val="8D72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E1CA170B-1477-63F3-ECCE-D2843B9AB4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909" y="2762991"/>
            <a:ext cx="10446182" cy="324156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66122C7-F3B4-B897-5012-EF3A798BEEE1}"/>
              </a:ext>
            </a:extLst>
          </p:cNvPr>
          <p:cNvSpPr/>
          <p:nvPr/>
        </p:nvSpPr>
        <p:spPr>
          <a:xfrm>
            <a:off x="872909" y="2762991"/>
            <a:ext cx="9925173" cy="213362"/>
          </a:xfrm>
          <a:prstGeom prst="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28AB35-377E-159E-FD5A-0EB3C1CB7F85}"/>
              </a:ext>
            </a:extLst>
          </p:cNvPr>
          <p:cNvSpPr txBox="1"/>
          <p:nvPr/>
        </p:nvSpPr>
        <p:spPr>
          <a:xfrm>
            <a:off x="8502250" y="2976353"/>
            <a:ext cx="2981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/>
              <a:t>Attacher la console au nœud voter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62D64D-7BD2-24BE-527F-3AFFDFB6A677}"/>
              </a:ext>
            </a:extLst>
          </p:cNvPr>
          <p:cNvSpPr/>
          <p:nvPr/>
        </p:nvSpPr>
        <p:spPr>
          <a:xfrm>
            <a:off x="915793" y="5091737"/>
            <a:ext cx="7075129" cy="213362"/>
          </a:xfrm>
          <a:prstGeom prst="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A68D44-CDAC-1688-1FCD-A8177E967664}"/>
              </a:ext>
            </a:extLst>
          </p:cNvPr>
          <p:cNvSpPr txBox="1"/>
          <p:nvPr/>
        </p:nvSpPr>
        <p:spPr>
          <a:xfrm>
            <a:off x="6443899" y="5305099"/>
            <a:ext cx="49180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/>
              <a:t>Proposer « 0xd84a271a7388e13a7799ec3c880de006e84d6e88» comme voter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E1F2FB-01AC-0364-D8BD-EF2438E05113}"/>
              </a:ext>
            </a:extLst>
          </p:cNvPr>
          <p:cNvSpPr txBox="1"/>
          <p:nvPr/>
        </p:nvSpPr>
        <p:spPr>
          <a:xfrm>
            <a:off x="872909" y="1747096"/>
            <a:ext cx="9423834" cy="621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fr-FR" sz="2000" dirty="0"/>
              <a:t>Il faut que les </a:t>
            </a:r>
            <a:r>
              <a:rPr lang="fr-FR" sz="2000" dirty="0" err="1"/>
              <a:t>voters</a:t>
            </a:r>
            <a:r>
              <a:rPr lang="fr-FR" sz="2000" dirty="0"/>
              <a:t> le proposent comme voter.</a:t>
            </a:r>
          </a:p>
        </p:txBody>
      </p:sp>
    </p:spTree>
    <p:extLst>
      <p:ext uri="{BB962C8B-B14F-4D97-AF65-F5344CB8AC3E}">
        <p14:creationId xmlns:p14="http://schemas.microsoft.com/office/powerpoint/2010/main" val="37061079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7" grpId="0" animBg="1"/>
      <p:bldP spid="8" grpId="0"/>
      <p:bldP spid="9" grpId="0" animBg="1"/>
      <p:bldP spid="10" grpId="0"/>
      <p:bldP spid="11" grpId="0" uiExpand="1" build="allAtOnce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0DE76CDF-4E58-4E7C-A33A-E1614CED62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24339" cy="1296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EF870EC-FA03-4770-996B-1124473D8A19}"/>
              </a:ext>
            </a:extLst>
          </p:cNvPr>
          <p:cNvSpPr txBox="1"/>
          <p:nvPr/>
        </p:nvSpPr>
        <p:spPr>
          <a:xfrm>
            <a:off x="72887" y="2705725"/>
            <a:ext cx="1204622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Mise en place d’un réseau privé </a:t>
            </a:r>
            <a:r>
              <a:rPr lang="fr-FR" sz="4400" b="1" dirty="0" err="1">
                <a:solidFill>
                  <a:srgbClr val="8D720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Gend</a:t>
            </a:r>
            <a:r>
              <a:rPr lang="fr-FR" sz="44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Chain</a:t>
            </a:r>
            <a:endParaRPr lang="fr-FR" sz="44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9447987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0CE108-2A02-47A8-B629-CF6E4C78C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84FAB-E93C-4C08-B71F-BC98764503F4}" type="slidenum">
              <a:rPr lang="fr-FR" smtClean="0"/>
              <a:t>4</a:t>
            </a:fld>
            <a:endParaRPr lang="fr-FR" dirty="0"/>
          </a:p>
        </p:txBody>
      </p:sp>
      <p:sp>
        <p:nvSpPr>
          <p:cNvPr id="49" name="Title 6">
            <a:extLst>
              <a:ext uri="{FF2B5EF4-FFF2-40B4-BE49-F238E27FC236}">
                <a16:creationId xmlns:a16="http://schemas.microsoft.com/office/drawing/2014/main" id="{8E57EE1C-B1B0-41E1-8238-A8C0F31FB27A}"/>
              </a:ext>
            </a:extLst>
          </p:cNvPr>
          <p:cNvSpPr txBox="1">
            <a:spLocks/>
          </p:cNvSpPr>
          <p:nvPr/>
        </p:nvSpPr>
        <p:spPr>
          <a:xfrm>
            <a:off x="0" y="726339"/>
            <a:ext cx="4419600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algn="r" defTabSz="914354" rtl="0" eaLnBrk="1" latinLnBrk="0" hangingPunct="1">
              <a:spcBef>
                <a:spcPct val="0"/>
              </a:spcBef>
              <a:buNone/>
              <a:defRPr sz="3200" b="1" kern="1200" cap="small" normalizeH="0" baseline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u="none" strike="noStrike" kern="1200" cap="small" spc="0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Caractéristiques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B5EDD62-AC50-42BE-BB9D-96437E294C4C}"/>
              </a:ext>
            </a:extLst>
          </p:cNvPr>
          <p:cNvCxnSpPr>
            <a:cxnSpLocks/>
          </p:cNvCxnSpPr>
          <p:nvPr/>
        </p:nvCxnSpPr>
        <p:spPr>
          <a:xfrm>
            <a:off x="3159505" y="1311114"/>
            <a:ext cx="1143000" cy="0"/>
          </a:xfrm>
          <a:prstGeom prst="line">
            <a:avLst/>
          </a:prstGeom>
          <a:ln w="9525">
            <a:solidFill>
              <a:srgbClr val="8D72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A1B80BF-26A0-48D6-E1C1-D1CC7DD823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8616679"/>
              </p:ext>
            </p:extLst>
          </p:nvPr>
        </p:nvGraphicFramePr>
        <p:xfrm>
          <a:off x="1003622" y="2129738"/>
          <a:ext cx="10184756" cy="35542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56398">
                  <a:extLst>
                    <a:ext uri="{9D8B030D-6E8A-4147-A177-3AD203B41FA5}">
                      <a16:colId xmlns:a16="http://schemas.microsoft.com/office/drawing/2014/main" val="3105198034"/>
                    </a:ext>
                  </a:extLst>
                </a:gridCol>
                <a:gridCol w="5528358">
                  <a:extLst>
                    <a:ext uri="{9D8B030D-6E8A-4147-A177-3AD203B41FA5}">
                      <a16:colId xmlns:a16="http://schemas.microsoft.com/office/drawing/2014/main" val="4439700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400" b="1" dirty="0"/>
                        <a:t>Minimales</a:t>
                      </a:r>
                    </a:p>
                    <a:p>
                      <a:pPr algn="ctr"/>
                      <a:endParaRPr lang="fr-FR" sz="2400" b="1" dirty="0"/>
                    </a:p>
                    <a:p>
                      <a:pPr marL="571500" lvl="1" indent="-342900">
                        <a:lnSpc>
                          <a:spcPct val="130000"/>
                        </a:lnSpc>
                        <a:buFont typeface="Wingdings" panose="05000000000000000000" pitchFamily="2" charset="2"/>
                        <a:buChar char="q"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+mn-lt"/>
                          <a:ea typeface="微软雅黑" pitchFamily="34" charset="-122"/>
                        </a:rPr>
                        <a:t>CPU avec 2+ cores</a:t>
                      </a:r>
                    </a:p>
                    <a:p>
                      <a:pPr marL="571500" lvl="1" indent="-342900">
                        <a:lnSpc>
                          <a:spcPct val="130000"/>
                        </a:lnSpc>
                        <a:buFont typeface="Wingdings" panose="05000000000000000000" pitchFamily="2" charset="2"/>
                        <a:buChar char="q"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+mn-lt"/>
                          <a:ea typeface="微软雅黑" pitchFamily="34" charset="-122"/>
                        </a:rPr>
                        <a:t>4GB RAM</a:t>
                      </a:r>
                    </a:p>
                    <a:p>
                      <a:pPr marL="571500" lvl="1" indent="-342900">
                        <a:lnSpc>
                          <a:spcPct val="130000"/>
                        </a:lnSpc>
                        <a:buFont typeface="Wingdings" panose="05000000000000000000" pitchFamily="2" charset="2"/>
                        <a:buChar char="q"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+mn-lt"/>
                          <a:ea typeface="微软雅黑" pitchFamily="34" charset="-122"/>
                        </a:rPr>
                        <a:t>320GB de stockage libre</a:t>
                      </a:r>
                    </a:p>
                    <a:p>
                      <a:pPr marL="571500" lvl="1" indent="-342900">
                        <a:lnSpc>
                          <a:spcPct val="130000"/>
                        </a:lnSpc>
                        <a:buFont typeface="Wingdings" panose="05000000000000000000" pitchFamily="2" charset="2"/>
                        <a:buChar char="q"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+mn-lt"/>
                          <a:ea typeface="微软雅黑" pitchFamily="34" charset="-122"/>
                        </a:rPr>
                        <a:t>8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+mn-lt"/>
                          <a:ea typeface="微软雅黑" pitchFamily="34" charset="-122"/>
                        </a:rPr>
                        <a:t>MBit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+mn-lt"/>
                          <a:ea typeface="微软雅黑" pitchFamily="34" charset="-122"/>
                        </a:rPr>
                        <a:t>/sec download Internet service</a:t>
                      </a:r>
                    </a:p>
                    <a:p>
                      <a:pPr marL="228600" lvl="1" indent="0">
                        <a:lnSpc>
                          <a:spcPct val="130000"/>
                        </a:lnSpc>
                        <a:buFont typeface="Wingdings" panose="05000000000000000000" pitchFamily="2" charset="2"/>
                        <a:buNone/>
                      </a:pPr>
                      <a:endParaRPr lang="en-US" sz="18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Recommandées</a:t>
                      </a:r>
                    </a:p>
                    <a:p>
                      <a:pPr algn="ctr"/>
                      <a:endParaRPr lang="fr-FR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71500" lvl="1" indent="-342900" algn="l" defTabSz="914400" rtl="0" eaLnBrk="1" latinLnBrk="0" hangingPunct="1">
                        <a:lnSpc>
                          <a:spcPct val="130000"/>
                        </a:lnSpc>
                        <a:buFont typeface="Wingdings" panose="05000000000000000000" pitchFamily="2" charset="2"/>
                        <a:buChar char="q"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微软雅黑" pitchFamily="34" charset="-122"/>
                          <a:cs typeface="+mn-cs"/>
                        </a:rPr>
                        <a:t>CPU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latin typeface="+mn-lt"/>
                          <a:ea typeface="微软雅黑" pitchFamily="34" charset="-122"/>
                          <a:cs typeface="+mn-cs"/>
                        </a:rPr>
                        <a:t>rapide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微软雅黑" pitchFamily="34" charset="-122"/>
                          <a:cs typeface="+mn-cs"/>
                        </a:rPr>
                        <a:t> avec 4+ cores</a:t>
                      </a:r>
                    </a:p>
                    <a:p>
                      <a:pPr marL="571500" lvl="1" indent="-342900" algn="l" defTabSz="914400" rtl="0" eaLnBrk="1" latinLnBrk="0" hangingPunct="1">
                        <a:lnSpc>
                          <a:spcPct val="130000"/>
                        </a:lnSpc>
                        <a:buFont typeface="Wingdings" panose="05000000000000000000" pitchFamily="2" charset="2"/>
                        <a:buChar char="q"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微软雅黑" pitchFamily="34" charset="-122"/>
                          <a:cs typeface="+mn-cs"/>
                        </a:rPr>
                        <a:t>16GB+ RAM</a:t>
                      </a:r>
                    </a:p>
                    <a:p>
                      <a:pPr marL="571500" lvl="1" indent="-342900" algn="l" defTabSz="914400" rtl="0" eaLnBrk="1" latinLnBrk="0" hangingPunct="1">
                        <a:lnSpc>
                          <a:spcPct val="130000"/>
                        </a:lnSpc>
                        <a:buFont typeface="Wingdings" panose="05000000000000000000" pitchFamily="2" charset="2"/>
                        <a:buChar char="q"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微软雅黑" pitchFamily="34" charset="-122"/>
                          <a:cs typeface="+mn-cs"/>
                        </a:rPr>
                        <a:t>SSD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latin typeface="+mn-lt"/>
                          <a:ea typeface="微软雅黑" pitchFamily="34" charset="-122"/>
                          <a:cs typeface="+mn-cs"/>
                        </a:rPr>
                        <a:t>rapide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微软雅黑" pitchFamily="34" charset="-122"/>
                          <a:cs typeface="+mn-cs"/>
                        </a:rPr>
                        <a:t> avec au minimum 500GB </a:t>
                      </a:r>
                      <a:r>
                        <a:rPr lang="fr-FR" sz="1800" kern="1200" dirty="0">
                          <a:solidFill>
                            <a:schemeClr val="tx1"/>
                          </a:solidFill>
                          <a:latin typeface="+mn-lt"/>
                          <a:ea typeface="微软雅黑" pitchFamily="34" charset="-122"/>
                          <a:cs typeface="+mn-cs"/>
                        </a:rPr>
                        <a:t>d'espace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微软雅黑" pitchFamily="34" charset="-122"/>
                          <a:cs typeface="+mn-cs"/>
                        </a:rPr>
                        <a:t> libre</a:t>
                      </a:r>
                    </a:p>
                    <a:p>
                      <a:pPr marL="571500" lvl="1" indent="-342900" algn="l" defTabSz="914400" rtl="0" eaLnBrk="1" latinLnBrk="0" hangingPunct="1">
                        <a:lnSpc>
                          <a:spcPct val="130000"/>
                        </a:lnSpc>
                        <a:buFont typeface="Wingdings" panose="05000000000000000000" pitchFamily="2" charset="2"/>
                        <a:buChar char="q"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微软雅黑" pitchFamily="34" charset="-122"/>
                          <a:cs typeface="+mn-cs"/>
                        </a:rPr>
                        <a:t>25+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latin typeface="+mn-lt"/>
                          <a:ea typeface="微软雅黑" pitchFamily="34" charset="-122"/>
                          <a:cs typeface="+mn-cs"/>
                        </a:rPr>
                        <a:t>MBit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微软雅黑" pitchFamily="34" charset="-122"/>
                          <a:cs typeface="+mn-cs"/>
                        </a:rPr>
                        <a:t>/sec download Internet service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9738757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95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微软雅黑" pitchFamily="34" charset="-122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95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微软雅黑" pitchFamily="34" charset="-122"/>
                        </a:rPr>
                        <a:t>Pour </a:t>
                      </a:r>
                      <a:r>
                        <a:rPr lang="fr-FR" sz="195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微软雅黑" pitchFamily="34" charset="-122"/>
                        </a:rPr>
                        <a:t>les nœuds légers</a:t>
                      </a:r>
                      <a:r>
                        <a:rPr lang="fr-FR" sz="195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微软雅黑" pitchFamily="34" charset="-122"/>
                        </a:rPr>
                        <a:t>, les exigences sont beaucoup plus faibles, car ils ne stockent que les en-têtes des blocs et reçoivent de petites mises à jour d'état.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03566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52066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0CE108-2A02-47A8-B629-CF6E4C78C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84FAB-E93C-4C08-B71F-BC98764503F4}" type="slidenum">
              <a:rPr lang="fr-FR" smtClean="0"/>
              <a:t>5</a:t>
            </a:fld>
            <a:endParaRPr lang="fr-FR" dirty="0"/>
          </a:p>
        </p:txBody>
      </p:sp>
      <p:sp>
        <p:nvSpPr>
          <p:cNvPr id="49" name="Title 6">
            <a:extLst>
              <a:ext uri="{FF2B5EF4-FFF2-40B4-BE49-F238E27FC236}">
                <a16:creationId xmlns:a16="http://schemas.microsoft.com/office/drawing/2014/main" id="{8E57EE1C-B1B0-41E1-8238-A8C0F31FB27A}"/>
              </a:ext>
            </a:extLst>
          </p:cNvPr>
          <p:cNvSpPr txBox="1">
            <a:spLocks/>
          </p:cNvSpPr>
          <p:nvPr/>
        </p:nvSpPr>
        <p:spPr>
          <a:xfrm>
            <a:off x="0" y="726339"/>
            <a:ext cx="3526639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algn="r" defTabSz="914354" rtl="0" eaLnBrk="1" latinLnBrk="0" hangingPunct="1">
              <a:spcBef>
                <a:spcPct val="0"/>
              </a:spcBef>
              <a:buNone/>
              <a:defRPr sz="3200" b="1" kern="1200" cap="small" normalizeH="0" baseline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u="none" strike="noStrike" kern="1200" cap="small" spc="0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Installations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B5EDD62-AC50-42BE-BB9D-96437E294C4C}"/>
              </a:ext>
            </a:extLst>
          </p:cNvPr>
          <p:cNvCxnSpPr>
            <a:cxnSpLocks/>
          </p:cNvCxnSpPr>
          <p:nvPr/>
        </p:nvCxnSpPr>
        <p:spPr>
          <a:xfrm>
            <a:off x="2286000" y="1311114"/>
            <a:ext cx="1143000" cy="0"/>
          </a:xfrm>
          <a:prstGeom prst="line">
            <a:avLst/>
          </a:prstGeom>
          <a:ln w="9525">
            <a:solidFill>
              <a:srgbClr val="8D72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Docker Logos - Docker">
            <a:extLst>
              <a:ext uri="{FF2B5EF4-FFF2-40B4-BE49-F238E27FC236}">
                <a16:creationId xmlns:a16="http://schemas.microsoft.com/office/drawing/2014/main" id="{3A45D618-5A41-45D0-9BA6-95A66D1C93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6630" y="2188897"/>
            <a:ext cx="2898740" cy="2480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2C033F09-7B4E-4ADC-9886-461F27B0862C}"/>
              </a:ext>
            </a:extLst>
          </p:cNvPr>
          <p:cNvSpPr txBox="1"/>
          <p:nvPr/>
        </p:nvSpPr>
        <p:spPr>
          <a:xfrm>
            <a:off x="2963945" y="5177554"/>
            <a:ext cx="62641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hlinkClick r:id="rId3"/>
              </a:rPr>
              <a:t>Installer Docker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576555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2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0CE108-2A02-47A8-B629-CF6E4C78C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84FAB-E93C-4C08-B71F-BC98764503F4}" type="slidenum">
              <a:rPr lang="fr-FR" smtClean="0"/>
              <a:t>6</a:t>
            </a:fld>
            <a:endParaRPr lang="fr-FR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F30D730-635B-BD95-1378-5A95E251144E}"/>
              </a:ext>
            </a:extLst>
          </p:cNvPr>
          <p:cNvGrpSpPr/>
          <p:nvPr/>
        </p:nvGrpSpPr>
        <p:grpSpPr>
          <a:xfrm>
            <a:off x="3116287" y="3020934"/>
            <a:ext cx="5959425" cy="816132"/>
            <a:chOff x="3300188" y="2635885"/>
            <a:chExt cx="5959425" cy="816132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E36AD30-4D9C-4936-9C7E-3310EE4A933C}"/>
                </a:ext>
              </a:extLst>
            </p:cNvPr>
            <p:cNvSpPr/>
            <p:nvPr/>
          </p:nvSpPr>
          <p:spPr>
            <a:xfrm>
              <a:off x="3300188" y="2635885"/>
              <a:ext cx="793115" cy="79311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0F693EC-A0D6-4B6F-ACAE-2C99B75E04CE}"/>
                </a:ext>
              </a:extLst>
            </p:cNvPr>
            <p:cNvSpPr/>
            <p:nvPr/>
          </p:nvSpPr>
          <p:spPr>
            <a:xfrm>
              <a:off x="3363998" y="2699696"/>
              <a:ext cx="665494" cy="665494"/>
            </a:xfrm>
            <a:prstGeom prst="ellipse">
              <a:avLst/>
            </a:prstGeom>
            <a:solidFill>
              <a:srgbClr val="8D720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02</a:t>
              </a:r>
            </a:p>
          </p:txBody>
        </p:sp>
        <p:sp>
          <p:nvSpPr>
            <p:cNvPr id="49" name="Title 6">
              <a:extLst>
                <a:ext uri="{FF2B5EF4-FFF2-40B4-BE49-F238E27FC236}">
                  <a16:creationId xmlns:a16="http://schemas.microsoft.com/office/drawing/2014/main" id="{8E57EE1C-B1B0-41E1-8238-A8C0F31FB27A}"/>
                </a:ext>
              </a:extLst>
            </p:cNvPr>
            <p:cNvSpPr txBox="1">
              <a:spLocks/>
            </p:cNvSpPr>
            <p:nvPr/>
          </p:nvSpPr>
          <p:spPr>
            <a:xfrm>
              <a:off x="4029492" y="2744131"/>
              <a:ext cx="5230121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algn="r" defTabSz="914354" rtl="0" eaLnBrk="1" latinLnBrk="0" hangingPunct="1">
                <a:spcBef>
                  <a:spcPct val="0"/>
                </a:spcBef>
                <a:buNone/>
                <a:defRPr sz="3200" b="1" kern="1200" cap="small" normalizeH="0" baseline="0">
                  <a:solidFill>
                    <a:schemeClr val="accent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</a:lstStyle>
            <a:p>
              <a:pPr marL="0" marR="0" lvl="0" indent="0" algn="ctr" defTabSz="914354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4000" u="none" strike="noStrike" kern="1200" cap="small" spc="0" normalizeH="0" baseline="0" dirty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Création d’un nœud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554621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0CE108-2A02-47A8-B629-CF6E4C78C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84FAB-E93C-4C08-B71F-BC98764503F4}" type="slidenum">
              <a:rPr lang="fr-FR" smtClean="0"/>
              <a:t>7</a:t>
            </a:fld>
            <a:endParaRPr lang="fr-FR" dirty="0"/>
          </a:p>
        </p:txBody>
      </p:sp>
      <p:sp>
        <p:nvSpPr>
          <p:cNvPr id="49" name="Title 6">
            <a:extLst>
              <a:ext uri="{FF2B5EF4-FFF2-40B4-BE49-F238E27FC236}">
                <a16:creationId xmlns:a16="http://schemas.microsoft.com/office/drawing/2014/main" id="{8E57EE1C-B1B0-41E1-8238-A8C0F31FB27A}"/>
              </a:ext>
            </a:extLst>
          </p:cNvPr>
          <p:cNvSpPr txBox="1">
            <a:spLocks/>
          </p:cNvSpPr>
          <p:nvPr/>
        </p:nvSpPr>
        <p:spPr>
          <a:xfrm>
            <a:off x="0" y="726339"/>
            <a:ext cx="5230121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algn="r" defTabSz="914354" rtl="0" eaLnBrk="1" latinLnBrk="0" hangingPunct="1">
              <a:spcBef>
                <a:spcPct val="0"/>
              </a:spcBef>
              <a:buNone/>
              <a:defRPr sz="3200" b="1" kern="1200" cap="small" normalizeH="0" baseline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u="none" strike="noStrike" kern="1200" cap="small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Configurations </a:t>
            </a:r>
            <a:r>
              <a:rPr kumimoji="0" lang="fr-FR" u="none" strike="noStrike" kern="1200" cap="small" spc="0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initiales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B5EDD62-AC50-42BE-BB9D-96437E294C4C}"/>
              </a:ext>
            </a:extLst>
          </p:cNvPr>
          <p:cNvCxnSpPr>
            <a:cxnSpLocks/>
          </p:cNvCxnSpPr>
          <p:nvPr/>
        </p:nvCxnSpPr>
        <p:spPr>
          <a:xfrm>
            <a:off x="2619487" y="1311114"/>
            <a:ext cx="2512423" cy="0"/>
          </a:xfrm>
          <a:prstGeom prst="line">
            <a:avLst/>
          </a:prstGeom>
          <a:ln w="9525">
            <a:solidFill>
              <a:srgbClr val="8D72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9965C61-F46C-49AD-A091-5D9DD4F64333}"/>
              </a:ext>
            </a:extLst>
          </p:cNvPr>
          <p:cNvSpPr txBox="1"/>
          <p:nvPr/>
        </p:nvSpPr>
        <p:spPr>
          <a:xfrm>
            <a:off x="683050" y="2064472"/>
            <a:ext cx="4448860" cy="4199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Build</a:t>
            </a:r>
            <a:r>
              <a:rPr lang="fr-FR" sz="2000" dirty="0"/>
              <a:t> « gendchain » Docker image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fr-FR" sz="20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Créer un répertoire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fr-FR" sz="20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Ajouter les fichiers: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r-FR" sz="20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password.txt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r-FR" sz="2000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genesis.json</a:t>
            </a:r>
            <a:endParaRPr lang="fr-FR" sz="20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r-FR" sz="2000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config.toml</a:t>
            </a:r>
            <a:endParaRPr lang="fr-FR" sz="20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fr-FR" sz="20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Créer un compte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fr-FR" sz="20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Créer le bloc de genèse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40936101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7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0CE108-2A02-47A8-B629-CF6E4C78C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84FAB-E93C-4C08-B71F-BC98764503F4}" type="slidenum">
              <a:rPr lang="fr-FR" smtClean="0"/>
              <a:t>8</a:t>
            </a:fld>
            <a:endParaRPr lang="fr-FR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4913C9-8D19-867B-0C2A-93AD2D21E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91000"/>
            <a:ext cx="12347091" cy="393863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0FAA0C0-08FF-69A3-9547-81A72102B2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01632"/>
            <a:ext cx="5668166" cy="4572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E29A46A-DA09-8508-3E18-E55023B2CA6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5795"/>
          <a:stretch/>
        </p:blipFill>
        <p:spPr>
          <a:xfrm>
            <a:off x="0" y="1432740"/>
            <a:ext cx="5668166" cy="28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1565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0CE108-2A02-47A8-B629-CF6E4C78C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84FAB-E93C-4C08-B71F-BC98764503F4}" type="slidenum">
              <a:rPr lang="fr-FR" smtClean="0"/>
              <a:t>9</a:t>
            </a:fld>
            <a:endParaRPr lang="fr-FR" dirty="0"/>
          </a:p>
        </p:txBody>
      </p:sp>
      <p:sp>
        <p:nvSpPr>
          <p:cNvPr id="49" name="Title 6">
            <a:extLst>
              <a:ext uri="{FF2B5EF4-FFF2-40B4-BE49-F238E27FC236}">
                <a16:creationId xmlns:a16="http://schemas.microsoft.com/office/drawing/2014/main" id="{8E57EE1C-B1B0-41E1-8238-A8C0F31FB27A}"/>
              </a:ext>
            </a:extLst>
          </p:cNvPr>
          <p:cNvSpPr txBox="1">
            <a:spLocks/>
          </p:cNvSpPr>
          <p:nvPr/>
        </p:nvSpPr>
        <p:spPr>
          <a:xfrm>
            <a:off x="0" y="726339"/>
            <a:ext cx="5230121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algn="r" defTabSz="914354" rtl="0" eaLnBrk="1" latinLnBrk="0" hangingPunct="1">
              <a:spcBef>
                <a:spcPct val="0"/>
              </a:spcBef>
              <a:buNone/>
              <a:defRPr sz="3200" b="1" kern="1200" cap="small" normalizeH="0" baseline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u="none" strike="noStrike" kern="1200" cap="small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Configurations </a:t>
            </a:r>
            <a:r>
              <a:rPr kumimoji="0" lang="fr-FR" u="none" strike="noStrike" kern="1200" cap="small" spc="0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initiales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B5EDD62-AC50-42BE-BB9D-96437E294C4C}"/>
              </a:ext>
            </a:extLst>
          </p:cNvPr>
          <p:cNvCxnSpPr>
            <a:cxnSpLocks/>
          </p:cNvCxnSpPr>
          <p:nvPr/>
        </p:nvCxnSpPr>
        <p:spPr>
          <a:xfrm>
            <a:off x="2619487" y="1311114"/>
            <a:ext cx="2512423" cy="0"/>
          </a:xfrm>
          <a:prstGeom prst="line">
            <a:avLst/>
          </a:prstGeom>
          <a:ln w="9525">
            <a:solidFill>
              <a:srgbClr val="8D72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9965C61-F46C-49AD-A091-5D9DD4F64333}"/>
              </a:ext>
            </a:extLst>
          </p:cNvPr>
          <p:cNvSpPr txBox="1"/>
          <p:nvPr/>
        </p:nvSpPr>
        <p:spPr>
          <a:xfrm>
            <a:off x="683050" y="2064472"/>
            <a:ext cx="4448860" cy="3276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Build</a:t>
            </a:r>
            <a:r>
              <a:rPr lang="fr-FR" sz="20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« gendchain » Docker image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fr-FR" sz="2000" dirty="0"/>
              <a:t>Créer un répertoire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fr-FR" sz="20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Ajouter le fichier password.txt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fr-FR" sz="20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Créer un compte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fr-FR" sz="20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Ajouter le fichier </a:t>
            </a:r>
            <a:r>
              <a:rPr lang="fr-FR" sz="2000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genesis.json</a:t>
            </a:r>
            <a:endParaRPr lang="fr-FR" sz="20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fr-FR" sz="20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Créer le bloc de genèse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fr-FR" sz="20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Ajouter le fichier </a:t>
            </a:r>
            <a:r>
              <a:rPr lang="fr-FR" sz="2000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config.toml</a:t>
            </a:r>
            <a:endParaRPr lang="fr-FR" sz="20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F5F025-B08B-27AC-60C0-AFB3519EE2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1910" y="2422794"/>
            <a:ext cx="6992326" cy="135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7177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7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101" end="1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charRg st="101" end="13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133" end="1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charRg st="133" end="15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157" end="18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charRg st="157" end="18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75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allAtOnce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3595</TotalTime>
  <Words>1640</Words>
  <Application>Microsoft Office PowerPoint</Application>
  <PresentationFormat>Widescreen</PresentationFormat>
  <Paragraphs>233</Paragraphs>
  <Slides>31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微软雅黑</vt:lpstr>
      <vt:lpstr>Arial</vt:lpstr>
      <vt:lpstr>Calibri</vt:lpstr>
      <vt:lpstr>Calibri Light</vt:lpstr>
      <vt:lpstr>Open Sans</vt:lpstr>
      <vt:lpstr>ui-monospace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Meryem Tabbouchy</dc:creator>
  <cp:lastModifiedBy>Meryem Tabbouchy</cp:lastModifiedBy>
  <cp:revision>166</cp:revision>
  <dcterms:created xsi:type="dcterms:W3CDTF">2022-02-22T12:09:52Z</dcterms:created>
  <dcterms:modified xsi:type="dcterms:W3CDTF">2022-04-18T08:56:57Z</dcterms:modified>
</cp:coreProperties>
</file>