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6"/>
  </p:notesMasterIdLst>
  <p:sldIdLst>
    <p:sldId id="256" r:id="rId2"/>
    <p:sldId id="262" r:id="rId3"/>
    <p:sldId id="319" r:id="rId4"/>
    <p:sldId id="299" r:id="rId5"/>
    <p:sldId id="257" r:id="rId6"/>
    <p:sldId id="292" r:id="rId7"/>
    <p:sldId id="300" r:id="rId8"/>
    <p:sldId id="301" r:id="rId9"/>
    <p:sldId id="302" r:id="rId10"/>
    <p:sldId id="295" r:id="rId11"/>
    <p:sldId id="303" r:id="rId12"/>
    <p:sldId id="294" r:id="rId13"/>
    <p:sldId id="296" r:id="rId14"/>
    <p:sldId id="297" r:id="rId15"/>
    <p:sldId id="304" r:id="rId16"/>
    <p:sldId id="298" r:id="rId17"/>
    <p:sldId id="306" r:id="rId18"/>
    <p:sldId id="307" r:id="rId19"/>
    <p:sldId id="317" r:id="rId20"/>
    <p:sldId id="308" r:id="rId21"/>
    <p:sldId id="309" r:id="rId22"/>
    <p:sldId id="310" r:id="rId23"/>
    <p:sldId id="320" r:id="rId24"/>
    <p:sldId id="318" r:id="rId25"/>
  </p:sldIdLst>
  <p:sldSz cx="9144000" cy="5143500" type="screen16x9"/>
  <p:notesSz cx="6858000" cy="9144000"/>
  <p:embeddedFontLst>
    <p:embeddedFont>
      <p:font typeface="Fredoka One" panose="02000000000000000000" pitchFamily="2" charset="0"/>
      <p:regular r:id="rId27"/>
    </p:embeddedFont>
    <p:embeddedFont>
      <p:font typeface="Orbitron" panose="020B0604020202020204" charset="0"/>
      <p:regular r:id="rId28"/>
      <p:bold r:id="rId29"/>
    </p:embeddedFont>
    <p:embeddedFont>
      <p:font typeface="Poppins" panose="00000500000000000000"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Roboto Condensed Light" panose="02000000000000000000" pitchFamily="2"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35A"/>
    <a:srgbClr val="64818C"/>
    <a:srgbClr val="383536"/>
    <a:srgbClr val="C1D6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14AABC-80D0-4B4E-834B-4A2D21AE3470}">
  <a:tblStyle styleId="{3214AABC-80D0-4B4E-834B-4A2D21AE34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5097" autoAdjust="0"/>
  </p:normalViewPr>
  <p:slideViewPr>
    <p:cSldViewPr snapToGrid="0">
      <p:cViewPr varScale="1">
        <p:scale>
          <a:sx n="143" d="100"/>
          <a:sy n="143" d="100"/>
        </p:scale>
        <p:origin x="69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Essam" userId="bd2d59d47d024c82" providerId="LiveId" clId="{B3CC48EA-73C6-4A31-8EBA-148E58740D02}"/>
    <pc:docChg chg="modSld">
      <pc:chgData name="Ahmed Essam" userId="bd2d59d47d024c82" providerId="LiveId" clId="{B3CC48EA-73C6-4A31-8EBA-148E58740D02}" dt="2024-04-30T14:21:27.260" v="5" actId="20577"/>
      <pc:docMkLst>
        <pc:docMk/>
      </pc:docMkLst>
      <pc:sldChg chg="modSp mod">
        <pc:chgData name="Ahmed Essam" userId="bd2d59d47d024c82" providerId="LiveId" clId="{B3CC48EA-73C6-4A31-8EBA-148E58740D02}" dt="2024-04-30T14:21:27.260" v="5" actId="20577"/>
        <pc:sldMkLst>
          <pc:docMk/>
          <pc:sldMk cId="0" sldId="256"/>
        </pc:sldMkLst>
        <pc:spChg chg="mod">
          <ac:chgData name="Ahmed Essam" userId="bd2d59d47d024c82" providerId="LiveId" clId="{B3CC48EA-73C6-4A31-8EBA-148E58740D02}" dt="2024-04-30T14:21:27.260" v="5" actId="20577"/>
          <ac:spMkLst>
            <pc:docMk/>
            <pc:sldMk cId="0" sldId="256"/>
            <ac:spMk id="83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30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3611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382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048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776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470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573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982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427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160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0facb75130_0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0facb75130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120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068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01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476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158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484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28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045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981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9521" y="-366300"/>
              <a:ext cx="3031815" cy="200457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rot="10800000" flipH="1">
              <a:off x="6369828" y="-1150069"/>
              <a:ext cx="6654639" cy="7636641"/>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rot="10800000" flipH="1">
              <a:off x="6016263" y="1621720"/>
              <a:ext cx="2553081" cy="3705670"/>
              <a:chOff x="6769513" y="299393"/>
              <a:chExt cx="1308620" cy="1899525"/>
            </a:xfrm>
          </p:grpSpPr>
          <p:sp>
            <p:nvSpPr>
              <p:cNvPr id="32" name="Google Shape;32;p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rot="10800000" flipH="1">
              <a:off x="7424539" y="4645063"/>
              <a:ext cx="727773" cy="727773"/>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96138" y="3416400"/>
            <a:ext cx="65517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grpSp>
        <p:nvGrpSpPr>
          <p:cNvPr id="52" name="Google Shape;52;p3"/>
          <p:cNvGrpSpPr/>
          <p:nvPr/>
        </p:nvGrpSpPr>
        <p:grpSpPr>
          <a:xfrm>
            <a:off x="-1373076" y="-1209900"/>
            <a:ext cx="11890152" cy="7563299"/>
            <a:chOff x="-1373076" y="-1366629"/>
            <a:chExt cx="11890152" cy="7563299"/>
          </a:xfrm>
        </p:grpSpPr>
        <p:sp>
          <p:nvSpPr>
            <p:cNvPr id="53" name="Google Shape;53;p3"/>
            <p:cNvSpPr/>
            <p:nvPr/>
          </p:nvSpPr>
          <p:spPr>
            <a:xfrm flipH="1">
              <a:off x="7225808" y="-184949"/>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5467203" y="316173"/>
              <a:ext cx="5049873" cy="5880497"/>
              <a:chOff x="5462123" y="316173"/>
              <a:chExt cx="5049873" cy="5880497"/>
            </a:xfrm>
          </p:grpSpPr>
          <p:sp>
            <p:nvSpPr>
              <p:cNvPr id="55" name="Google Shape;55;p3"/>
              <p:cNvSpPr/>
              <p:nvPr/>
            </p:nvSpPr>
            <p:spPr>
              <a:xfrm>
                <a:off x="6129588" y="3610364"/>
                <a:ext cx="4382407" cy="2586307"/>
              </a:xfrm>
              <a:custGeom>
                <a:avLst/>
                <a:gdLst/>
                <a:ahLst/>
                <a:cxnLst/>
                <a:rect l="l" t="t" r="r" b="b"/>
                <a:pathLst>
                  <a:path w="22289" h="13154" extrusionOk="0">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3"/>
              <p:cNvGrpSpPr/>
              <p:nvPr/>
            </p:nvGrpSpPr>
            <p:grpSpPr>
              <a:xfrm>
                <a:off x="5462123" y="316173"/>
                <a:ext cx="3851865" cy="5347559"/>
                <a:chOff x="4825133" y="589757"/>
                <a:chExt cx="3851865" cy="5347559"/>
              </a:xfrm>
            </p:grpSpPr>
            <p:sp>
              <p:nvSpPr>
                <p:cNvPr id="57" name="Google Shape;57;p3"/>
                <p:cNvSpPr/>
                <p:nvPr/>
              </p:nvSpPr>
              <p:spPr>
                <a:xfrm>
                  <a:off x="4908115" y="679122"/>
                  <a:ext cx="3676746" cy="5123054"/>
                </a:xfrm>
                <a:custGeom>
                  <a:avLst/>
                  <a:gdLst/>
                  <a:ahLst/>
                  <a:cxnLst/>
                  <a:rect l="l" t="t" r="r" b="b"/>
                  <a:pathLst>
                    <a:path w="43776" h="60996" extrusionOk="0">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907161" y="4010501"/>
                  <a:ext cx="633201" cy="633201"/>
                </a:xfrm>
                <a:custGeom>
                  <a:avLst/>
                  <a:gdLst/>
                  <a:ahLst/>
                  <a:cxnLst/>
                  <a:rect l="l" t="t" r="r" b="b"/>
                  <a:pathLst>
                    <a:path w="7539" h="7539" extrusionOk="0">
                      <a:moveTo>
                        <a:pt x="5389" y="1"/>
                      </a:moveTo>
                      <a:lnTo>
                        <a:pt x="2695" y="2699"/>
                      </a:lnTo>
                      <a:lnTo>
                        <a:pt x="1" y="5393"/>
                      </a:lnTo>
                      <a:lnTo>
                        <a:pt x="1" y="7538"/>
                      </a:lnTo>
                      <a:lnTo>
                        <a:pt x="3767" y="3771"/>
                      </a:lnTo>
                      <a:lnTo>
                        <a:pt x="7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825133" y="5781599"/>
                  <a:ext cx="181250" cy="155717"/>
                </a:xfrm>
                <a:custGeom>
                  <a:avLst/>
                  <a:gdLst/>
                  <a:ahLst/>
                  <a:cxnLst/>
                  <a:rect l="l" t="t" r="r" b="b"/>
                  <a:pathLst>
                    <a:path w="2158" h="1854" extrusionOk="0">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95412" y="589757"/>
                  <a:ext cx="181586" cy="155298"/>
                </a:xfrm>
                <a:custGeom>
                  <a:avLst/>
                  <a:gdLst/>
                  <a:ahLst/>
                  <a:cxnLst/>
                  <a:rect l="l" t="t" r="r" b="b"/>
                  <a:pathLst>
                    <a:path w="2162" h="1849" extrusionOk="0">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922981" y="4878622"/>
                  <a:ext cx="948499" cy="556770"/>
                </a:xfrm>
                <a:custGeom>
                  <a:avLst/>
                  <a:gdLst/>
                  <a:ahLst/>
                  <a:cxnLst/>
                  <a:rect l="l" t="t" r="r" b="b"/>
                  <a:pathLst>
                    <a:path w="11293" h="6629" extrusionOk="0">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62;p3"/>
            <p:cNvSpPr/>
            <p:nvPr/>
          </p:nvSpPr>
          <p:spPr>
            <a:xfrm flipH="1">
              <a:off x="-880479" y="4202588"/>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311941" y="-578758"/>
              <a:ext cx="4078254" cy="2696967"/>
            </a:xfrm>
            <a:custGeom>
              <a:avLst/>
              <a:gdLst/>
              <a:ahLst/>
              <a:cxnLst/>
              <a:rect l="l" t="t" r="r" b="b"/>
              <a:pathLst>
                <a:path w="31143" h="20595" extrusionOk="0">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flipH="1">
              <a:off x="1274215" y="4295411"/>
              <a:ext cx="647437" cy="321825"/>
              <a:chOff x="7990044" y="3252744"/>
              <a:chExt cx="516874" cy="256925"/>
            </a:xfrm>
          </p:grpSpPr>
          <p:sp>
            <p:nvSpPr>
              <p:cNvPr id="65" name="Google Shape;65;p3"/>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a:off x="175385" y="-1366629"/>
              <a:ext cx="3039353" cy="3203144"/>
              <a:chOff x="7797455" y="1505164"/>
              <a:chExt cx="3773251" cy="3976591"/>
            </a:xfrm>
          </p:grpSpPr>
          <p:sp>
            <p:nvSpPr>
              <p:cNvPr id="74" name="Google Shape;74;p3"/>
              <p:cNvSpPr/>
              <p:nvPr/>
            </p:nvSpPr>
            <p:spPr>
              <a:xfrm>
                <a:off x="11404490" y="1966101"/>
                <a:ext cx="75759" cy="531321"/>
              </a:xfrm>
              <a:custGeom>
                <a:avLst/>
                <a:gdLst/>
                <a:ahLst/>
                <a:cxnLst/>
                <a:rect l="l" t="t" r="r" b="b"/>
                <a:pathLst>
                  <a:path w="902" h="6326" extrusionOk="0">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208640" y="2996574"/>
                <a:ext cx="956898" cy="954546"/>
              </a:xfrm>
              <a:custGeom>
                <a:avLst/>
                <a:gdLst/>
                <a:ahLst/>
                <a:cxnLst/>
                <a:rect l="l" t="t" r="r" b="b"/>
                <a:pathLst>
                  <a:path w="11393" h="11365" extrusionOk="0">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373076" y="1927074"/>
              <a:ext cx="2698431" cy="3917462"/>
              <a:chOff x="7726148" y="679122"/>
              <a:chExt cx="2698431" cy="3917462"/>
            </a:xfrm>
          </p:grpSpPr>
          <p:sp>
            <p:nvSpPr>
              <p:cNvPr id="81" name="Google Shape;81;p3"/>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0228462" y="679122"/>
                <a:ext cx="148998" cy="127833"/>
              </a:xfrm>
              <a:custGeom>
                <a:avLst/>
                <a:gdLst/>
                <a:ahLst/>
                <a:cxnLst/>
                <a:rect l="l" t="t" r="r" b="b"/>
                <a:pathLst>
                  <a:path w="1774" h="1522" extrusionOk="0">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9020853" y="1998017"/>
                <a:ext cx="1057770" cy="1611852"/>
              </a:xfrm>
              <a:custGeom>
                <a:avLst/>
                <a:gdLst/>
                <a:ahLst/>
                <a:cxnLst/>
                <a:rect l="l" t="t" r="r" b="b"/>
                <a:pathLst>
                  <a:path w="12594" h="19191" extrusionOk="0">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9805572" y="1401268"/>
                <a:ext cx="562817" cy="889370"/>
              </a:xfrm>
              <a:custGeom>
                <a:avLst/>
                <a:gdLst/>
                <a:ahLst/>
                <a:cxnLst/>
                <a:rect l="l" t="t" r="r" b="b"/>
                <a:pathLst>
                  <a:path w="6701" h="10589" extrusionOk="0">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562194" y="410025"/>
              <a:ext cx="258605" cy="258941"/>
              <a:chOff x="8925357" y="2817675"/>
              <a:chExt cx="258605" cy="258941"/>
            </a:xfrm>
          </p:grpSpPr>
          <p:sp>
            <p:nvSpPr>
              <p:cNvPr id="88" name="Google Shape;88;p3"/>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rot="5400000">
              <a:off x="8467489" y="2523161"/>
              <a:ext cx="556854" cy="97176"/>
              <a:chOff x="8351789" y="4872911"/>
              <a:chExt cx="556854" cy="97176"/>
            </a:xfrm>
          </p:grpSpPr>
          <p:sp>
            <p:nvSpPr>
              <p:cNvPr id="91" name="Google Shape;91;p3"/>
              <p:cNvSpPr/>
              <p:nvPr/>
            </p:nvSpPr>
            <p:spPr>
              <a:xfrm>
                <a:off x="8351789" y="4872911"/>
                <a:ext cx="137324" cy="97176"/>
              </a:xfrm>
              <a:custGeom>
                <a:avLst/>
                <a:gdLst/>
                <a:ahLst/>
                <a:cxnLst/>
                <a:rect l="l" t="t" r="r" b="b"/>
                <a:pathLst>
                  <a:path w="1635" h="1157" extrusionOk="0">
                    <a:moveTo>
                      <a:pt x="1" y="0"/>
                    </a:moveTo>
                    <a:lnTo>
                      <a:pt x="954" y="1157"/>
                    </a:lnTo>
                    <a:lnTo>
                      <a:pt x="1634" y="1157"/>
                    </a:lnTo>
                    <a:lnTo>
                      <a:pt x="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456357" y="4872911"/>
                <a:ext cx="137576" cy="97176"/>
              </a:xfrm>
              <a:custGeom>
                <a:avLst/>
                <a:gdLst/>
                <a:ahLst/>
                <a:cxnLst/>
                <a:rect l="l" t="t" r="r" b="b"/>
                <a:pathLst>
                  <a:path w="1638" h="1157" extrusionOk="0">
                    <a:moveTo>
                      <a:pt x="1" y="0"/>
                    </a:moveTo>
                    <a:lnTo>
                      <a:pt x="958"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61260"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666164"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771067" y="4872911"/>
                <a:ext cx="137576" cy="97176"/>
              </a:xfrm>
              <a:custGeom>
                <a:avLst/>
                <a:gdLst/>
                <a:ahLst/>
                <a:cxnLst/>
                <a:rect l="l" t="t" r="r" b="b"/>
                <a:pathLst>
                  <a:path w="1638" h="1157" extrusionOk="0">
                    <a:moveTo>
                      <a:pt x="0"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p:nvPr/>
          </p:nvSpPr>
          <p:spPr>
            <a:xfrm>
              <a:off x="7306875" y="4600447"/>
              <a:ext cx="2229499" cy="657745"/>
            </a:xfrm>
            <a:custGeom>
              <a:avLst/>
              <a:gdLst/>
              <a:ahLst/>
              <a:cxnLst/>
              <a:rect l="l" t="t" r="r" b="b"/>
              <a:pathLst>
                <a:path w="21985" h="6486" extrusionOk="0">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7658071" y="-461281"/>
              <a:ext cx="1325446" cy="1878100"/>
            </a:xfrm>
            <a:custGeom>
              <a:avLst/>
              <a:gdLst/>
              <a:ahLst/>
              <a:cxnLst/>
              <a:rect l="l" t="t" r="r" b="b"/>
              <a:pathLst>
                <a:path w="15781" h="22361" extrusionOk="0">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3"/>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9" name="Google Shape;99;p3"/>
          <p:cNvSpPr txBox="1">
            <a:spLocks noGrp="1"/>
          </p:cNvSpPr>
          <p:nvPr>
            <p:ph type="title" idx="2" hasCustomPrompt="1"/>
          </p:nvPr>
        </p:nvSpPr>
        <p:spPr>
          <a:xfrm>
            <a:off x="3915450" y="1163052"/>
            <a:ext cx="1313100" cy="77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00" name="Google Shape;100;p3"/>
          <p:cNvSpPr txBox="1">
            <a:spLocks noGrp="1"/>
          </p:cNvSpPr>
          <p:nvPr>
            <p:ph type="subTitle" idx="1"/>
          </p:nvPr>
        </p:nvSpPr>
        <p:spPr>
          <a:xfrm>
            <a:off x="3052350" y="3267278"/>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grpSp>
        <p:nvGrpSpPr>
          <p:cNvPr id="102" name="Google Shape;102;p4"/>
          <p:cNvGrpSpPr/>
          <p:nvPr/>
        </p:nvGrpSpPr>
        <p:grpSpPr>
          <a:xfrm>
            <a:off x="-859697" y="-661345"/>
            <a:ext cx="2552998" cy="2062932"/>
            <a:chOff x="-859697" y="-661345"/>
            <a:chExt cx="2552998" cy="2062932"/>
          </a:xfrm>
        </p:grpSpPr>
        <p:sp>
          <p:nvSpPr>
            <p:cNvPr id="103" name="Google Shape;103;p4"/>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4"/>
          <p:cNvGrpSpPr/>
          <p:nvPr/>
        </p:nvGrpSpPr>
        <p:grpSpPr>
          <a:xfrm>
            <a:off x="7218415" y="1051567"/>
            <a:ext cx="3942356" cy="4639226"/>
            <a:chOff x="7276179" y="1051567"/>
            <a:chExt cx="3942356" cy="4639226"/>
          </a:xfrm>
        </p:grpSpPr>
        <p:sp>
          <p:nvSpPr>
            <p:cNvPr id="106" name="Google Shape;106;p4"/>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a:off x="8615789" y="1051567"/>
              <a:ext cx="2602747" cy="3802366"/>
              <a:chOff x="278245" y="-112475"/>
              <a:chExt cx="2281910" cy="3333654"/>
            </a:xfrm>
          </p:grpSpPr>
          <p:grpSp>
            <p:nvGrpSpPr>
              <p:cNvPr id="108" name="Google Shape;108;p4"/>
              <p:cNvGrpSpPr/>
              <p:nvPr/>
            </p:nvGrpSpPr>
            <p:grpSpPr>
              <a:xfrm>
                <a:off x="278245" y="-112475"/>
                <a:ext cx="2281910" cy="3264909"/>
                <a:chOff x="1181475" y="2060725"/>
                <a:chExt cx="600250" cy="858825"/>
              </a:xfrm>
            </p:grpSpPr>
            <p:sp>
              <p:nvSpPr>
                <p:cNvPr id="109" name="Google Shape;109;p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 name="Google Shape;112;p4"/>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2"/>
              </a:buClr>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13" name="Google Shape;113;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1"/>
        <p:cNvGrpSpPr/>
        <p:nvPr/>
      </p:nvGrpSpPr>
      <p:grpSpPr>
        <a:xfrm>
          <a:off x="0" y="0"/>
          <a:ext cx="0" cy="0"/>
          <a:chOff x="0" y="0"/>
          <a:chExt cx="0" cy="0"/>
        </a:xfrm>
      </p:grpSpPr>
      <p:grpSp>
        <p:nvGrpSpPr>
          <p:cNvPr id="152" name="Google Shape;152;p6"/>
          <p:cNvGrpSpPr/>
          <p:nvPr/>
        </p:nvGrpSpPr>
        <p:grpSpPr>
          <a:xfrm>
            <a:off x="-859697" y="-661345"/>
            <a:ext cx="2552998" cy="2062932"/>
            <a:chOff x="-859697" y="-661345"/>
            <a:chExt cx="2552998" cy="2062932"/>
          </a:xfrm>
        </p:grpSpPr>
        <p:sp>
          <p:nvSpPr>
            <p:cNvPr id="153" name="Google Shape;153;p6"/>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7218415" y="1203967"/>
            <a:ext cx="3942356" cy="4639226"/>
            <a:chOff x="7276179" y="1051567"/>
            <a:chExt cx="3942356" cy="4639226"/>
          </a:xfrm>
        </p:grpSpPr>
        <p:sp>
          <p:nvSpPr>
            <p:cNvPr id="156" name="Google Shape;156;p6"/>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6"/>
            <p:cNvGrpSpPr/>
            <p:nvPr/>
          </p:nvGrpSpPr>
          <p:grpSpPr>
            <a:xfrm>
              <a:off x="8615789" y="1051567"/>
              <a:ext cx="2602747" cy="3802366"/>
              <a:chOff x="278245" y="-112475"/>
              <a:chExt cx="2281910" cy="3333654"/>
            </a:xfrm>
          </p:grpSpPr>
          <p:grpSp>
            <p:nvGrpSpPr>
              <p:cNvPr id="158" name="Google Shape;158;p6"/>
              <p:cNvGrpSpPr/>
              <p:nvPr/>
            </p:nvGrpSpPr>
            <p:grpSpPr>
              <a:xfrm>
                <a:off x="278245" y="-112475"/>
                <a:ext cx="2281910" cy="3264909"/>
                <a:chOff x="1181475" y="2060725"/>
                <a:chExt cx="600250" cy="858825"/>
              </a:xfrm>
            </p:grpSpPr>
            <p:sp>
              <p:nvSpPr>
                <p:cNvPr id="159" name="Google Shape;159;p6"/>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6"/>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 name="Google Shape;162;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799"/>
        <p:cNvGrpSpPr/>
        <p:nvPr/>
      </p:nvGrpSpPr>
      <p:grpSpPr>
        <a:xfrm>
          <a:off x="0" y="0"/>
          <a:ext cx="0" cy="0"/>
          <a:chOff x="0" y="0"/>
          <a:chExt cx="0" cy="0"/>
        </a:xfrm>
      </p:grpSpPr>
      <p:grpSp>
        <p:nvGrpSpPr>
          <p:cNvPr id="800" name="Google Shape;800;p26"/>
          <p:cNvGrpSpPr/>
          <p:nvPr/>
        </p:nvGrpSpPr>
        <p:grpSpPr>
          <a:xfrm rot="10800000" flipH="1">
            <a:off x="8002875" y="-893617"/>
            <a:ext cx="1599393" cy="2188720"/>
            <a:chOff x="8051125" y="4018221"/>
            <a:chExt cx="1599393" cy="2188720"/>
          </a:xfrm>
        </p:grpSpPr>
        <p:sp>
          <p:nvSpPr>
            <p:cNvPr id="801" name="Google Shape;801;p26"/>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6"/>
            <p:cNvGrpSpPr/>
            <p:nvPr/>
          </p:nvGrpSpPr>
          <p:grpSpPr>
            <a:xfrm rot="-5400000" flipH="1">
              <a:off x="413271" y="3223016"/>
              <a:ext cx="618213" cy="306426"/>
              <a:chOff x="5989375" y="1843575"/>
              <a:chExt cx="136525" cy="67675"/>
            </a:xfrm>
          </p:grpSpPr>
          <p:sp>
            <p:nvSpPr>
              <p:cNvPr id="810" name="Google Shape;810;p26"/>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Botnet </a:t>
            </a:r>
            <a:r>
              <a:rPr lang="en-US" dirty="0">
                <a:solidFill>
                  <a:schemeClr val="accent1"/>
                </a:solidFill>
              </a:rPr>
              <a:t>Detection</a:t>
            </a:r>
            <a:endParaRPr lang="en-US" dirty="0"/>
          </a:p>
        </p:txBody>
      </p:sp>
      <p:sp>
        <p:nvSpPr>
          <p:cNvPr id="832" name="Google Shape;832;p30"/>
          <p:cNvSpPr txBox="1">
            <a:spLocks noGrp="1"/>
          </p:cNvSpPr>
          <p:nvPr>
            <p:ph type="subTitle" idx="1"/>
          </p:nvPr>
        </p:nvSpPr>
        <p:spPr>
          <a:xfrm>
            <a:off x="2217794" y="3470326"/>
            <a:ext cx="6551700" cy="4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Orbitron" panose="020B0604020202020204" charset="0"/>
              </a:rPr>
              <a:t>Abd-</a:t>
            </a:r>
            <a:r>
              <a:rPr lang="en-US" dirty="0" err="1">
                <a:latin typeface="Orbitron" panose="020B0604020202020204" charset="0"/>
              </a:rPr>
              <a:t>Elgwad</a:t>
            </a:r>
            <a:r>
              <a:rPr lang="en-US" dirty="0">
                <a:latin typeface="Orbitron" panose="020B0604020202020204" charset="0"/>
              </a:rPr>
              <a:t>, Ahmed</a:t>
            </a:r>
          </a:p>
        </p:txBody>
      </p:sp>
      <p:grpSp>
        <p:nvGrpSpPr>
          <p:cNvPr id="833" name="Google Shape;833;p30"/>
          <p:cNvGrpSpPr/>
          <p:nvPr/>
        </p:nvGrpSpPr>
        <p:grpSpPr>
          <a:xfrm>
            <a:off x="888012" y="1440674"/>
            <a:ext cx="300359" cy="299855"/>
            <a:chOff x="1466575" y="2391250"/>
            <a:chExt cx="59575" cy="59475"/>
          </a:xfrm>
        </p:grpSpPr>
        <p:sp>
          <p:nvSpPr>
            <p:cNvPr id="834" name="Google Shape;834;p3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2" name="Picture 1">
            <a:extLst>
              <a:ext uri="{FF2B5EF4-FFF2-40B4-BE49-F238E27FC236}">
                <a16:creationId xmlns:a16="http://schemas.microsoft.com/office/drawing/2014/main" id="{3A47D6CC-7EE6-05D2-E740-390AF8A663D0}"/>
              </a:ext>
            </a:extLst>
          </p:cNvPr>
          <p:cNvPicPr>
            <a:picLocks noChangeAspect="1"/>
          </p:cNvPicPr>
          <p:nvPr/>
        </p:nvPicPr>
        <p:blipFill>
          <a:blip r:embed="rId3"/>
          <a:stretch>
            <a:fillRect/>
          </a:stretch>
        </p:blipFill>
        <p:spPr>
          <a:xfrm>
            <a:off x="1546859" y="770564"/>
            <a:ext cx="6278882" cy="4105140"/>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sp>
        <p:nvSpPr>
          <p:cNvPr id="3" name="TextBox 2">
            <a:extLst>
              <a:ext uri="{FF2B5EF4-FFF2-40B4-BE49-F238E27FC236}">
                <a16:creationId xmlns:a16="http://schemas.microsoft.com/office/drawing/2014/main" id="{3E8E39B5-3459-BA01-6DC1-B4AC1213A388}"/>
              </a:ext>
            </a:extLst>
          </p:cNvPr>
          <p:cNvSpPr txBox="1"/>
          <p:nvPr/>
        </p:nvSpPr>
        <p:spPr>
          <a:xfrm>
            <a:off x="1071329" y="168306"/>
            <a:ext cx="7229941" cy="523220"/>
          </a:xfrm>
          <a:prstGeom prst="rect">
            <a:avLst/>
          </a:prstGeom>
          <a:noFill/>
        </p:spPr>
        <p:txBody>
          <a:bodyPr wrap="square" rtlCol="0">
            <a:spAutoFit/>
          </a:bodyPr>
          <a:lstStyle/>
          <a:p>
            <a:pPr algn="ctr"/>
            <a:r>
              <a:rPr lang="en-US" b="1" dirty="0">
                <a:solidFill>
                  <a:schemeClr val="lt1"/>
                </a:solidFill>
                <a:latin typeface="Orbitron"/>
                <a:sym typeface="Orbitron"/>
              </a:rPr>
              <a:t>Utilizing an </a:t>
            </a:r>
            <a:r>
              <a:rPr lang="en-US" b="1" dirty="0" err="1">
                <a:solidFill>
                  <a:schemeClr val="lt1"/>
                </a:solidFill>
                <a:latin typeface="Orbitron"/>
                <a:sym typeface="Orbitron"/>
              </a:rPr>
              <a:t>extratree</a:t>
            </a:r>
            <a:r>
              <a:rPr lang="en-US" b="1" dirty="0">
                <a:solidFill>
                  <a:schemeClr val="lt1"/>
                </a:solidFill>
                <a:latin typeface="Orbitron"/>
                <a:sym typeface="Orbitron"/>
              </a:rPr>
              <a:t> classifier algorithm to identify the top 50 most significant features and assess the importance of each feature. </a:t>
            </a:r>
          </a:p>
        </p:txBody>
      </p:sp>
    </p:spTree>
    <p:extLst>
      <p:ext uri="{BB962C8B-B14F-4D97-AF65-F5344CB8AC3E}">
        <p14:creationId xmlns:p14="http://schemas.microsoft.com/office/powerpoint/2010/main" val="51422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Models</a:t>
            </a:r>
            <a:endParaRPr dirty="0"/>
          </a:p>
        </p:txBody>
      </p:sp>
      <p:sp>
        <p:nvSpPr>
          <p:cNvPr id="886" name="Google Shape;886;p35"/>
          <p:cNvSpPr txBox="1">
            <a:spLocks noGrp="1"/>
          </p:cNvSpPr>
          <p:nvPr>
            <p:ph type="title" idx="2"/>
          </p:nvPr>
        </p:nvSpPr>
        <p:spPr>
          <a:xfrm>
            <a:off x="3814146" y="1325633"/>
            <a:ext cx="1515705"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87" name="Google Shape;887;p35"/>
          <p:cNvSpPr txBox="1">
            <a:spLocks noGrp="1"/>
          </p:cNvSpPr>
          <p:nvPr>
            <p:ph type="subTitle" idx="1"/>
          </p:nvPr>
        </p:nvSpPr>
        <p:spPr>
          <a:xfrm>
            <a:off x="2560423" y="3146633"/>
            <a:ext cx="4023153" cy="69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t>Six Different Models</a:t>
            </a:r>
            <a:endParaRPr sz="2400" b="1" dirty="0"/>
          </a:p>
        </p:txBody>
      </p:sp>
    </p:spTree>
    <p:extLst>
      <p:ext uri="{BB962C8B-B14F-4D97-AF65-F5344CB8AC3E}">
        <p14:creationId xmlns:p14="http://schemas.microsoft.com/office/powerpoint/2010/main" val="115398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3" name="TextBox 2">
            <a:extLst>
              <a:ext uri="{FF2B5EF4-FFF2-40B4-BE49-F238E27FC236}">
                <a16:creationId xmlns:a16="http://schemas.microsoft.com/office/drawing/2014/main" id="{EF19EAC7-78B6-D5F3-0B25-923E521710A1}"/>
              </a:ext>
            </a:extLst>
          </p:cNvPr>
          <p:cNvSpPr txBox="1"/>
          <p:nvPr/>
        </p:nvSpPr>
        <p:spPr>
          <a:xfrm>
            <a:off x="1630678" y="236596"/>
            <a:ext cx="5882640" cy="738664"/>
          </a:xfrm>
          <a:prstGeom prst="rect">
            <a:avLst/>
          </a:prstGeom>
          <a:noFill/>
        </p:spPr>
        <p:txBody>
          <a:bodyPr wrap="square" rtlCol="0">
            <a:spAutoFit/>
          </a:bodyPr>
          <a:lstStyle/>
          <a:p>
            <a:pPr algn="ctr"/>
            <a:r>
              <a:rPr lang="en-US" b="1" dirty="0">
                <a:solidFill>
                  <a:schemeClr val="lt1"/>
                </a:solidFill>
                <a:latin typeface="Orbitron"/>
              </a:rPr>
              <a:t>This is a comparison of the six models we implemented, and given the size of our dataset, we have chosen to utilize the Neural Network model.</a:t>
            </a:r>
          </a:p>
        </p:txBody>
      </p:sp>
      <p:pic>
        <p:nvPicPr>
          <p:cNvPr id="5" name="Picture 4" descr="A graph showing different models&#10;&#10;Description automatically generated">
            <a:extLst>
              <a:ext uri="{FF2B5EF4-FFF2-40B4-BE49-F238E27FC236}">
                <a16:creationId xmlns:a16="http://schemas.microsoft.com/office/drawing/2014/main" id="{27C6EAAE-9A10-1891-C37B-9A0C7A2C075B}"/>
              </a:ext>
            </a:extLst>
          </p:cNvPr>
          <p:cNvPicPr>
            <a:picLocks noChangeAspect="1"/>
          </p:cNvPicPr>
          <p:nvPr/>
        </p:nvPicPr>
        <p:blipFill>
          <a:blip r:embed="rId3"/>
          <a:stretch>
            <a:fillRect/>
          </a:stretch>
        </p:blipFill>
        <p:spPr>
          <a:xfrm>
            <a:off x="1305803" y="1016533"/>
            <a:ext cx="6532389" cy="3890371"/>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7286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2" name="TextBox 1">
            <a:extLst>
              <a:ext uri="{FF2B5EF4-FFF2-40B4-BE49-F238E27FC236}">
                <a16:creationId xmlns:a16="http://schemas.microsoft.com/office/drawing/2014/main" id="{CEEE47E6-5F10-6BE3-1667-31F8159BAB33}"/>
              </a:ext>
            </a:extLst>
          </p:cNvPr>
          <p:cNvSpPr txBox="1"/>
          <p:nvPr/>
        </p:nvSpPr>
        <p:spPr>
          <a:xfrm>
            <a:off x="1632937" y="762000"/>
            <a:ext cx="5718810" cy="369332"/>
          </a:xfrm>
          <a:prstGeom prst="rect">
            <a:avLst/>
          </a:prstGeom>
          <a:noFill/>
        </p:spPr>
        <p:txBody>
          <a:bodyPr wrap="square" rtlCol="0">
            <a:spAutoFit/>
          </a:bodyPr>
          <a:lstStyle/>
          <a:p>
            <a:r>
              <a:rPr lang="en-US" sz="1800" b="1" dirty="0">
                <a:solidFill>
                  <a:schemeClr val="lt1"/>
                </a:solidFill>
                <a:latin typeface="Orbitron"/>
              </a:rPr>
              <a:t>The learning curve for loss and accuracy  </a:t>
            </a:r>
          </a:p>
        </p:txBody>
      </p:sp>
      <p:pic>
        <p:nvPicPr>
          <p:cNvPr id="3" name="Picture 2">
            <a:extLst>
              <a:ext uri="{FF2B5EF4-FFF2-40B4-BE49-F238E27FC236}">
                <a16:creationId xmlns:a16="http://schemas.microsoft.com/office/drawing/2014/main" id="{4B57E4D3-0A77-1281-6B62-42F12F66CB21}"/>
              </a:ext>
            </a:extLst>
          </p:cNvPr>
          <p:cNvPicPr>
            <a:picLocks noChangeAspect="1"/>
          </p:cNvPicPr>
          <p:nvPr/>
        </p:nvPicPr>
        <p:blipFill>
          <a:blip r:embed="rId3"/>
          <a:stretch>
            <a:fillRect/>
          </a:stretch>
        </p:blipFill>
        <p:spPr>
          <a:xfrm>
            <a:off x="346488" y="1312372"/>
            <a:ext cx="3978084" cy="3069128"/>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pic>
        <p:nvPicPr>
          <p:cNvPr id="4" name="Picture 3">
            <a:extLst>
              <a:ext uri="{FF2B5EF4-FFF2-40B4-BE49-F238E27FC236}">
                <a16:creationId xmlns:a16="http://schemas.microsoft.com/office/drawing/2014/main" id="{54C63970-EBF2-A37E-2E94-6EBF93F0A940}"/>
              </a:ext>
            </a:extLst>
          </p:cNvPr>
          <p:cNvPicPr>
            <a:picLocks noChangeAspect="1"/>
          </p:cNvPicPr>
          <p:nvPr/>
        </p:nvPicPr>
        <p:blipFill>
          <a:blip r:embed="rId4"/>
          <a:stretch>
            <a:fillRect/>
          </a:stretch>
        </p:blipFill>
        <p:spPr>
          <a:xfrm>
            <a:off x="4492342" y="1312372"/>
            <a:ext cx="3920138" cy="3063308"/>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42755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2" name="TextBox 1">
            <a:extLst>
              <a:ext uri="{FF2B5EF4-FFF2-40B4-BE49-F238E27FC236}">
                <a16:creationId xmlns:a16="http://schemas.microsoft.com/office/drawing/2014/main" id="{BB5CFF49-13A4-8F67-44A8-F3515A777456}"/>
              </a:ext>
            </a:extLst>
          </p:cNvPr>
          <p:cNvSpPr txBox="1"/>
          <p:nvPr/>
        </p:nvSpPr>
        <p:spPr>
          <a:xfrm>
            <a:off x="811530" y="342900"/>
            <a:ext cx="7520940" cy="646331"/>
          </a:xfrm>
          <a:prstGeom prst="rect">
            <a:avLst/>
          </a:prstGeom>
          <a:noFill/>
        </p:spPr>
        <p:txBody>
          <a:bodyPr wrap="square" rtlCol="0">
            <a:spAutoFit/>
          </a:bodyPr>
          <a:lstStyle/>
          <a:p>
            <a:pPr algn="ctr"/>
            <a:r>
              <a:rPr lang="en-US" sz="1800" b="1" dirty="0">
                <a:solidFill>
                  <a:schemeClr val="lt1"/>
                </a:solidFill>
                <a:latin typeface="Orbitron"/>
              </a:rPr>
              <a:t>The confusion matrices of Neural network </a:t>
            </a:r>
          </a:p>
          <a:p>
            <a:pPr algn="ctr"/>
            <a:r>
              <a:rPr lang="en-US" sz="1800" b="1" dirty="0">
                <a:solidFill>
                  <a:schemeClr val="lt1"/>
                </a:solidFill>
                <a:latin typeface="Orbitron"/>
              </a:rPr>
              <a:t>on validation and test set </a:t>
            </a:r>
          </a:p>
        </p:txBody>
      </p:sp>
      <p:pic>
        <p:nvPicPr>
          <p:cNvPr id="3" name="Picture 2">
            <a:extLst>
              <a:ext uri="{FF2B5EF4-FFF2-40B4-BE49-F238E27FC236}">
                <a16:creationId xmlns:a16="http://schemas.microsoft.com/office/drawing/2014/main" id="{0052C4BB-95CF-275E-8BDF-812258F7C2D9}"/>
              </a:ext>
            </a:extLst>
          </p:cNvPr>
          <p:cNvPicPr>
            <a:picLocks noChangeAspect="1"/>
          </p:cNvPicPr>
          <p:nvPr/>
        </p:nvPicPr>
        <p:blipFill>
          <a:blip r:embed="rId3"/>
          <a:stretch>
            <a:fillRect/>
          </a:stretch>
        </p:blipFill>
        <p:spPr>
          <a:xfrm>
            <a:off x="144070" y="1253314"/>
            <a:ext cx="4237430" cy="3475072"/>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pic>
        <p:nvPicPr>
          <p:cNvPr id="4" name="Picture 3">
            <a:extLst>
              <a:ext uri="{FF2B5EF4-FFF2-40B4-BE49-F238E27FC236}">
                <a16:creationId xmlns:a16="http://schemas.microsoft.com/office/drawing/2014/main" id="{D4C0E472-5407-2112-6DB6-1F3028AD3821}"/>
              </a:ext>
            </a:extLst>
          </p:cNvPr>
          <p:cNvPicPr>
            <a:picLocks noChangeAspect="1"/>
          </p:cNvPicPr>
          <p:nvPr/>
        </p:nvPicPr>
        <p:blipFill>
          <a:blip r:embed="rId4"/>
          <a:stretch>
            <a:fillRect/>
          </a:stretch>
        </p:blipFill>
        <p:spPr>
          <a:xfrm>
            <a:off x="4572000" y="1253314"/>
            <a:ext cx="4237430" cy="3475072"/>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98844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1320298" y="2401433"/>
            <a:ext cx="6503400" cy="10500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US" dirty="0"/>
              <a:t>Detect Mirai Attack</a:t>
            </a:r>
            <a:endParaRPr dirty="0"/>
          </a:p>
        </p:txBody>
      </p:sp>
      <p:sp>
        <p:nvSpPr>
          <p:cNvPr id="886" name="Google Shape;886;p35"/>
          <p:cNvSpPr txBox="1">
            <a:spLocks noGrp="1"/>
          </p:cNvSpPr>
          <p:nvPr>
            <p:ph type="title" idx="2"/>
          </p:nvPr>
        </p:nvSpPr>
        <p:spPr>
          <a:xfrm>
            <a:off x="3814146" y="1325633"/>
            <a:ext cx="1515705"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7600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2" name="Picture 1">
            <a:extLst>
              <a:ext uri="{FF2B5EF4-FFF2-40B4-BE49-F238E27FC236}">
                <a16:creationId xmlns:a16="http://schemas.microsoft.com/office/drawing/2014/main" id="{D6D65646-83A7-E94C-932E-6B34C7B801CB}"/>
              </a:ext>
            </a:extLst>
          </p:cNvPr>
          <p:cNvPicPr>
            <a:picLocks noChangeAspect="1"/>
          </p:cNvPicPr>
          <p:nvPr/>
        </p:nvPicPr>
        <p:blipFill>
          <a:blip r:embed="rId3"/>
          <a:stretch>
            <a:fillRect/>
          </a:stretch>
        </p:blipFill>
        <p:spPr>
          <a:xfrm>
            <a:off x="69117" y="1291881"/>
            <a:ext cx="3836824" cy="3189300"/>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pic>
        <p:nvPicPr>
          <p:cNvPr id="3" name="Picture 2">
            <a:extLst>
              <a:ext uri="{FF2B5EF4-FFF2-40B4-BE49-F238E27FC236}">
                <a16:creationId xmlns:a16="http://schemas.microsoft.com/office/drawing/2014/main" id="{0B475CC5-6344-E0CA-EE4F-FE5B57ED10F4}"/>
              </a:ext>
            </a:extLst>
          </p:cNvPr>
          <p:cNvPicPr>
            <a:picLocks noChangeAspect="1"/>
          </p:cNvPicPr>
          <p:nvPr/>
        </p:nvPicPr>
        <p:blipFill>
          <a:blip r:embed="rId4"/>
          <a:stretch>
            <a:fillRect/>
          </a:stretch>
        </p:blipFill>
        <p:spPr>
          <a:xfrm>
            <a:off x="3963660" y="1281899"/>
            <a:ext cx="4899858" cy="3209263"/>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id="{75BCA713-0D7F-97C8-6500-730ADF359127}"/>
              </a:ext>
            </a:extLst>
          </p:cNvPr>
          <p:cNvSpPr txBox="1"/>
          <p:nvPr/>
        </p:nvSpPr>
        <p:spPr>
          <a:xfrm>
            <a:off x="573930" y="519956"/>
            <a:ext cx="8195988" cy="400110"/>
          </a:xfrm>
          <a:prstGeom prst="rect">
            <a:avLst/>
          </a:prstGeom>
          <a:noFill/>
        </p:spPr>
        <p:txBody>
          <a:bodyPr wrap="square" rtlCol="0">
            <a:spAutoFit/>
          </a:bodyPr>
          <a:lstStyle/>
          <a:p>
            <a:pPr algn="ctr"/>
            <a:r>
              <a:rPr lang="en-US" sz="2000" b="1" dirty="0">
                <a:solidFill>
                  <a:schemeClr val="lt1"/>
                </a:solidFill>
                <a:latin typeface="Orbitron"/>
              </a:rPr>
              <a:t>Data distribution and feature selection for Mirai Attacks </a:t>
            </a:r>
          </a:p>
        </p:txBody>
      </p:sp>
    </p:spTree>
    <p:extLst>
      <p:ext uri="{BB962C8B-B14F-4D97-AF65-F5344CB8AC3E}">
        <p14:creationId xmlns:p14="http://schemas.microsoft.com/office/powerpoint/2010/main" val="396051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4" name="Picture 3">
            <a:extLst>
              <a:ext uri="{FF2B5EF4-FFF2-40B4-BE49-F238E27FC236}">
                <a16:creationId xmlns:a16="http://schemas.microsoft.com/office/drawing/2014/main" id="{EBBF01D8-593E-A60F-737F-3C3E92F1F1A3}"/>
              </a:ext>
            </a:extLst>
          </p:cNvPr>
          <p:cNvPicPr>
            <a:picLocks noChangeAspect="1"/>
          </p:cNvPicPr>
          <p:nvPr/>
        </p:nvPicPr>
        <p:blipFill>
          <a:blip r:embed="rId3"/>
          <a:stretch>
            <a:fillRect/>
          </a:stretch>
        </p:blipFill>
        <p:spPr>
          <a:xfrm>
            <a:off x="201630" y="1372140"/>
            <a:ext cx="4046820" cy="3162300"/>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3499A25E-E28B-D62A-FAA2-7C3ED22B488E}"/>
              </a:ext>
            </a:extLst>
          </p:cNvPr>
          <p:cNvPicPr>
            <a:picLocks noChangeAspect="1"/>
          </p:cNvPicPr>
          <p:nvPr/>
        </p:nvPicPr>
        <p:blipFill>
          <a:blip r:embed="rId4"/>
          <a:stretch>
            <a:fillRect/>
          </a:stretch>
        </p:blipFill>
        <p:spPr>
          <a:xfrm>
            <a:off x="4398442" y="1372140"/>
            <a:ext cx="4083158" cy="3154644"/>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0F29A544-8930-3538-F0A5-8FF16B6EB790}"/>
              </a:ext>
            </a:extLst>
          </p:cNvPr>
          <p:cNvSpPr txBox="1"/>
          <p:nvPr/>
        </p:nvSpPr>
        <p:spPr>
          <a:xfrm>
            <a:off x="524136" y="740400"/>
            <a:ext cx="7863863" cy="369332"/>
          </a:xfrm>
          <a:prstGeom prst="rect">
            <a:avLst/>
          </a:prstGeom>
          <a:noFill/>
        </p:spPr>
        <p:txBody>
          <a:bodyPr wrap="square" rtlCol="0">
            <a:spAutoFit/>
          </a:bodyPr>
          <a:lstStyle/>
          <a:p>
            <a:r>
              <a:rPr lang="en-US" sz="1800" b="1" dirty="0">
                <a:solidFill>
                  <a:schemeClr val="lt1"/>
                </a:solidFill>
                <a:latin typeface="Orbitron"/>
              </a:rPr>
              <a:t>The learning curve for loss and accuracy for Mirai Attacks  </a:t>
            </a:r>
          </a:p>
        </p:txBody>
      </p:sp>
    </p:spTree>
    <p:extLst>
      <p:ext uri="{BB962C8B-B14F-4D97-AF65-F5344CB8AC3E}">
        <p14:creationId xmlns:p14="http://schemas.microsoft.com/office/powerpoint/2010/main" val="2503904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2" name="Picture 1">
            <a:extLst>
              <a:ext uri="{FF2B5EF4-FFF2-40B4-BE49-F238E27FC236}">
                <a16:creationId xmlns:a16="http://schemas.microsoft.com/office/drawing/2014/main" id="{9DF3C485-50A2-3502-FBAE-98D45CB878A0}"/>
              </a:ext>
            </a:extLst>
          </p:cNvPr>
          <p:cNvPicPr>
            <a:picLocks noChangeAspect="1"/>
          </p:cNvPicPr>
          <p:nvPr/>
        </p:nvPicPr>
        <p:blipFill>
          <a:blip r:embed="rId3"/>
          <a:stretch>
            <a:fillRect/>
          </a:stretch>
        </p:blipFill>
        <p:spPr>
          <a:xfrm>
            <a:off x="4507200" y="1373861"/>
            <a:ext cx="3983616" cy="3314704"/>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pic>
        <p:nvPicPr>
          <p:cNvPr id="3" name="Picture 2">
            <a:extLst>
              <a:ext uri="{FF2B5EF4-FFF2-40B4-BE49-F238E27FC236}">
                <a16:creationId xmlns:a16="http://schemas.microsoft.com/office/drawing/2014/main" id="{344F9DA9-3FDF-E61D-B302-587CCB1A056E}"/>
              </a:ext>
            </a:extLst>
          </p:cNvPr>
          <p:cNvPicPr>
            <a:picLocks noChangeAspect="1"/>
          </p:cNvPicPr>
          <p:nvPr/>
        </p:nvPicPr>
        <p:blipFill>
          <a:blip r:embed="rId4"/>
          <a:stretch>
            <a:fillRect/>
          </a:stretch>
        </p:blipFill>
        <p:spPr>
          <a:xfrm>
            <a:off x="280703" y="1381919"/>
            <a:ext cx="3964250" cy="3298588"/>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id="{4711F163-4060-9B28-D374-C66ADEEA3EB1}"/>
              </a:ext>
            </a:extLst>
          </p:cNvPr>
          <p:cNvSpPr txBox="1"/>
          <p:nvPr/>
        </p:nvSpPr>
        <p:spPr>
          <a:xfrm>
            <a:off x="811530" y="393300"/>
            <a:ext cx="7520940" cy="646331"/>
          </a:xfrm>
          <a:prstGeom prst="rect">
            <a:avLst/>
          </a:prstGeom>
          <a:noFill/>
        </p:spPr>
        <p:txBody>
          <a:bodyPr wrap="square" rtlCol="0">
            <a:spAutoFit/>
          </a:bodyPr>
          <a:lstStyle/>
          <a:p>
            <a:pPr algn="ctr"/>
            <a:r>
              <a:rPr lang="en-US" sz="1800" b="1" dirty="0">
                <a:solidFill>
                  <a:schemeClr val="lt1"/>
                </a:solidFill>
                <a:latin typeface="Orbitron"/>
              </a:rPr>
              <a:t>The confusion matrices of Neural network </a:t>
            </a:r>
          </a:p>
          <a:p>
            <a:pPr algn="ctr"/>
            <a:r>
              <a:rPr lang="en-US" sz="1800" b="1" dirty="0">
                <a:solidFill>
                  <a:schemeClr val="lt1"/>
                </a:solidFill>
                <a:latin typeface="Orbitron"/>
              </a:rPr>
              <a:t>on validation and test set for Mirai Attacks</a:t>
            </a:r>
          </a:p>
        </p:txBody>
      </p:sp>
    </p:spTree>
    <p:extLst>
      <p:ext uri="{BB962C8B-B14F-4D97-AF65-F5344CB8AC3E}">
        <p14:creationId xmlns:p14="http://schemas.microsoft.com/office/powerpoint/2010/main" val="301215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1320298" y="2442668"/>
            <a:ext cx="6503400" cy="10500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US" dirty="0"/>
              <a:t>Detect </a:t>
            </a:r>
            <a:br>
              <a:rPr lang="en-US" dirty="0"/>
            </a:br>
            <a:r>
              <a:rPr lang="en-US" dirty="0"/>
              <a:t>GAFGYT Attack</a:t>
            </a:r>
            <a:endParaRPr dirty="0"/>
          </a:p>
        </p:txBody>
      </p:sp>
      <p:sp>
        <p:nvSpPr>
          <p:cNvPr id="886" name="Google Shape;886;p35"/>
          <p:cNvSpPr txBox="1">
            <a:spLocks noGrp="1"/>
          </p:cNvSpPr>
          <p:nvPr>
            <p:ph type="title" idx="2"/>
          </p:nvPr>
        </p:nvSpPr>
        <p:spPr>
          <a:xfrm>
            <a:off x="3814146" y="1325633"/>
            <a:ext cx="1515705"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234253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cxnSp>
        <p:nvCxnSpPr>
          <p:cNvPr id="892" name="Google Shape;892;p36"/>
          <p:cNvCxnSpPr>
            <a:cxnSpLocks/>
          </p:cNvCxnSpPr>
          <p:nvPr/>
        </p:nvCxnSpPr>
        <p:spPr>
          <a:xfrm>
            <a:off x="3044008" y="2689675"/>
            <a:ext cx="773314" cy="0"/>
          </a:xfrm>
          <a:prstGeom prst="straightConnector1">
            <a:avLst/>
          </a:prstGeom>
          <a:noFill/>
          <a:ln w="28575" cap="rnd" cmpd="sng">
            <a:solidFill>
              <a:schemeClr val="accent1"/>
            </a:solidFill>
            <a:prstDash val="solid"/>
            <a:round/>
            <a:headEnd type="none" w="med" len="med"/>
            <a:tailEnd type="none" w="med" len="med"/>
          </a:ln>
        </p:spPr>
      </p:cxnSp>
      <p:sp>
        <p:nvSpPr>
          <p:cNvPr id="895" name="Google Shape;895;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a:t>
            </a:r>
            <a:endParaRPr dirty="0"/>
          </a:p>
        </p:txBody>
      </p:sp>
      <p:sp>
        <p:nvSpPr>
          <p:cNvPr id="896" name="Google Shape;896;p36"/>
          <p:cNvSpPr txBox="1">
            <a:spLocks noGrp="1"/>
          </p:cNvSpPr>
          <p:nvPr>
            <p:ph type="subTitle" idx="4294967295"/>
          </p:nvPr>
        </p:nvSpPr>
        <p:spPr>
          <a:xfrm flipH="1">
            <a:off x="1792065" y="3197219"/>
            <a:ext cx="1816500" cy="3714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US" sz="2200" b="1" dirty="0">
                <a:solidFill>
                  <a:schemeClr val="bg2">
                    <a:lumMod val="50000"/>
                  </a:schemeClr>
                </a:solidFill>
                <a:latin typeface="Orbitron"/>
                <a:sym typeface="Orbitron"/>
              </a:rPr>
              <a:t>EDA</a:t>
            </a:r>
            <a:endParaRPr sz="2200" b="1" dirty="0">
              <a:solidFill>
                <a:schemeClr val="bg2">
                  <a:lumMod val="50000"/>
                </a:schemeClr>
              </a:solidFill>
              <a:latin typeface="Orbitron"/>
              <a:sym typeface="Orbitron"/>
            </a:endParaRPr>
          </a:p>
        </p:txBody>
      </p:sp>
      <p:sp>
        <p:nvSpPr>
          <p:cNvPr id="898" name="Google Shape;898;p36"/>
          <p:cNvSpPr txBox="1">
            <a:spLocks noGrp="1"/>
          </p:cNvSpPr>
          <p:nvPr>
            <p:ph type="subTitle" idx="4294967295"/>
          </p:nvPr>
        </p:nvSpPr>
        <p:spPr>
          <a:xfrm flipH="1">
            <a:off x="5049865" y="3316702"/>
            <a:ext cx="2238494" cy="453741"/>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US" sz="2000" b="1" dirty="0">
                <a:solidFill>
                  <a:schemeClr val="bg2">
                    <a:lumMod val="50000"/>
                  </a:schemeClr>
                </a:solidFill>
                <a:latin typeface="Orbitron"/>
                <a:sym typeface="Orbitron"/>
              </a:rPr>
              <a:t>Detect </a:t>
            </a:r>
            <a:br>
              <a:rPr lang="en-US" sz="2000" b="1" dirty="0">
                <a:solidFill>
                  <a:schemeClr val="bg2">
                    <a:lumMod val="50000"/>
                  </a:schemeClr>
                </a:solidFill>
                <a:latin typeface="Orbitron"/>
                <a:sym typeface="Orbitron"/>
              </a:rPr>
            </a:br>
            <a:r>
              <a:rPr lang="en-US" sz="2000" b="1" dirty="0">
                <a:solidFill>
                  <a:schemeClr val="bg2">
                    <a:lumMod val="50000"/>
                  </a:schemeClr>
                </a:solidFill>
                <a:latin typeface="Orbitron"/>
                <a:sym typeface="Orbitron"/>
              </a:rPr>
              <a:t>Mirai </a:t>
            </a:r>
          </a:p>
          <a:p>
            <a:pPr marL="0" lvl="0" indent="0" algn="ctr" rtl="1">
              <a:spcBef>
                <a:spcPts val="0"/>
              </a:spcBef>
              <a:spcAft>
                <a:spcPts val="0"/>
              </a:spcAft>
              <a:buNone/>
            </a:pPr>
            <a:r>
              <a:rPr lang="en-US" sz="2000" b="1" dirty="0">
                <a:solidFill>
                  <a:schemeClr val="bg2">
                    <a:lumMod val="50000"/>
                  </a:schemeClr>
                </a:solidFill>
                <a:latin typeface="Orbitron"/>
                <a:sym typeface="Orbitron"/>
              </a:rPr>
              <a:t>Attack</a:t>
            </a:r>
          </a:p>
        </p:txBody>
      </p:sp>
      <p:sp>
        <p:nvSpPr>
          <p:cNvPr id="900" name="Google Shape;900;p36"/>
          <p:cNvSpPr txBox="1">
            <a:spLocks noGrp="1"/>
          </p:cNvSpPr>
          <p:nvPr>
            <p:ph type="subTitle" idx="4294967295"/>
          </p:nvPr>
        </p:nvSpPr>
        <p:spPr>
          <a:xfrm flipH="1">
            <a:off x="3357484" y="3185594"/>
            <a:ext cx="1816500" cy="3714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US" sz="2000" b="1" dirty="0">
                <a:solidFill>
                  <a:schemeClr val="bg2">
                    <a:lumMod val="50000"/>
                  </a:schemeClr>
                </a:solidFill>
                <a:latin typeface="Orbitron"/>
                <a:sym typeface="Orbitron"/>
              </a:rPr>
              <a:t>Models</a:t>
            </a:r>
            <a:endParaRPr sz="2000" b="1" dirty="0">
              <a:solidFill>
                <a:schemeClr val="bg2">
                  <a:lumMod val="50000"/>
                </a:schemeClr>
              </a:solidFill>
              <a:latin typeface="Orbitron"/>
              <a:sym typeface="Orbitron"/>
            </a:endParaRPr>
          </a:p>
        </p:txBody>
      </p:sp>
      <p:sp>
        <p:nvSpPr>
          <p:cNvPr id="902" name="Google Shape;902;p36"/>
          <p:cNvSpPr txBox="1">
            <a:spLocks noGrp="1"/>
          </p:cNvSpPr>
          <p:nvPr>
            <p:ph type="subTitle" idx="4294967295"/>
          </p:nvPr>
        </p:nvSpPr>
        <p:spPr>
          <a:xfrm flipH="1">
            <a:off x="6240085" y="3378907"/>
            <a:ext cx="3270947" cy="371400"/>
          </a:xfrm>
          <a:prstGeom prst="rect">
            <a:avLst/>
          </a:prstGeom>
        </p:spPr>
        <p:txBody>
          <a:bodyPr spcFirstLastPara="1" wrap="square" lIns="91425" tIns="91425" rIns="91425" bIns="91425" anchor="ctr" anchorCtr="0">
            <a:noAutofit/>
          </a:bodyPr>
          <a:lstStyle/>
          <a:p>
            <a:pPr marL="0" indent="0" algn="ctr">
              <a:buNone/>
            </a:pPr>
            <a:r>
              <a:rPr lang="en-US" sz="2000" b="1" dirty="0">
                <a:solidFill>
                  <a:schemeClr val="bg2">
                    <a:lumMod val="50000"/>
                  </a:schemeClr>
                </a:solidFill>
                <a:latin typeface="Orbitron"/>
                <a:sym typeface="Orbitron"/>
              </a:rPr>
              <a:t>Detect </a:t>
            </a:r>
            <a:br>
              <a:rPr lang="en-US" sz="2000" b="1" dirty="0">
                <a:solidFill>
                  <a:schemeClr val="bg2">
                    <a:lumMod val="50000"/>
                  </a:schemeClr>
                </a:solidFill>
                <a:latin typeface="Orbitron"/>
                <a:sym typeface="Orbitron"/>
              </a:rPr>
            </a:br>
            <a:r>
              <a:rPr lang="en-US" sz="2000" b="1" dirty="0">
                <a:solidFill>
                  <a:schemeClr val="bg2">
                    <a:lumMod val="50000"/>
                  </a:schemeClr>
                </a:solidFill>
                <a:latin typeface="Orbitron"/>
                <a:sym typeface="Orbitron"/>
              </a:rPr>
              <a:t>GAFGYT</a:t>
            </a:r>
          </a:p>
          <a:p>
            <a:pPr marL="0" indent="0" algn="ctr">
              <a:buNone/>
            </a:pPr>
            <a:r>
              <a:rPr lang="en-US" sz="2000" b="1" dirty="0">
                <a:solidFill>
                  <a:schemeClr val="bg2">
                    <a:lumMod val="50000"/>
                  </a:schemeClr>
                </a:solidFill>
                <a:latin typeface="Orbitron"/>
                <a:sym typeface="Orbitron"/>
              </a:rPr>
              <a:t> Attack</a:t>
            </a:r>
          </a:p>
        </p:txBody>
      </p:sp>
      <p:sp>
        <p:nvSpPr>
          <p:cNvPr id="893" name="Google Shape;893;p36"/>
          <p:cNvSpPr/>
          <p:nvPr/>
        </p:nvSpPr>
        <p:spPr>
          <a:xfrm>
            <a:off x="2205406" y="2280625"/>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94" name="Google Shape;894;p36"/>
          <p:cNvSpPr/>
          <p:nvPr/>
        </p:nvSpPr>
        <p:spPr>
          <a:xfrm>
            <a:off x="3819654" y="2280625"/>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04" name="Google Shape;904;p36"/>
          <p:cNvSpPr/>
          <p:nvPr/>
        </p:nvSpPr>
        <p:spPr>
          <a:xfrm>
            <a:off x="5715070" y="2254577"/>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05" name="Google Shape;905;p36"/>
          <p:cNvSpPr/>
          <p:nvPr/>
        </p:nvSpPr>
        <p:spPr>
          <a:xfrm>
            <a:off x="7489192" y="2238792"/>
            <a:ext cx="818100" cy="818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06" name="Google Shape;906;p36"/>
          <p:cNvSpPr txBox="1">
            <a:spLocks noGrp="1"/>
          </p:cNvSpPr>
          <p:nvPr>
            <p:ph type="subTitle" idx="4294967295"/>
          </p:nvPr>
        </p:nvSpPr>
        <p:spPr>
          <a:xfrm flipH="1">
            <a:off x="325808" y="1543424"/>
            <a:ext cx="1544400" cy="5274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sz="3000" b="1" dirty="0">
                <a:latin typeface="Orbitron"/>
                <a:ea typeface="Orbitron"/>
                <a:cs typeface="Orbitron"/>
                <a:sym typeface="Orbitron"/>
              </a:rPr>
              <a:t>01</a:t>
            </a:r>
            <a:endParaRPr sz="3000" b="1" dirty="0">
              <a:latin typeface="Orbitron"/>
              <a:ea typeface="Orbitron"/>
              <a:cs typeface="Orbitron"/>
              <a:sym typeface="Orbitron"/>
            </a:endParaRPr>
          </a:p>
        </p:txBody>
      </p:sp>
      <p:sp>
        <p:nvSpPr>
          <p:cNvPr id="907" name="Google Shape;907;p36"/>
          <p:cNvSpPr txBox="1">
            <a:spLocks noGrp="1"/>
          </p:cNvSpPr>
          <p:nvPr>
            <p:ph type="subTitle" idx="4294967295"/>
          </p:nvPr>
        </p:nvSpPr>
        <p:spPr>
          <a:xfrm flipH="1">
            <a:off x="3466992" y="1558013"/>
            <a:ext cx="1544400" cy="5274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sz="3000" b="1" dirty="0">
                <a:latin typeface="Orbitron"/>
                <a:ea typeface="Orbitron"/>
                <a:cs typeface="Orbitron"/>
                <a:sym typeface="Orbitron"/>
              </a:rPr>
              <a:t>03</a:t>
            </a:r>
            <a:endParaRPr sz="3000" b="1" dirty="0">
              <a:latin typeface="Orbitron"/>
              <a:ea typeface="Orbitron"/>
              <a:cs typeface="Orbitron"/>
              <a:sym typeface="Orbitron"/>
            </a:endParaRPr>
          </a:p>
        </p:txBody>
      </p:sp>
      <p:sp>
        <p:nvSpPr>
          <p:cNvPr id="908" name="Google Shape;908;p36"/>
          <p:cNvSpPr txBox="1">
            <a:spLocks noGrp="1"/>
          </p:cNvSpPr>
          <p:nvPr>
            <p:ph type="subTitle" idx="4294967295"/>
          </p:nvPr>
        </p:nvSpPr>
        <p:spPr>
          <a:xfrm flipH="1">
            <a:off x="1839915" y="1543424"/>
            <a:ext cx="1544400" cy="5274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sz="3000" b="1" dirty="0">
                <a:latin typeface="Orbitron"/>
                <a:ea typeface="Orbitron"/>
                <a:cs typeface="Orbitron"/>
                <a:sym typeface="Orbitron"/>
              </a:rPr>
              <a:t>02</a:t>
            </a:r>
            <a:endParaRPr sz="3000" b="1" dirty="0">
              <a:latin typeface="Orbitron"/>
              <a:ea typeface="Orbitron"/>
              <a:cs typeface="Orbitron"/>
              <a:sym typeface="Orbitron"/>
            </a:endParaRPr>
          </a:p>
        </p:txBody>
      </p:sp>
      <p:sp>
        <p:nvSpPr>
          <p:cNvPr id="909" name="Google Shape;909;p36"/>
          <p:cNvSpPr txBox="1">
            <a:spLocks noGrp="1"/>
          </p:cNvSpPr>
          <p:nvPr>
            <p:ph type="subTitle" idx="4294967295"/>
          </p:nvPr>
        </p:nvSpPr>
        <p:spPr>
          <a:xfrm flipH="1">
            <a:off x="5094069" y="1612525"/>
            <a:ext cx="1544400" cy="5274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sz="3000" b="1" dirty="0">
                <a:latin typeface="Orbitron"/>
                <a:ea typeface="Orbitron"/>
                <a:cs typeface="Orbitron"/>
                <a:sym typeface="Orbitron"/>
              </a:rPr>
              <a:t>04</a:t>
            </a:r>
            <a:endParaRPr sz="3000" b="1" dirty="0">
              <a:latin typeface="Orbitron"/>
              <a:ea typeface="Orbitron"/>
              <a:cs typeface="Orbitron"/>
              <a:sym typeface="Orbitron"/>
            </a:endParaRPr>
          </a:p>
        </p:txBody>
      </p:sp>
      <p:cxnSp>
        <p:nvCxnSpPr>
          <p:cNvPr id="910" name="Google Shape;910;p36"/>
          <p:cNvCxnSpPr>
            <a:cxnSpLocks/>
            <a:endCxn id="904" idx="2"/>
          </p:cNvCxnSpPr>
          <p:nvPr/>
        </p:nvCxnSpPr>
        <p:spPr>
          <a:xfrm flipV="1">
            <a:off x="4632899" y="2663627"/>
            <a:ext cx="1082171" cy="9124"/>
          </a:xfrm>
          <a:prstGeom prst="straightConnector1">
            <a:avLst/>
          </a:prstGeom>
          <a:noFill/>
          <a:ln w="28575" cap="rnd" cmpd="sng">
            <a:solidFill>
              <a:schemeClr val="accent1"/>
            </a:solidFill>
            <a:prstDash val="solid"/>
            <a:round/>
            <a:headEnd type="none" w="med" len="med"/>
            <a:tailEnd type="none" w="med" len="med"/>
          </a:ln>
        </p:spPr>
      </p:cxnSp>
      <p:cxnSp>
        <p:nvCxnSpPr>
          <p:cNvPr id="911" name="Google Shape;911;p36"/>
          <p:cNvCxnSpPr>
            <a:cxnSpLocks/>
          </p:cNvCxnSpPr>
          <p:nvPr/>
        </p:nvCxnSpPr>
        <p:spPr>
          <a:xfrm>
            <a:off x="6549369" y="2655826"/>
            <a:ext cx="939823" cy="0"/>
          </a:xfrm>
          <a:prstGeom prst="straightConnector1">
            <a:avLst/>
          </a:prstGeom>
          <a:noFill/>
          <a:ln w="28575" cap="rnd" cmpd="sng">
            <a:solidFill>
              <a:schemeClr val="accent1"/>
            </a:solidFill>
            <a:prstDash val="solid"/>
            <a:round/>
            <a:headEnd type="none" w="med" len="med"/>
            <a:tailEnd type="none" w="med" len="med"/>
          </a:ln>
        </p:spPr>
      </p:cxnSp>
      <p:grpSp>
        <p:nvGrpSpPr>
          <p:cNvPr id="912" name="Google Shape;912;p36"/>
          <p:cNvGrpSpPr/>
          <p:nvPr/>
        </p:nvGrpSpPr>
        <p:grpSpPr>
          <a:xfrm>
            <a:off x="4072946" y="2536692"/>
            <a:ext cx="339306" cy="339253"/>
            <a:chOff x="2685825" y="840375"/>
            <a:chExt cx="481900" cy="481825"/>
          </a:xfrm>
        </p:grpSpPr>
        <p:sp>
          <p:nvSpPr>
            <p:cNvPr id="913" name="Google Shape;913;p36"/>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solidFill>
                  <a:srgbClr val="435D74"/>
                </a:solidFill>
              </a:endParaRPr>
            </a:p>
          </p:txBody>
        </p:sp>
        <p:sp>
          <p:nvSpPr>
            <p:cNvPr id="914" name="Google Shape;914;p36"/>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solidFill>
                  <a:srgbClr val="435D74"/>
                </a:solidFill>
              </a:endParaRPr>
            </a:p>
          </p:txBody>
        </p:sp>
      </p:grpSp>
      <p:grpSp>
        <p:nvGrpSpPr>
          <p:cNvPr id="915" name="Google Shape;915;p36"/>
          <p:cNvGrpSpPr/>
          <p:nvPr/>
        </p:nvGrpSpPr>
        <p:grpSpPr>
          <a:xfrm>
            <a:off x="7717711" y="2459575"/>
            <a:ext cx="350431" cy="339887"/>
            <a:chOff x="3270675" y="841800"/>
            <a:chExt cx="497700" cy="482725"/>
          </a:xfrm>
        </p:grpSpPr>
        <p:sp>
          <p:nvSpPr>
            <p:cNvPr id="916" name="Google Shape;916;p36"/>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solidFill>
                  <a:srgbClr val="435D74"/>
                </a:solidFill>
              </a:endParaRPr>
            </a:p>
          </p:txBody>
        </p:sp>
        <p:sp>
          <p:nvSpPr>
            <p:cNvPr id="917" name="Google Shape;917;p36"/>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solidFill>
                  <a:srgbClr val="435D74"/>
                </a:solidFill>
              </a:endParaRPr>
            </a:p>
          </p:txBody>
        </p:sp>
        <p:sp>
          <p:nvSpPr>
            <p:cNvPr id="918" name="Google Shape;918;p36"/>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solidFill>
                  <a:srgbClr val="435D74"/>
                </a:solidFill>
              </a:endParaRPr>
            </a:p>
          </p:txBody>
        </p:sp>
      </p:grpSp>
      <p:grpSp>
        <p:nvGrpSpPr>
          <p:cNvPr id="919" name="Google Shape;919;p36"/>
          <p:cNvGrpSpPr/>
          <p:nvPr/>
        </p:nvGrpSpPr>
        <p:grpSpPr>
          <a:xfrm>
            <a:off x="5949080" y="2474045"/>
            <a:ext cx="339306" cy="298186"/>
            <a:chOff x="2085450" y="2057100"/>
            <a:chExt cx="481900" cy="423500"/>
          </a:xfrm>
        </p:grpSpPr>
        <p:sp>
          <p:nvSpPr>
            <p:cNvPr id="920" name="Google Shape;920;p36"/>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solidFill>
                  <a:srgbClr val="435D74"/>
                </a:solidFill>
              </a:endParaRPr>
            </a:p>
          </p:txBody>
        </p:sp>
        <p:sp>
          <p:nvSpPr>
            <p:cNvPr id="921" name="Google Shape;921;p36"/>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solidFill>
                  <a:srgbClr val="435D74"/>
                </a:solidFill>
              </a:endParaRPr>
            </a:p>
          </p:txBody>
        </p:sp>
        <p:sp>
          <p:nvSpPr>
            <p:cNvPr id="922" name="Google Shape;922;p36"/>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solidFill>
                  <a:srgbClr val="435D74"/>
                </a:solidFill>
              </a:endParaRPr>
            </a:p>
          </p:txBody>
        </p:sp>
      </p:grpSp>
      <p:grpSp>
        <p:nvGrpSpPr>
          <p:cNvPr id="923" name="Google Shape;923;p36"/>
          <p:cNvGrpSpPr/>
          <p:nvPr/>
        </p:nvGrpSpPr>
        <p:grpSpPr>
          <a:xfrm>
            <a:off x="2444856" y="2506494"/>
            <a:ext cx="339200" cy="339271"/>
            <a:chOff x="5049725" y="2027900"/>
            <a:chExt cx="481750" cy="481850"/>
          </a:xfrm>
        </p:grpSpPr>
        <p:sp>
          <p:nvSpPr>
            <p:cNvPr id="924" name="Google Shape;924;p36"/>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solidFill>
                  <a:srgbClr val="435D74"/>
                </a:solidFill>
              </a:endParaRPr>
            </a:p>
          </p:txBody>
        </p:sp>
        <p:sp>
          <p:nvSpPr>
            <p:cNvPr id="925" name="Google Shape;925;p36"/>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solidFill>
                  <a:srgbClr val="435D74"/>
                </a:solidFill>
              </a:endParaRPr>
            </a:p>
          </p:txBody>
        </p:sp>
        <p:sp>
          <p:nvSpPr>
            <p:cNvPr id="926" name="Google Shape;926;p36"/>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solidFill>
                  <a:srgbClr val="435D74"/>
                </a:solidFill>
              </a:endParaRPr>
            </a:p>
          </p:txBody>
        </p:sp>
        <p:sp>
          <p:nvSpPr>
            <p:cNvPr id="927" name="Google Shape;927;p36"/>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solidFill>
                  <a:srgbClr val="435D74"/>
                </a:solidFill>
              </a:endParaRPr>
            </a:p>
          </p:txBody>
        </p:sp>
        <p:sp>
          <p:nvSpPr>
            <p:cNvPr id="928" name="Google Shape;928;p36"/>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solidFill>
                  <a:srgbClr val="435D74"/>
                </a:solidFill>
              </a:endParaRPr>
            </a:p>
          </p:txBody>
        </p:sp>
        <p:sp>
          <p:nvSpPr>
            <p:cNvPr id="929" name="Google Shape;929;p36"/>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solidFill>
                  <a:srgbClr val="435D74"/>
                </a:solidFill>
              </a:endParaRPr>
            </a:p>
          </p:txBody>
        </p:sp>
        <p:sp>
          <p:nvSpPr>
            <p:cNvPr id="930" name="Google Shape;930;p36"/>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solidFill>
                  <a:srgbClr val="435D74"/>
                </a:solidFill>
              </a:endParaRPr>
            </a:p>
          </p:txBody>
        </p:sp>
        <p:sp>
          <p:nvSpPr>
            <p:cNvPr id="931" name="Google Shape;931;p36"/>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solidFill>
                  <a:srgbClr val="435D74"/>
                </a:solidFill>
              </a:endParaRPr>
            </a:p>
          </p:txBody>
        </p:sp>
      </p:grpSp>
      <p:sp>
        <p:nvSpPr>
          <p:cNvPr id="2" name="Google Shape;968;p40">
            <a:extLst>
              <a:ext uri="{FF2B5EF4-FFF2-40B4-BE49-F238E27FC236}">
                <a16:creationId xmlns:a16="http://schemas.microsoft.com/office/drawing/2014/main" id="{F90A2D3F-51BE-6A4B-326A-071504CC0B6A}"/>
              </a:ext>
            </a:extLst>
          </p:cNvPr>
          <p:cNvSpPr/>
          <p:nvPr/>
        </p:nvSpPr>
        <p:spPr>
          <a:xfrm>
            <a:off x="546792" y="2280625"/>
            <a:ext cx="807300" cy="8073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892;p36">
            <a:extLst>
              <a:ext uri="{FF2B5EF4-FFF2-40B4-BE49-F238E27FC236}">
                <a16:creationId xmlns:a16="http://schemas.microsoft.com/office/drawing/2014/main" id="{FA84DBE9-6597-B78E-4B2B-7F8463798532}"/>
              </a:ext>
            </a:extLst>
          </p:cNvPr>
          <p:cNvCxnSpPr>
            <a:cxnSpLocks/>
          </p:cNvCxnSpPr>
          <p:nvPr/>
        </p:nvCxnSpPr>
        <p:spPr>
          <a:xfrm flipV="1">
            <a:off x="1364343" y="2689675"/>
            <a:ext cx="841063" cy="16643"/>
          </a:xfrm>
          <a:prstGeom prst="straightConnector1">
            <a:avLst/>
          </a:prstGeom>
          <a:noFill/>
          <a:ln w="28575" cap="rnd" cmpd="sng">
            <a:solidFill>
              <a:schemeClr val="accent1"/>
            </a:solidFill>
            <a:prstDash val="solid"/>
            <a:round/>
            <a:headEnd type="none" w="med" len="med"/>
            <a:tailEnd type="none" w="med" len="med"/>
          </a:ln>
        </p:spPr>
      </p:cxnSp>
      <p:sp>
        <p:nvSpPr>
          <p:cNvPr id="11" name="Google Shape;909;p36">
            <a:extLst>
              <a:ext uri="{FF2B5EF4-FFF2-40B4-BE49-F238E27FC236}">
                <a16:creationId xmlns:a16="http://schemas.microsoft.com/office/drawing/2014/main" id="{076E65D3-A57A-04D8-C333-4ADA1A42A11F}"/>
              </a:ext>
            </a:extLst>
          </p:cNvPr>
          <p:cNvSpPr txBox="1">
            <a:spLocks/>
          </p:cNvSpPr>
          <p:nvPr/>
        </p:nvSpPr>
        <p:spPr>
          <a:xfrm flipH="1">
            <a:off x="7019280" y="1620711"/>
            <a:ext cx="15444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2"/>
              </a:buClr>
              <a:buSzPts val="1500"/>
              <a:buFont typeface="Roboto"/>
              <a:buChar char="●"/>
              <a:defRPr sz="1500" b="0" i="0" u="none" strike="noStrike" cap="none">
                <a:solidFill>
                  <a:schemeClr val="lt1"/>
                </a:solidFill>
                <a:latin typeface="Roboto"/>
                <a:ea typeface="Roboto"/>
                <a:cs typeface="Roboto"/>
                <a:sym typeface="Roboto"/>
              </a:defRPr>
            </a:lvl1pPr>
            <a:lvl2pPr marL="914400" marR="0" lvl="1"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2pPr>
            <a:lvl3pPr marL="1371600" marR="0" lvl="2"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3pPr>
            <a:lvl4pPr marL="1828800" marR="0" lvl="3"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4pPr>
            <a:lvl5pPr marL="2286000" marR="0" lvl="4"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5pPr>
            <a:lvl6pPr marL="2743200" marR="0" lvl="5"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6pPr>
            <a:lvl7pPr marL="3200400" marR="0" lvl="6"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7pPr>
            <a:lvl8pPr marL="3657600" marR="0" lvl="7"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8pPr>
            <a:lvl9pPr marL="4114800" marR="0" lvl="8"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9pPr>
          </a:lstStyle>
          <a:p>
            <a:pPr marL="0" indent="0" algn="ctr" rtl="1">
              <a:buFont typeface="Roboto"/>
              <a:buNone/>
            </a:pPr>
            <a:r>
              <a:rPr lang="en" sz="3000" b="1" dirty="0">
                <a:latin typeface="Orbitron"/>
                <a:ea typeface="Orbitron"/>
                <a:cs typeface="Orbitron"/>
                <a:sym typeface="Orbitron"/>
              </a:rPr>
              <a:t>05</a:t>
            </a:r>
          </a:p>
        </p:txBody>
      </p:sp>
      <p:sp>
        <p:nvSpPr>
          <p:cNvPr id="12" name="Google Shape;896;p36">
            <a:extLst>
              <a:ext uri="{FF2B5EF4-FFF2-40B4-BE49-F238E27FC236}">
                <a16:creationId xmlns:a16="http://schemas.microsoft.com/office/drawing/2014/main" id="{83C31483-F439-1A5E-48A7-3DAC6207029D}"/>
              </a:ext>
            </a:extLst>
          </p:cNvPr>
          <p:cNvSpPr txBox="1">
            <a:spLocks/>
          </p:cNvSpPr>
          <p:nvPr/>
        </p:nvSpPr>
        <p:spPr>
          <a:xfrm flipH="1">
            <a:off x="0" y="3193207"/>
            <a:ext cx="18165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2"/>
              </a:buClr>
              <a:buSzPts val="1500"/>
              <a:buFont typeface="Roboto"/>
              <a:buChar char="●"/>
              <a:defRPr sz="1500" b="0" i="0" u="none" strike="noStrike" cap="none">
                <a:solidFill>
                  <a:schemeClr val="lt1"/>
                </a:solidFill>
                <a:latin typeface="Roboto"/>
                <a:ea typeface="Roboto"/>
                <a:cs typeface="Roboto"/>
                <a:sym typeface="Roboto"/>
              </a:defRPr>
            </a:lvl1pPr>
            <a:lvl2pPr marL="914400" marR="0" lvl="1"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2pPr>
            <a:lvl3pPr marL="1371600" marR="0" lvl="2"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3pPr>
            <a:lvl4pPr marL="1828800" marR="0" lvl="3"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4pPr>
            <a:lvl5pPr marL="2286000" marR="0" lvl="4"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5pPr>
            <a:lvl6pPr marL="2743200" marR="0" lvl="5"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6pPr>
            <a:lvl7pPr marL="3200400" marR="0" lvl="6"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7pPr>
            <a:lvl8pPr marL="3657600" marR="0" lvl="7"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8pPr>
            <a:lvl9pPr marL="4114800" marR="0" lvl="8" indent="-323850" algn="l" rtl="0">
              <a:lnSpc>
                <a:spcPct val="100000"/>
              </a:lnSpc>
              <a:spcBef>
                <a:spcPts val="0"/>
              </a:spcBef>
              <a:spcAft>
                <a:spcPts val="0"/>
              </a:spcAft>
              <a:buClr>
                <a:schemeClr val="lt1"/>
              </a:buClr>
              <a:buSzPts val="1500"/>
              <a:buFont typeface="Roboto"/>
              <a:buChar char="■"/>
              <a:defRPr sz="1500" b="0" i="0" u="none" strike="noStrike" cap="none">
                <a:solidFill>
                  <a:schemeClr val="lt1"/>
                </a:solidFill>
                <a:latin typeface="Roboto"/>
                <a:ea typeface="Roboto"/>
                <a:cs typeface="Roboto"/>
                <a:sym typeface="Roboto"/>
              </a:defRPr>
            </a:lvl9pPr>
          </a:lstStyle>
          <a:p>
            <a:pPr marL="0" indent="0" algn="ctr" rtl="1">
              <a:buFont typeface="Roboto"/>
              <a:buNone/>
            </a:pPr>
            <a:r>
              <a:rPr lang="en-US" sz="2200" b="1" dirty="0">
                <a:solidFill>
                  <a:schemeClr val="bg2">
                    <a:lumMod val="50000"/>
                  </a:schemeClr>
                </a:solidFill>
                <a:latin typeface="Orbitron"/>
                <a:sym typeface="Orbitron"/>
              </a:rPr>
              <a:t>DATA</a:t>
            </a:r>
          </a:p>
        </p:txBody>
      </p:sp>
      <p:grpSp>
        <p:nvGrpSpPr>
          <p:cNvPr id="13" name="Google Shape;994;p40">
            <a:extLst>
              <a:ext uri="{FF2B5EF4-FFF2-40B4-BE49-F238E27FC236}">
                <a16:creationId xmlns:a16="http://schemas.microsoft.com/office/drawing/2014/main" id="{3BB5254D-3377-0ABB-2982-82A1B0CCCEE6}"/>
              </a:ext>
            </a:extLst>
          </p:cNvPr>
          <p:cNvGrpSpPr/>
          <p:nvPr/>
        </p:nvGrpSpPr>
        <p:grpSpPr>
          <a:xfrm>
            <a:off x="758338" y="2514930"/>
            <a:ext cx="371814" cy="338690"/>
            <a:chOff x="-40745125" y="3632900"/>
            <a:chExt cx="318225" cy="289875"/>
          </a:xfrm>
        </p:grpSpPr>
        <p:sp>
          <p:nvSpPr>
            <p:cNvPr id="14" name="Google Shape;995;p40">
              <a:extLst>
                <a:ext uri="{FF2B5EF4-FFF2-40B4-BE49-F238E27FC236}">
                  <a16:creationId xmlns:a16="http://schemas.microsoft.com/office/drawing/2014/main" id="{F5A34308-B392-EDF2-9EF3-503F8539C1C5}"/>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96;p40">
              <a:extLst>
                <a:ext uri="{FF2B5EF4-FFF2-40B4-BE49-F238E27FC236}">
                  <a16:creationId xmlns:a16="http://schemas.microsoft.com/office/drawing/2014/main" id="{6A1DB819-D55C-1346-52D4-DF9636079F11}"/>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97;p40">
              <a:extLst>
                <a:ext uri="{FF2B5EF4-FFF2-40B4-BE49-F238E27FC236}">
                  <a16:creationId xmlns:a16="http://schemas.microsoft.com/office/drawing/2014/main" id="{35C0D0A8-1401-A1B3-CAC0-C6E59C3F6869}"/>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98;p40">
              <a:extLst>
                <a:ext uri="{FF2B5EF4-FFF2-40B4-BE49-F238E27FC236}">
                  <a16:creationId xmlns:a16="http://schemas.microsoft.com/office/drawing/2014/main" id="{458870EA-CDFA-0446-18C7-F790A2B8A56A}"/>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99;p40">
              <a:extLst>
                <a:ext uri="{FF2B5EF4-FFF2-40B4-BE49-F238E27FC236}">
                  <a16:creationId xmlns:a16="http://schemas.microsoft.com/office/drawing/2014/main" id="{FDDA34A9-54E5-654F-2204-B534B8A7ED3D}"/>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00;p40">
              <a:extLst>
                <a:ext uri="{FF2B5EF4-FFF2-40B4-BE49-F238E27FC236}">
                  <a16:creationId xmlns:a16="http://schemas.microsoft.com/office/drawing/2014/main" id="{659C83EA-28B3-A2A8-BCFE-2F7FB543A261}"/>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01;p40">
              <a:extLst>
                <a:ext uri="{FF2B5EF4-FFF2-40B4-BE49-F238E27FC236}">
                  <a16:creationId xmlns:a16="http://schemas.microsoft.com/office/drawing/2014/main" id="{631872B1-800F-3707-17BC-8637A5A7C5B8}"/>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2" name="Picture 1">
            <a:extLst>
              <a:ext uri="{FF2B5EF4-FFF2-40B4-BE49-F238E27FC236}">
                <a16:creationId xmlns:a16="http://schemas.microsoft.com/office/drawing/2014/main" id="{E7DE4D26-FB46-5225-E060-5BF806A808DB}"/>
              </a:ext>
            </a:extLst>
          </p:cNvPr>
          <p:cNvPicPr>
            <a:picLocks noChangeAspect="1"/>
          </p:cNvPicPr>
          <p:nvPr/>
        </p:nvPicPr>
        <p:blipFill>
          <a:blip r:embed="rId3"/>
          <a:stretch>
            <a:fillRect/>
          </a:stretch>
        </p:blipFill>
        <p:spPr>
          <a:xfrm>
            <a:off x="81338" y="1349100"/>
            <a:ext cx="3890790" cy="3246072"/>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pic>
        <p:nvPicPr>
          <p:cNvPr id="3" name="Picture 2">
            <a:extLst>
              <a:ext uri="{FF2B5EF4-FFF2-40B4-BE49-F238E27FC236}">
                <a16:creationId xmlns:a16="http://schemas.microsoft.com/office/drawing/2014/main" id="{613E2802-6918-4E47-EE4C-407DD52E7EE8}"/>
              </a:ext>
            </a:extLst>
          </p:cNvPr>
          <p:cNvPicPr>
            <a:picLocks noChangeAspect="1"/>
          </p:cNvPicPr>
          <p:nvPr/>
        </p:nvPicPr>
        <p:blipFill>
          <a:blip r:embed="rId4"/>
          <a:stretch>
            <a:fillRect/>
          </a:stretch>
        </p:blipFill>
        <p:spPr>
          <a:xfrm>
            <a:off x="4031878" y="1349100"/>
            <a:ext cx="4973184" cy="3257290"/>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id="{10B5DD78-387F-C082-C232-9264D6CF7995}"/>
              </a:ext>
            </a:extLst>
          </p:cNvPr>
          <p:cNvSpPr txBox="1"/>
          <p:nvPr/>
        </p:nvSpPr>
        <p:spPr>
          <a:xfrm>
            <a:off x="309986" y="613128"/>
            <a:ext cx="8695076" cy="400110"/>
          </a:xfrm>
          <a:prstGeom prst="rect">
            <a:avLst/>
          </a:prstGeom>
          <a:noFill/>
        </p:spPr>
        <p:txBody>
          <a:bodyPr wrap="square" rtlCol="0">
            <a:spAutoFit/>
          </a:bodyPr>
          <a:lstStyle/>
          <a:p>
            <a:pPr algn="ctr"/>
            <a:r>
              <a:rPr lang="en-US" sz="2000" b="1" dirty="0">
                <a:solidFill>
                  <a:schemeClr val="lt1"/>
                </a:solidFill>
                <a:latin typeface="Orbitron"/>
              </a:rPr>
              <a:t>Data distribution and feature selection for GAFGYT Attacks </a:t>
            </a:r>
          </a:p>
        </p:txBody>
      </p:sp>
    </p:spTree>
    <p:extLst>
      <p:ext uri="{BB962C8B-B14F-4D97-AF65-F5344CB8AC3E}">
        <p14:creationId xmlns:p14="http://schemas.microsoft.com/office/powerpoint/2010/main" val="999165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2" name="TextBox 1">
            <a:extLst>
              <a:ext uri="{FF2B5EF4-FFF2-40B4-BE49-F238E27FC236}">
                <a16:creationId xmlns:a16="http://schemas.microsoft.com/office/drawing/2014/main" id="{C6A650A1-3407-A58C-4E19-0319DC64293D}"/>
              </a:ext>
            </a:extLst>
          </p:cNvPr>
          <p:cNvSpPr txBox="1"/>
          <p:nvPr/>
        </p:nvSpPr>
        <p:spPr>
          <a:xfrm>
            <a:off x="524136" y="740400"/>
            <a:ext cx="8288664" cy="369332"/>
          </a:xfrm>
          <a:prstGeom prst="rect">
            <a:avLst/>
          </a:prstGeom>
          <a:noFill/>
        </p:spPr>
        <p:txBody>
          <a:bodyPr wrap="square" rtlCol="0">
            <a:spAutoFit/>
          </a:bodyPr>
          <a:lstStyle/>
          <a:p>
            <a:r>
              <a:rPr lang="en-US" sz="1800" b="1" dirty="0">
                <a:solidFill>
                  <a:schemeClr val="lt1"/>
                </a:solidFill>
                <a:latin typeface="Orbitron"/>
              </a:rPr>
              <a:t>The learning curve for loss and accuracy for GAFGYT Attacks  </a:t>
            </a:r>
          </a:p>
        </p:txBody>
      </p:sp>
      <p:pic>
        <p:nvPicPr>
          <p:cNvPr id="3" name="Picture 2">
            <a:extLst>
              <a:ext uri="{FF2B5EF4-FFF2-40B4-BE49-F238E27FC236}">
                <a16:creationId xmlns:a16="http://schemas.microsoft.com/office/drawing/2014/main" id="{A2ABC7CE-2876-428A-1B38-6026FE5040EA}"/>
              </a:ext>
            </a:extLst>
          </p:cNvPr>
          <p:cNvPicPr>
            <a:picLocks noChangeAspect="1"/>
          </p:cNvPicPr>
          <p:nvPr/>
        </p:nvPicPr>
        <p:blipFill>
          <a:blip r:embed="rId3"/>
          <a:stretch>
            <a:fillRect/>
          </a:stretch>
        </p:blipFill>
        <p:spPr>
          <a:xfrm>
            <a:off x="4447296" y="1405429"/>
            <a:ext cx="4129278" cy="3226736"/>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pic>
        <p:nvPicPr>
          <p:cNvPr id="4" name="Picture 3">
            <a:extLst>
              <a:ext uri="{FF2B5EF4-FFF2-40B4-BE49-F238E27FC236}">
                <a16:creationId xmlns:a16="http://schemas.microsoft.com/office/drawing/2014/main" id="{333919A5-40DA-F0AD-FCFF-F4B2C579AD57}"/>
              </a:ext>
            </a:extLst>
          </p:cNvPr>
          <p:cNvPicPr>
            <a:picLocks noChangeAspect="1"/>
          </p:cNvPicPr>
          <p:nvPr/>
        </p:nvPicPr>
        <p:blipFill>
          <a:blip r:embed="rId4"/>
          <a:stretch>
            <a:fillRect/>
          </a:stretch>
        </p:blipFill>
        <p:spPr>
          <a:xfrm>
            <a:off x="176322" y="1423259"/>
            <a:ext cx="4106462" cy="3208906"/>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93560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2" name="Picture 1">
            <a:extLst>
              <a:ext uri="{FF2B5EF4-FFF2-40B4-BE49-F238E27FC236}">
                <a16:creationId xmlns:a16="http://schemas.microsoft.com/office/drawing/2014/main" id="{68F6C533-CB95-AF0F-FCD0-BD865BE87DD3}"/>
              </a:ext>
            </a:extLst>
          </p:cNvPr>
          <p:cNvPicPr>
            <a:picLocks noChangeAspect="1"/>
          </p:cNvPicPr>
          <p:nvPr/>
        </p:nvPicPr>
        <p:blipFill>
          <a:blip r:embed="rId3"/>
          <a:stretch>
            <a:fillRect/>
          </a:stretch>
        </p:blipFill>
        <p:spPr>
          <a:xfrm>
            <a:off x="4357440" y="1369902"/>
            <a:ext cx="4023360" cy="3299518"/>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pic>
        <p:nvPicPr>
          <p:cNvPr id="3" name="Picture 2">
            <a:extLst>
              <a:ext uri="{FF2B5EF4-FFF2-40B4-BE49-F238E27FC236}">
                <a16:creationId xmlns:a16="http://schemas.microsoft.com/office/drawing/2014/main" id="{55001AFE-E121-DFB8-9517-3CD4D10F9F2E}"/>
              </a:ext>
            </a:extLst>
          </p:cNvPr>
          <p:cNvPicPr>
            <a:picLocks noChangeAspect="1"/>
          </p:cNvPicPr>
          <p:nvPr/>
        </p:nvPicPr>
        <p:blipFill>
          <a:blip r:embed="rId4"/>
          <a:stretch>
            <a:fillRect/>
          </a:stretch>
        </p:blipFill>
        <p:spPr>
          <a:xfrm>
            <a:off x="141600" y="1369902"/>
            <a:ext cx="4012800" cy="3290856"/>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id="{DE4CBD08-C141-F734-8547-43144FB49FC2}"/>
              </a:ext>
            </a:extLst>
          </p:cNvPr>
          <p:cNvSpPr txBox="1"/>
          <p:nvPr/>
        </p:nvSpPr>
        <p:spPr>
          <a:xfrm>
            <a:off x="811530" y="482742"/>
            <a:ext cx="7520940" cy="646331"/>
          </a:xfrm>
          <a:prstGeom prst="rect">
            <a:avLst/>
          </a:prstGeom>
          <a:noFill/>
        </p:spPr>
        <p:txBody>
          <a:bodyPr wrap="square" rtlCol="0">
            <a:spAutoFit/>
          </a:bodyPr>
          <a:lstStyle/>
          <a:p>
            <a:pPr algn="ctr"/>
            <a:r>
              <a:rPr lang="en-US" sz="1800" b="1" dirty="0">
                <a:solidFill>
                  <a:schemeClr val="lt1"/>
                </a:solidFill>
                <a:latin typeface="Orbitron"/>
              </a:rPr>
              <a:t>The confusion matrices of Neural network </a:t>
            </a:r>
          </a:p>
          <a:p>
            <a:pPr algn="ctr"/>
            <a:r>
              <a:rPr lang="en-US" sz="1800" b="1" dirty="0">
                <a:solidFill>
                  <a:schemeClr val="lt1"/>
                </a:solidFill>
                <a:latin typeface="Orbitron"/>
              </a:rPr>
              <a:t>on validation and test set for GAFGYT Attacks</a:t>
            </a:r>
          </a:p>
        </p:txBody>
      </p:sp>
    </p:spTree>
    <p:extLst>
      <p:ext uri="{BB962C8B-B14F-4D97-AF65-F5344CB8AC3E}">
        <p14:creationId xmlns:p14="http://schemas.microsoft.com/office/powerpoint/2010/main" val="3085917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005F12-AB0F-00C9-F91C-FF2B73517DD5}"/>
              </a:ext>
            </a:extLst>
          </p:cNvPr>
          <p:cNvSpPr>
            <a:spLocks noGrp="1"/>
          </p:cNvSpPr>
          <p:nvPr>
            <p:ph type="body" idx="1"/>
          </p:nvPr>
        </p:nvSpPr>
        <p:spPr>
          <a:xfrm>
            <a:off x="509543" y="1098950"/>
            <a:ext cx="7704000" cy="3509700"/>
          </a:xfrm>
        </p:spPr>
        <p:txBody>
          <a:bodyPr/>
          <a:lstStyle/>
          <a:p>
            <a:pPr marL="152400" indent="0">
              <a:buNone/>
            </a:pPr>
            <a:r>
              <a:rPr lang="en-US" sz="1600" dirty="0">
                <a:latin typeface="Orbitron"/>
                <a:cs typeface="Arial"/>
                <a:sym typeface="Arial"/>
              </a:rPr>
              <a:t>As the landscape of cyber threats continually evolves, it is imperative to ensure that our botnet detection models remain agile and up to date. The proactive integration of new threat intelligence, continuous learning mechanisms, and regular model updates is crucial in staying ahead of emerging attack vectors. By embracing a dynamic and adaptive approach, we can fortify our defenses, effectively identify novel attack patterns, and maintain a resilient security posture against the ever-changing landscape of botnet activities.</a:t>
            </a:r>
          </a:p>
        </p:txBody>
      </p:sp>
      <p:sp>
        <p:nvSpPr>
          <p:cNvPr id="3" name="Title 2">
            <a:extLst>
              <a:ext uri="{FF2B5EF4-FFF2-40B4-BE49-F238E27FC236}">
                <a16:creationId xmlns:a16="http://schemas.microsoft.com/office/drawing/2014/main" id="{EBAC4DB2-8C57-D651-F787-4548EE6E0DB9}"/>
              </a:ext>
            </a:extLst>
          </p:cNvPr>
          <p:cNvSpPr>
            <a:spLocks noGrp="1"/>
          </p:cNvSpPr>
          <p:nvPr>
            <p:ph type="title"/>
          </p:nvPr>
        </p:nvSpPr>
        <p:spPr/>
        <p:txBody>
          <a:bodyPr/>
          <a:lstStyle/>
          <a:p>
            <a:r>
              <a:rPr lang="en-US" dirty="0"/>
              <a:t>Future Work</a:t>
            </a:r>
          </a:p>
        </p:txBody>
      </p:sp>
      <p:pic>
        <p:nvPicPr>
          <p:cNvPr id="5" name="Picture 4" descr="A light bulb with rays of light&#10;&#10;Description automatically generated">
            <a:extLst>
              <a:ext uri="{FF2B5EF4-FFF2-40B4-BE49-F238E27FC236}">
                <a16:creationId xmlns:a16="http://schemas.microsoft.com/office/drawing/2014/main" id="{C9933D55-F212-DFD4-8460-29C17AD40939}"/>
              </a:ext>
            </a:extLst>
          </p:cNvPr>
          <p:cNvPicPr>
            <a:picLocks noChangeAspect="1"/>
          </p:cNvPicPr>
          <p:nvPr/>
        </p:nvPicPr>
        <p:blipFill>
          <a:blip r:embed="rId2">
            <a:duotone>
              <a:prstClr val="black"/>
              <a:schemeClr val="accent1">
                <a:tint val="45000"/>
                <a:satMod val="400000"/>
              </a:schemeClr>
            </a:duotone>
          </a:blip>
          <a:stretch>
            <a:fillRect/>
          </a:stretch>
        </p:blipFill>
        <p:spPr>
          <a:xfrm>
            <a:off x="7166447" y="387600"/>
            <a:ext cx="1563921" cy="1613445"/>
          </a:xfrm>
          <a:prstGeom prst="rect">
            <a:avLst/>
          </a:prstGeom>
        </p:spPr>
      </p:pic>
    </p:spTree>
    <p:extLst>
      <p:ext uri="{BB962C8B-B14F-4D97-AF65-F5344CB8AC3E}">
        <p14:creationId xmlns:p14="http://schemas.microsoft.com/office/powerpoint/2010/main" val="2175014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ctrTitle"/>
          </p:nvPr>
        </p:nvSpPr>
        <p:spPr>
          <a:xfrm>
            <a:off x="1296150" y="1495350"/>
            <a:ext cx="6551700" cy="2152800"/>
          </a:xfrm>
        </p:spPr>
        <p:txBody>
          <a:bodyPr spcFirstLastPara="1" wrap="square" lIns="91425" tIns="91425" rIns="91425" bIns="91425" anchor="ctr" anchorCtr="0">
            <a:normAutofit/>
          </a:bodyPr>
          <a:lstStyle/>
          <a:p>
            <a:pPr marL="0" lvl="0" indent="0">
              <a:spcBef>
                <a:spcPts val="0"/>
              </a:spcBef>
              <a:spcAft>
                <a:spcPts val="0"/>
              </a:spcAft>
              <a:buNone/>
            </a:pPr>
            <a:r>
              <a:rPr lang="en-US" sz="6000" dirty="0"/>
              <a:t>THANKS!</a:t>
            </a:r>
          </a:p>
        </p:txBody>
      </p:sp>
    </p:spTree>
    <p:extLst>
      <p:ext uri="{BB962C8B-B14F-4D97-AF65-F5344CB8AC3E}">
        <p14:creationId xmlns:p14="http://schemas.microsoft.com/office/powerpoint/2010/main" val="17998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5178-406C-F7C2-E828-30CCC1B38D73}"/>
              </a:ext>
            </a:extLst>
          </p:cNvPr>
          <p:cNvSpPr>
            <a:spLocks noGrp="1"/>
          </p:cNvSpPr>
          <p:nvPr>
            <p:ph type="title"/>
          </p:nvPr>
        </p:nvSpPr>
        <p:spPr/>
        <p:txBody>
          <a:bodyPr/>
          <a:lstStyle/>
          <a:p>
            <a:r>
              <a:rPr lang="en-US" dirty="0"/>
              <a:t>DATASET</a:t>
            </a:r>
          </a:p>
        </p:txBody>
      </p:sp>
      <p:sp>
        <p:nvSpPr>
          <p:cNvPr id="4" name="TextBox 3">
            <a:extLst>
              <a:ext uri="{FF2B5EF4-FFF2-40B4-BE49-F238E27FC236}">
                <a16:creationId xmlns:a16="http://schemas.microsoft.com/office/drawing/2014/main" id="{BC056213-9E9B-6993-3A6F-7DA93A593225}"/>
              </a:ext>
            </a:extLst>
          </p:cNvPr>
          <p:cNvSpPr txBox="1"/>
          <p:nvPr/>
        </p:nvSpPr>
        <p:spPr>
          <a:xfrm>
            <a:off x="834571" y="1480457"/>
            <a:ext cx="6858000" cy="2523768"/>
          </a:xfrm>
          <a:prstGeom prst="rect">
            <a:avLst/>
          </a:prstGeom>
          <a:noFill/>
        </p:spPr>
        <p:txBody>
          <a:bodyPr wrap="square" rtlCol="0">
            <a:spAutoFit/>
          </a:bodyPr>
          <a:lstStyle/>
          <a:p>
            <a:r>
              <a:rPr lang="en-US" sz="1600" dirty="0">
                <a:solidFill>
                  <a:srgbClr val="40535A"/>
                </a:solidFill>
                <a:latin typeface="Roboto" panose="02000000000000000000" pitchFamily="2" charset="0"/>
                <a:ea typeface="Roboto" panose="02000000000000000000" pitchFamily="2" charset="0"/>
                <a:cs typeface="Roboto" panose="02000000000000000000" pitchFamily="2" charset="0"/>
              </a:rPr>
              <a:t>Real Traffic Data g</a:t>
            </a:r>
            <a:r>
              <a:rPr lang="en-US" sz="1600" b="0" i="0" dirty="0">
                <a:solidFill>
                  <a:srgbClr val="40535A"/>
                </a:solidFill>
                <a:effectLst/>
                <a:latin typeface="Roboto" panose="02000000000000000000" pitchFamily="2" charset="0"/>
                <a:ea typeface="Roboto" panose="02000000000000000000" pitchFamily="2" charset="0"/>
                <a:cs typeface="Roboto" panose="02000000000000000000" pitchFamily="2" charset="0"/>
              </a:rPr>
              <a:t>athered from 9 commercial IoT devices authentically infected by </a:t>
            </a:r>
            <a:r>
              <a:rPr lang="en-US" sz="1600" b="0" i="0" dirty="0">
                <a:solidFill>
                  <a:srgbClr val="40535A"/>
                </a:solidFill>
                <a:effectLst/>
                <a:latin typeface="Orbitron" panose="020B0604020202020204" charset="0"/>
                <a:ea typeface="Roboto" panose="02000000000000000000" pitchFamily="2" charset="0"/>
                <a:cs typeface="Roboto" panose="02000000000000000000" pitchFamily="2" charset="0"/>
              </a:rPr>
              <a:t>Mirai</a:t>
            </a:r>
            <a:r>
              <a:rPr lang="en-US" sz="1600" b="0" i="0" dirty="0">
                <a:solidFill>
                  <a:srgbClr val="40535A"/>
                </a:solidFill>
                <a:effectLst/>
                <a:latin typeface="Roboto" panose="02000000000000000000" pitchFamily="2" charset="0"/>
                <a:ea typeface="Roboto" panose="02000000000000000000" pitchFamily="2" charset="0"/>
                <a:cs typeface="Roboto" panose="02000000000000000000" pitchFamily="2" charset="0"/>
              </a:rPr>
              <a:t> an</a:t>
            </a:r>
            <a:r>
              <a:rPr lang="en-US" sz="1600" dirty="0">
                <a:solidFill>
                  <a:srgbClr val="40535A"/>
                </a:solidFill>
                <a:latin typeface="Roboto" panose="02000000000000000000" pitchFamily="2" charset="0"/>
                <a:ea typeface="Roboto" panose="02000000000000000000" pitchFamily="2" charset="0"/>
                <a:cs typeface="Roboto" panose="02000000000000000000" pitchFamily="2" charset="0"/>
              </a:rPr>
              <a:t>d </a:t>
            </a:r>
            <a:r>
              <a:rPr lang="en-US" sz="1600" b="0" i="0" dirty="0">
                <a:solidFill>
                  <a:srgbClr val="40535A"/>
                </a:solidFill>
                <a:effectLst/>
                <a:latin typeface="Orbitron" panose="020B0604020202020204" charset="0"/>
                <a:ea typeface="Roboto" panose="02000000000000000000" pitchFamily="2" charset="0"/>
                <a:cs typeface="Roboto" panose="02000000000000000000" pitchFamily="2" charset="0"/>
              </a:rPr>
              <a:t>BASHLITE</a:t>
            </a:r>
            <a:r>
              <a:rPr lang="en-US" sz="1600" b="0" i="0" dirty="0">
                <a:solidFill>
                  <a:srgbClr val="40535A"/>
                </a:solidFill>
                <a:effectLst/>
                <a:latin typeface="Roboto" panose="02000000000000000000" pitchFamily="2" charset="0"/>
                <a:ea typeface="Roboto" panose="02000000000000000000" pitchFamily="2" charset="0"/>
                <a:cs typeface="Roboto" panose="02000000000000000000" pitchFamily="2" charset="0"/>
              </a:rPr>
              <a:t>.</a:t>
            </a:r>
          </a:p>
          <a:p>
            <a:r>
              <a:rPr lang="en-US" sz="1600" dirty="0">
                <a:solidFill>
                  <a:srgbClr val="40535A"/>
                </a:solidFill>
                <a:latin typeface="Roboto" panose="02000000000000000000" pitchFamily="2" charset="0"/>
                <a:ea typeface="Roboto" panose="02000000000000000000" pitchFamily="2" charset="0"/>
                <a:cs typeface="Roboto" panose="02000000000000000000" pitchFamily="2" charset="0"/>
              </a:rPr>
              <a:t> </a:t>
            </a:r>
          </a:p>
          <a:p>
            <a:r>
              <a:rPr lang="en-US" sz="1600" dirty="0">
                <a:solidFill>
                  <a:srgbClr val="40535A"/>
                </a:solidFill>
                <a:latin typeface="Roboto" panose="02000000000000000000" pitchFamily="2" charset="0"/>
                <a:ea typeface="Roboto" panose="02000000000000000000" pitchFamily="2" charset="0"/>
                <a:cs typeface="Roboto" panose="02000000000000000000" pitchFamily="2" charset="0"/>
              </a:rPr>
              <a:t>we aimed at distinguishing between benign and Malicious traffic data by means of anomaly detection techniques.</a:t>
            </a:r>
          </a:p>
          <a:p>
            <a:pPr algn="l"/>
            <a:endParaRPr lang="en-US" sz="1600" b="0" i="0" dirty="0">
              <a:solidFill>
                <a:srgbClr val="40535A"/>
              </a:solidFill>
              <a:effectLst/>
              <a:latin typeface="Roboto" panose="02000000000000000000" pitchFamily="2" charset="0"/>
              <a:ea typeface="Roboto" panose="02000000000000000000" pitchFamily="2" charset="0"/>
              <a:cs typeface="Roboto" panose="02000000000000000000" pitchFamily="2" charset="0"/>
            </a:endParaRPr>
          </a:p>
          <a:p>
            <a:pPr algn="l"/>
            <a:r>
              <a:rPr lang="en-US" sz="1600" b="0" i="0" dirty="0">
                <a:solidFill>
                  <a:srgbClr val="40535A"/>
                </a:solidFill>
                <a:effectLst/>
                <a:latin typeface="Roboto" panose="02000000000000000000" pitchFamily="2" charset="0"/>
                <a:ea typeface="Roboto" panose="02000000000000000000" pitchFamily="2" charset="0"/>
                <a:cs typeface="Roboto" panose="02000000000000000000" pitchFamily="2" charset="0"/>
              </a:rPr>
              <a:t>Multi-Class Classification:</a:t>
            </a:r>
          </a:p>
          <a:p>
            <a:pPr marL="285750" indent="-285750" algn="l">
              <a:buFont typeface="Arial" panose="020B0604020202020204" pitchFamily="34" charset="0"/>
              <a:buChar char="•"/>
            </a:pPr>
            <a:r>
              <a:rPr lang="en-US" sz="1600" b="0" i="0" dirty="0">
                <a:solidFill>
                  <a:srgbClr val="40535A"/>
                </a:solidFill>
                <a:effectLst/>
                <a:latin typeface="Roboto" panose="02000000000000000000" pitchFamily="2" charset="0"/>
                <a:ea typeface="Roboto" panose="02000000000000000000" pitchFamily="2" charset="0"/>
                <a:cs typeface="Roboto" panose="02000000000000000000" pitchFamily="2" charset="0"/>
              </a:rPr>
              <a:t>10 Classes of Attacks</a:t>
            </a:r>
          </a:p>
          <a:p>
            <a:pPr marL="285750" indent="-285750" algn="l">
              <a:buFont typeface="Arial" panose="020B0604020202020204" pitchFamily="34" charset="0"/>
              <a:buChar char="•"/>
            </a:pPr>
            <a:r>
              <a:rPr lang="en-US" sz="1600" b="0" i="0" dirty="0">
                <a:solidFill>
                  <a:srgbClr val="40535A"/>
                </a:solidFill>
                <a:effectLst/>
                <a:latin typeface="Roboto" panose="02000000000000000000" pitchFamily="2" charset="0"/>
                <a:ea typeface="Roboto" panose="02000000000000000000" pitchFamily="2" charset="0"/>
                <a:cs typeface="Roboto" panose="02000000000000000000" pitchFamily="2" charset="0"/>
              </a:rPr>
              <a:t>1 Class of 'Benign'</a:t>
            </a:r>
          </a:p>
          <a:p>
            <a:endParaRPr lang="en-US" dirty="0">
              <a:solidFill>
                <a:srgbClr val="40535A"/>
              </a:solidFill>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1291A2ED-147D-60B6-C225-34A7A7955A4D}"/>
              </a:ext>
            </a:extLst>
          </p:cNvPr>
          <p:cNvPicPr>
            <a:picLocks noChangeAspect="1"/>
          </p:cNvPicPr>
          <p:nvPr/>
        </p:nvPicPr>
        <p:blipFill>
          <a:blip r:embed="rId2"/>
          <a:stretch>
            <a:fillRect/>
          </a:stretch>
        </p:blipFill>
        <p:spPr>
          <a:xfrm>
            <a:off x="607962" y="1512205"/>
            <a:ext cx="238158" cy="266737"/>
          </a:xfrm>
          <a:prstGeom prst="rect">
            <a:avLst/>
          </a:prstGeom>
        </p:spPr>
      </p:pic>
      <p:pic>
        <p:nvPicPr>
          <p:cNvPr id="7" name="Picture 6">
            <a:extLst>
              <a:ext uri="{FF2B5EF4-FFF2-40B4-BE49-F238E27FC236}">
                <a16:creationId xmlns:a16="http://schemas.microsoft.com/office/drawing/2014/main" id="{30610155-6240-9529-2B27-13093D32D1D8}"/>
              </a:ext>
            </a:extLst>
          </p:cNvPr>
          <p:cNvPicPr>
            <a:picLocks noChangeAspect="1"/>
          </p:cNvPicPr>
          <p:nvPr/>
        </p:nvPicPr>
        <p:blipFill>
          <a:blip r:embed="rId2"/>
          <a:stretch>
            <a:fillRect/>
          </a:stretch>
        </p:blipFill>
        <p:spPr>
          <a:xfrm>
            <a:off x="596413" y="2984338"/>
            <a:ext cx="238158" cy="266737"/>
          </a:xfrm>
          <a:prstGeom prst="rect">
            <a:avLst/>
          </a:prstGeom>
        </p:spPr>
      </p:pic>
      <p:pic>
        <p:nvPicPr>
          <p:cNvPr id="8" name="Picture 7">
            <a:extLst>
              <a:ext uri="{FF2B5EF4-FFF2-40B4-BE49-F238E27FC236}">
                <a16:creationId xmlns:a16="http://schemas.microsoft.com/office/drawing/2014/main" id="{97EF3BCA-CC73-99CD-B731-0AC8FACFF594}"/>
              </a:ext>
            </a:extLst>
          </p:cNvPr>
          <p:cNvPicPr>
            <a:picLocks noChangeAspect="1"/>
          </p:cNvPicPr>
          <p:nvPr/>
        </p:nvPicPr>
        <p:blipFill>
          <a:blip r:embed="rId2"/>
          <a:stretch>
            <a:fillRect/>
          </a:stretch>
        </p:blipFill>
        <p:spPr>
          <a:xfrm>
            <a:off x="596413" y="2248271"/>
            <a:ext cx="238158" cy="266737"/>
          </a:xfrm>
          <a:prstGeom prst="rect">
            <a:avLst/>
          </a:prstGeom>
        </p:spPr>
      </p:pic>
    </p:spTree>
    <p:extLst>
      <p:ext uri="{BB962C8B-B14F-4D97-AF65-F5344CB8AC3E}">
        <p14:creationId xmlns:p14="http://schemas.microsoft.com/office/powerpoint/2010/main" val="301157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EDA</a:t>
            </a:r>
            <a:endParaRPr dirty="0"/>
          </a:p>
        </p:txBody>
      </p:sp>
      <p:sp>
        <p:nvSpPr>
          <p:cNvPr id="886" name="Google Shape;886;p35"/>
          <p:cNvSpPr txBox="1">
            <a:spLocks noGrp="1"/>
          </p:cNvSpPr>
          <p:nvPr>
            <p:ph type="title" idx="2"/>
          </p:nvPr>
        </p:nvSpPr>
        <p:spPr>
          <a:xfrm>
            <a:off x="3915450" y="1163052"/>
            <a:ext cx="131310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87" name="Google Shape;887;p35"/>
          <p:cNvSpPr txBox="1">
            <a:spLocks noGrp="1"/>
          </p:cNvSpPr>
          <p:nvPr>
            <p:ph type="subTitle" idx="1"/>
          </p:nvPr>
        </p:nvSpPr>
        <p:spPr>
          <a:xfrm>
            <a:off x="2560423" y="3146633"/>
            <a:ext cx="4023153" cy="69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t>Exploratory Data Analysis</a:t>
            </a:r>
            <a:endParaRPr sz="2400" b="1" dirty="0"/>
          </a:p>
        </p:txBody>
      </p:sp>
    </p:spTree>
    <p:extLst>
      <p:ext uri="{BB962C8B-B14F-4D97-AF65-F5344CB8AC3E}">
        <p14:creationId xmlns:p14="http://schemas.microsoft.com/office/powerpoint/2010/main" val="1055582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6" name="Google Shape;262;p45">
            <a:extLst>
              <a:ext uri="{FF2B5EF4-FFF2-40B4-BE49-F238E27FC236}">
                <a16:creationId xmlns:a16="http://schemas.microsoft.com/office/drawing/2014/main" id="{3FA47548-E44F-1A14-98B3-0C45DE9FA57A}"/>
              </a:ext>
            </a:extLst>
          </p:cNvPr>
          <p:cNvSpPr txBox="1">
            <a:spLocks noGrp="1"/>
          </p:cNvSpPr>
          <p:nvPr>
            <p:ph type="title"/>
          </p:nvPr>
        </p:nvSpPr>
        <p:spPr>
          <a:xfrm>
            <a:off x="172935" y="891308"/>
            <a:ext cx="4656238" cy="307777"/>
          </a:xfrm>
          <a:prstGeom prst="rect">
            <a:avLst/>
          </a:prstGeom>
        </p:spPr>
        <p:txBody>
          <a:bodyPr spcFirstLastPara="1" wrap="square" lIns="91425" tIns="91425" rIns="91425" bIns="91425" anchor="t" anchorCtr="0">
            <a:noAutofit/>
          </a:bodyPr>
          <a:lstStyle/>
          <a:p>
            <a:pPr algn="l"/>
            <a:r>
              <a:rPr lang="en-US" sz="1400" dirty="0"/>
              <a:t>Class distribution shows data  unbalance</a:t>
            </a:r>
          </a:p>
        </p:txBody>
      </p:sp>
      <p:sp>
        <p:nvSpPr>
          <p:cNvPr id="8" name="Google Shape;544;p53">
            <a:extLst>
              <a:ext uri="{FF2B5EF4-FFF2-40B4-BE49-F238E27FC236}">
                <a16:creationId xmlns:a16="http://schemas.microsoft.com/office/drawing/2014/main" id="{F9A6EE28-A2EA-0AF9-6D1F-B2FF18A5FB71}"/>
              </a:ext>
            </a:extLst>
          </p:cNvPr>
          <p:cNvSpPr txBox="1">
            <a:spLocks/>
          </p:cNvSpPr>
          <p:nvPr/>
        </p:nvSpPr>
        <p:spPr>
          <a:xfrm>
            <a:off x="2489767" y="117604"/>
            <a:ext cx="4164465" cy="59510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buClr>
                <a:schemeClr val="lt1"/>
              </a:buClr>
            </a:pPr>
            <a:r>
              <a:rPr lang="en-US" dirty="0">
                <a:solidFill>
                  <a:schemeClr val="lt1"/>
                </a:solidFill>
                <a:latin typeface="Orbitron"/>
                <a:sym typeface="Orbitron"/>
              </a:rPr>
              <a:t>Data Distribution</a:t>
            </a:r>
          </a:p>
        </p:txBody>
      </p:sp>
      <p:sp>
        <p:nvSpPr>
          <p:cNvPr id="9" name="TextBox 8">
            <a:extLst>
              <a:ext uri="{FF2B5EF4-FFF2-40B4-BE49-F238E27FC236}">
                <a16:creationId xmlns:a16="http://schemas.microsoft.com/office/drawing/2014/main" id="{9557E5CC-8F63-1BEC-FC9B-B72BB948B1C7}"/>
              </a:ext>
            </a:extLst>
          </p:cNvPr>
          <p:cNvSpPr txBox="1"/>
          <p:nvPr/>
        </p:nvSpPr>
        <p:spPr>
          <a:xfrm>
            <a:off x="4483974" y="931035"/>
            <a:ext cx="4656237" cy="307777"/>
          </a:xfrm>
          <a:prstGeom prst="rect">
            <a:avLst/>
          </a:prstGeom>
          <a:noFill/>
        </p:spPr>
        <p:txBody>
          <a:bodyPr wrap="square" rtlCol="0">
            <a:spAutoFit/>
          </a:bodyPr>
          <a:lstStyle/>
          <a:p>
            <a:pPr algn="ctr">
              <a:buClr>
                <a:schemeClr val="lt1"/>
              </a:buClr>
              <a:buSzPts val="3000"/>
            </a:pPr>
            <a:r>
              <a:rPr lang="en-US" b="1" dirty="0">
                <a:solidFill>
                  <a:schemeClr val="lt1"/>
                </a:solidFill>
                <a:latin typeface="Orbitron"/>
                <a:sym typeface="Poppins"/>
              </a:rPr>
              <a:t>Class distribution after </a:t>
            </a:r>
            <a:r>
              <a:rPr lang="en-US" b="1" dirty="0" err="1">
                <a:solidFill>
                  <a:schemeClr val="lt1"/>
                </a:solidFill>
                <a:latin typeface="Orbitron"/>
                <a:sym typeface="Poppins"/>
              </a:rPr>
              <a:t>undersampling</a:t>
            </a:r>
            <a:r>
              <a:rPr lang="en-US" b="1" dirty="0">
                <a:solidFill>
                  <a:schemeClr val="lt1"/>
                </a:solidFill>
                <a:latin typeface="Orbitron"/>
                <a:sym typeface="Poppins"/>
              </a:rPr>
              <a:t> data</a:t>
            </a:r>
          </a:p>
        </p:txBody>
      </p:sp>
      <p:pic>
        <p:nvPicPr>
          <p:cNvPr id="10" name="Picture 9">
            <a:extLst>
              <a:ext uri="{FF2B5EF4-FFF2-40B4-BE49-F238E27FC236}">
                <a16:creationId xmlns:a16="http://schemas.microsoft.com/office/drawing/2014/main" id="{DD7100DC-7353-A9F3-720B-26076E46A2DE}"/>
              </a:ext>
            </a:extLst>
          </p:cNvPr>
          <p:cNvPicPr>
            <a:picLocks noChangeAspect="1"/>
          </p:cNvPicPr>
          <p:nvPr/>
        </p:nvPicPr>
        <p:blipFill>
          <a:blip r:embed="rId3"/>
          <a:stretch>
            <a:fillRect/>
          </a:stretch>
        </p:blipFill>
        <p:spPr>
          <a:xfrm>
            <a:off x="4505406" y="1266981"/>
            <a:ext cx="4496227" cy="3737419"/>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pic>
        <p:nvPicPr>
          <p:cNvPr id="12" name="Picture 11">
            <a:extLst>
              <a:ext uri="{FF2B5EF4-FFF2-40B4-BE49-F238E27FC236}">
                <a16:creationId xmlns:a16="http://schemas.microsoft.com/office/drawing/2014/main" id="{8A72CC56-6AE6-FB1A-2257-D4B9D9DEB084}"/>
              </a:ext>
            </a:extLst>
          </p:cNvPr>
          <p:cNvPicPr>
            <a:picLocks noChangeAspect="1"/>
          </p:cNvPicPr>
          <p:nvPr/>
        </p:nvPicPr>
        <p:blipFill rotWithShape="1">
          <a:blip r:embed="rId4"/>
          <a:srcRect l="5536" r="4273" b="4192"/>
          <a:stretch/>
        </p:blipFill>
        <p:spPr>
          <a:xfrm>
            <a:off x="134417" y="1291953"/>
            <a:ext cx="4220550" cy="3726735"/>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 name="Google Shape;269;p46">
            <a:extLst>
              <a:ext uri="{FF2B5EF4-FFF2-40B4-BE49-F238E27FC236}">
                <a16:creationId xmlns:a16="http://schemas.microsoft.com/office/drawing/2014/main" id="{BBB6467C-5705-3A15-8584-F58E31EFEE57}"/>
              </a:ext>
            </a:extLst>
          </p:cNvPr>
          <p:cNvSpPr txBox="1">
            <a:spLocks noGrp="1"/>
          </p:cNvSpPr>
          <p:nvPr>
            <p:ph type="title"/>
          </p:nvPr>
        </p:nvSpPr>
        <p:spPr>
          <a:xfrm>
            <a:off x="2262283" y="142791"/>
            <a:ext cx="4770840" cy="571790"/>
          </a:xfrm>
          <a:prstGeom prst="rect">
            <a:avLst/>
          </a:prstGeom>
        </p:spPr>
        <p:txBody>
          <a:bodyPr spcFirstLastPara="1" wrap="square" lIns="91425" tIns="91425" rIns="91425" bIns="91425" anchor="t" anchorCtr="0">
            <a:noAutofit/>
          </a:bodyPr>
          <a:lstStyle/>
          <a:p>
            <a:pPr>
              <a:buSzPts val="3600"/>
            </a:pPr>
            <a:r>
              <a:rPr lang="en" sz="2800" dirty="0"/>
              <a:t>Features distribution</a:t>
            </a:r>
            <a:endParaRPr sz="2800" dirty="0"/>
          </a:p>
        </p:txBody>
      </p:sp>
      <p:sp>
        <p:nvSpPr>
          <p:cNvPr id="10" name="TextBox 9">
            <a:extLst>
              <a:ext uri="{FF2B5EF4-FFF2-40B4-BE49-F238E27FC236}">
                <a16:creationId xmlns:a16="http://schemas.microsoft.com/office/drawing/2014/main" id="{39960028-69E4-F022-9339-A0A701FB63D5}"/>
              </a:ext>
            </a:extLst>
          </p:cNvPr>
          <p:cNvSpPr txBox="1"/>
          <p:nvPr/>
        </p:nvSpPr>
        <p:spPr>
          <a:xfrm>
            <a:off x="96649" y="1638050"/>
            <a:ext cx="4117644"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q"/>
              <a:tabLst/>
              <a:defRPr/>
            </a:pPr>
            <a:r>
              <a:rPr kumimoji="0" lang="en-US" sz="1400" b="1" i="0" u="none" strike="noStrike" kern="0" cap="none" spc="0" normalizeH="0" baseline="0" noProof="0" dirty="0">
                <a:ln>
                  <a:noFill/>
                </a:ln>
                <a:solidFill>
                  <a:srgbClr val="383536"/>
                </a:solidFill>
                <a:effectLst/>
                <a:uLnTx/>
                <a:uFillTx/>
                <a:latin typeface="Poppins"/>
                <a:cs typeface="Poppins"/>
                <a:sym typeface="Poppins"/>
              </a:rPr>
              <a:t>In this section</a:t>
            </a:r>
            <a:r>
              <a:rPr kumimoji="0" lang="en-US" sz="1400" b="0" i="0" u="none" strike="noStrike" kern="0" cap="none" spc="0" normalizeH="0" baseline="0" noProof="0" dirty="0">
                <a:ln>
                  <a:noFill/>
                </a:ln>
                <a:solidFill>
                  <a:srgbClr val="383536"/>
                </a:solidFill>
                <a:effectLst/>
                <a:uLnTx/>
                <a:uFillTx/>
                <a:latin typeface="Poppins"/>
                <a:cs typeface="Poppins"/>
                <a:sym typeface="Poppins"/>
              </a:rPr>
              <a:t>, we spotlight the distribution patterns of two pivotal features within our dataset.</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q"/>
              <a:tabLst/>
              <a:defRPr/>
            </a:pPr>
            <a:endParaRPr kumimoji="0" lang="en-US" sz="1400" b="0" i="0" u="none" strike="noStrike" kern="0" cap="none" spc="0" normalizeH="0" baseline="0" noProof="0" dirty="0">
              <a:ln>
                <a:noFill/>
              </a:ln>
              <a:solidFill>
                <a:srgbClr val="383536"/>
              </a:solidFill>
              <a:effectLst/>
              <a:uLnTx/>
              <a:uFillTx/>
              <a:latin typeface="Poppins"/>
              <a:cs typeface="Poppins"/>
              <a:sym typeface="Poppins"/>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q"/>
              <a:tabLst/>
              <a:defRPr/>
            </a:pPr>
            <a:r>
              <a:rPr kumimoji="0" lang="en-US" sz="1400" b="1" i="0" u="none" strike="noStrike" kern="0" cap="none" spc="0" normalizeH="0" baseline="0" noProof="0" dirty="0">
                <a:ln>
                  <a:noFill/>
                </a:ln>
                <a:solidFill>
                  <a:srgbClr val="383536"/>
                </a:solidFill>
                <a:effectLst/>
                <a:uLnTx/>
                <a:uFillTx/>
                <a:latin typeface="Poppins"/>
                <a:cs typeface="Poppins"/>
                <a:sym typeface="Poppins"/>
              </a:rPr>
              <a:t>Notably</a:t>
            </a:r>
            <a:r>
              <a:rPr kumimoji="0" lang="en-US" sz="1400" b="0" i="0" u="none" strike="noStrike" kern="0" cap="none" spc="0" normalizeH="0" baseline="0" noProof="0" dirty="0">
                <a:ln>
                  <a:noFill/>
                </a:ln>
                <a:solidFill>
                  <a:srgbClr val="383536"/>
                </a:solidFill>
                <a:effectLst/>
                <a:uLnTx/>
                <a:uFillTx/>
                <a:latin typeface="Poppins"/>
                <a:cs typeface="Poppins"/>
                <a:sym typeface="Poppins"/>
              </a:rPr>
              <a:t>, both features reveal noticeable skewness, signaling departure from a symmetrical distribution.</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q"/>
              <a:tabLst/>
              <a:defRPr/>
            </a:pPr>
            <a:endParaRPr kumimoji="0" lang="en-US" sz="1400" b="0" i="0" u="none" strike="noStrike" kern="0" cap="none" spc="0" normalizeH="0" baseline="0" noProof="0" dirty="0">
              <a:ln>
                <a:noFill/>
              </a:ln>
              <a:solidFill>
                <a:srgbClr val="383536"/>
              </a:solidFill>
              <a:effectLst/>
              <a:uLnTx/>
              <a:uFillTx/>
              <a:latin typeface="Poppins"/>
              <a:cs typeface="Poppins"/>
              <a:sym typeface="Poppins"/>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q"/>
              <a:tabLst/>
              <a:defRPr/>
            </a:pPr>
            <a:r>
              <a:rPr kumimoji="0" lang="en-US" sz="1400" b="1" i="0" u="none" strike="noStrike" kern="0" cap="none" spc="0" normalizeH="0" baseline="0" noProof="0" dirty="0">
                <a:ln>
                  <a:noFill/>
                </a:ln>
                <a:solidFill>
                  <a:srgbClr val="383536"/>
                </a:solidFill>
                <a:effectLst/>
                <a:uLnTx/>
                <a:uFillTx/>
                <a:latin typeface="Poppins"/>
                <a:cs typeface="Poppins"/>
                <a:sym typeface="Poppins"/>
              </a:rPr>
              <a:t>This pattern </a:t>
            </a:r>
            <a:r>
              <a:rPr kumimoji="0" lang="en-US" sz="1400" b="0" i="0" u="none" strike="noStrike" kern="0" cap="none" spc="0" normalizeH="0" baseline="0" noProof="0" dirty="0">
                <a:ln>
                  <a:noFill/>
                </a:ln>
                <a:solidFill>
                  <a:srgbClr val="383536"/>
                </a:solidFill>
                <a:effectLst/>
                <a:uLnTx/>
                <a:uFillTx/>
                <a:latin typeface="Poppins"/>
                <a:cs typeface="Poppins"/>
                <a:sym typeface="Poppins"/>
              </a:rPr>
              <a:t>is consistent across most features in the dataset.</a:t>
            </a:r>
          </a:p>
        </p:txBody>
      </p:sp>
      <p:pic>
        <p:nvPicPr>
          <p:cNvPr id="11" name="Picture 10">
            <a:extLst>
              <a:ext uri="{FF2B5EF4-FFF2-40B4-BE49-F238E27FC236}">
                <a16:creationId xmlns:a16="http://schemas.microsoft.com/office/drawing/2014/main" id="{C03BAD63-E728-3459-5ECB-AFE9B2DD6D19}"/>
              </a:ext>
            </a:extLst>
          </p:cNvPr>
          <p:cNvPicPr>
            <a:picLocks noChangeAspect="1"/>
          </p:cNvPicPr>
          <p:nvPr/>
        </p:nvPicPr>
        <p:blipFill>
          <a:blip r:embed="rId3"/>
          <a:stretch>
            <a:fillRect/>
          </a:stretch>
        </p:blipFill>
        <p:spPr>
          <a:xfrm>
            <a:off x="4260321" y="851066"/>
            <a:ext cx="4846201" cy="1845906"/>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pic>
        <p:nvPicPr>
          <p:cNvPr id="12" name="Picture 11">
            <a:extLst>
              <a:ext uri="{FF2B5EF4-FFF2-40B4-BE49-F238E27FC236}">
                <a16:creationId xmlns:a16="http://schemas.microsoft.com/office/drawing/2014/main" id="{3A1CD2B5-CC08-72C8-4530-C370FF76C38A}"/>
              </a:ext>
            </a:extLst>
          </p:cNvPr>
          <p:cNvPicPr>
            <a:picLocks noChangeAspect="1"/>
          </p:cNvPicPr>
          <p:nvPr/>
        </p:nvPicPr>
        <p:blipFill>
          <a:blip r:embed="rId4"/>
          <a:stretch>
            <a:fillRect/>
          </a:stretch>
        </p:blipFill>
        <p:spPr>
          <a:xfrm>
            <a:off x="4207149" y="3119352"/>
            <a:ext cx="4846201" cy="1869089"/>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3162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 name="Google Shape;269;p46">
            <a:extLst>
              <a:ext uri="{FF2B5EF4-FFF2-40B4-BE49-F238E27FC236}">
                <a16:creationId xmlns:a16="http://schemas.microsoft.com/office/drawing/2014/main" id="{BBB6467C-5705-3A15-8584-F58E31EFEE57}"/>
              </a:ext>
            </a:extLst>
          </p:cNvPr>
          <p:cNvSpPr txBox="1">
            <a:spLocks noGrp="1"/>
          </p:cNvSpPr>
          <p:nvPr>
            <p:ph type="title"/>
          </p:nvPr>
        </p:nvSpPr>
        <p:spPr>
          <a:xfrm>
            <a:off x="2262283" y="142791"/>
            <a:ext cx="4770840" cy="571790"/>
          </a:xfrm>
          <a:prstGeom prst="rect">
            <a:avLst/>
          </a:prstGeom>
        </p:spPr>
        <p:txBody>
          <a:bodyPr spcFirstLastPara="1" wrap="square" lIns="91425" tIns="91425" rIns="91425" bIns="91425" anchor="t" anchorCtr="0">
            <a:noAutofit/>
          </a:bodyPr>
          <a:lstStyle/>
          <a:p>
            <a:pPr>
              <a:buSzPts val="3600"/>
            </a:pPr>
            <a:r>
              <a:rPr lang="en" sz="2800" dirty="0"/>
              <a:t>Features distribution</a:t>
            </a:r>
            <a:endParaRPr sz="2800" dirty="0"/>
          </a:p>
        </p:txBody>
      </p:sp>
      <p:sp>
        <p:nvSpPr>
          <p:cNvPr id="10" name="TextBox 9">
            <a:extLst>
              <a:ext uri="{FF2B5EF4-FFF2-40B4-BE49-F238E27FC236}">
                <a16:creationId xmlns:a16="http://schemas.microsoft.com/office/drawing/2014/main" id="{39960028-69E4-F022-9339-A0A701FB63D5}"/>
              </a:ext>
            </a:extLst>
          </p:cNvPr>
          <p:cNvSpPr txBox="1"/>
          <p:nvPr/>
        </p:nvSpPr>
        <p:spPr>
          <a:xfrm>
            <a:off x="252613" y="1462611"/>
            <a:ext cx="4319386" cy="73866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q"/>
              <a:tabLst/>
              <a:defRPr/>
            </a:pPr>
            <a:r>
              <a:rPr kumimoji="0" lang="en-US" sz="1400" b="1" i="0" u="none" strike="noStrike" kern="0" cap="none" spc="0" normalizeH="0" baseline="0" noProof="0" dirty="0">
                <a:ln>
                  <a:noFill/>
                </a:ln>
                <a:solidFill>
                  <a:srgbClr val="383536"/>
                </a:solidFill>
                <a:effectLst/>
                <a:uLnTx/>
                <a:uFillTx/>
                <a:latin typeface="Poppins"/>
                <a:cs typeface="Poppins"/>
                <a:sym typeface="Poppins"/>
              </a:rPr>
              <a:t>An alternative </a:t>
            </a:r>
            <a:r>
              <a:rPr kumimoji="0" lang="en-US" sz="1400" i="0" u="none" strike="noStrike" kern="0" cap="none" spc="0" normalizeH="0" baseline="0" noProof="0" dirty="0">
                <a:ln>
                  <a:noFill/>
                </a:ln>
                <a:solidFill>
                  <a:srgbClr val="383536"/>
                </a:solidFill>
                <a:effectLst/>
                <a:uLnTx/>
                <a:uFillTx/>
                <a:latin typeface="Poppins"/>
                <a:cs typeface="Poppins"/>
                <a:sym typeface="Poppins"/>
              </a:rPr>
              <a:t>method to visualize the data distribution allows us to observe the persistent skewness in the data.</a:t>
            </a:r>
          </a:p>
        </p:txBody>
      </p:sp>
      <p:pic>
        <p:nvPicPr>
          <p:cNvPr id="3" name="Picture 2">
            <a:extLst>
              <a:ext uri="{FF2B5EF4-FFF2-40B4-BE49-F238E27FC236}">
                <a16:creationId xmlns:a16="http://schemas.microsoft.com/office/drawing/2014/main" id="{ABA0A34C-AE85-3A45-2A17-0FD69E0F1B6B}"/>
              </a:ext>
            </a:extLst>
          </p:cNvPr>
          <p:cNvPicPr>
            <a:picLocks noChangeAspect="1"/>
          </p:cNvPicPr>
          <p:nvPr/>
        </p:nvPicPr>
        <p:blipFill>
          <a:blip r:embed="rId3"/>
          <a:stretch>
            <a:fillRect/>
          </a:stretch>
        </p:blipFill>
        <p:spPr>
          <a:xfrm>
            <a:off x="51389" y="3012815"/>
            <a:ext cx="4421788" cy="1988810"/>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0DCD99ED-F42D-5B22-0184-337372B9E32D}"/>
              </a:ext>
            </a:extLst>
          </p:cNvPr>
          <p:cNvPicPr>
            <a:picLocks noChangeAspect="1"/>
          </p:cNvPicPr>
          <p:nvPr/>
        </p:nvPicPr>
        <p:blipFill>
          <a:blip r:embed="rId4"/>
          <a:stretch>
            <a:fillRect/>
          </a:stretch>
        </p:blipFill>
        <p:spPr>
          <a:xfrm>
            <a:off x="4571999" y="3012815"/>
            <a:ext cx="4421789" cy="1987894"/>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pic>
        <p:nvPicPr>
          <p:cNvPr id="2" name="Picture 1">
            <a:extLst>
              <a:ext uri="{FF2B5EF4-FFF2-40B4-BE49-F238E27FC236}">
                <a16:creationId xmlns:a16="http://schemas.microsoft.com/office/drawing/2014/main" id="{BB39B971-0267-2829-8552-658AEBE2B267}"/>
              </a:ext>
            </a:extLst>
          </p:cNvPr>
          <p:cNvPicPr>
            <a:picLocks noChangeAspect="1"/>
          </p:cNvPicPr>
          <p:nvPr/>
        </p:nvPicPr>
        <p:blipFill>
          <a:blip r:embed="rId5"/>
          <a:stretch>
            <a:fillRect/>
          </a:stretch>
        </p:blipFill>
        <p:spPr>
          <a:xfrm>
            <a:off x="4392815" y="757818"/>
            <a:ext cx="4679553" cy="1995890"/>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5724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5" name="Picture 4">
            <a:extLst>
              <a:ext uri="{FF2B5EF4-FFF2-40B4-BE49-F238E27FC236}">
                <a16:creationId xmlns:a16="http://schemas.microsoft.com/office/drawing/2014/main" id="{3DF2C19C-CFEB-B049-DA62-C6815FE13B02}"/>
              </a:ext>
            </a:extLst>
          </p:cNvPr>
          <p:cNvPicPr>
            <a:picLocks noChangeAspect="1"/>
          </p:cNvPicPr>
          <p:nvPr/>
        </p:nvPicPr>
        <p:blipFill>
          <a:blip r:embed="rId3"/>
          <a:stretch>
            <a:fillRect/>
          </a:stretch>
        </p:blipFill>
        <p:spPr>
          <a:xfrm>
            <a:off x="510540" y="1205437"/>
            <a:ext cx="7947660" cy="3091265"/>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sp>
        <p:nvSpPr>
          <p:cNvPr id="6" name="Google Shape;269;p46">
            <a:extLst>
              <a:ext uri="{FF2B5EF4-FFF2-40B4-BE49-F238E27FC236}">
                <a16:creationId xmlns:a16="http://schemas.microsoft.com/office/drawing/2014/main" id="{13BFCEEA-7A29-EDE6-D13A-A1654FA6FB59}"/>
              </a:ext>
            </a:extLst>
          </p:cNvPr>
          <p:cNvSpPr txBox="1">
            <a:spLocks noGrp="1"/>
          </p:cNvSpPr>
          <p:nvPr>
            <p:ph type="title"/>
          </p:nvPr>
        </p:nvSpPr>
        <p:spPr>
          <a:xfrm>
            <a:off x="510540" y="462831"/>
            <a:ext cx="7947660" cy="571790"/>
          </a:xfrm>
          <a:prstGeom prst="rect">
            <a:avLst/>
          </a:prstGeom>
        </p:spPr>
        <p:txBody>
          <a:bodyPr spcFirstLastPara="1" wrap="square" lIns="91425" tIns="91425" rIns="91425" bIns="91425" anchor="t" anchorCtr="0">
            <a:noAutofit/>
          </a:bodyPr>
          <a:lstStyle/>
          <a:p>
            <a:pPr>
              <a:buSzPts val="3600"/>
            </a:pPr>
            <a:r>
              <a:rPr lang="en-US" sz="2800" dirty="0"/>
              <a:t>DATA Without Label Encoding/Scaling</a:t>
            </a:r>
            <a:endParaRPr sz="2800" dirty="0"/>
          </a:p>
        </p:txBody>
      </p:sp>
    </p:spTree>
    <p:extLst>
      <p:ext uri="{BB962C8B-B14F-4D97-AF65-F5344CB8AC3E}">
        <p14:creationId xmlns:p14="http://schemas.microsoft.com/office/powerpoint/2010/main" val="342422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6" name="Google Shape;269;p46">
            <a:extLst>
              <a:ext uri="{FF2B5EF4-FFF2-40B4-BE49-F238E27FC236}">
                <a16:creationId xmlns:a16="http://schemas.microsoft.com/office/drawing/2014/main" id="{13BFCEEA-7A29-EDE6-D13A-A1654FA6FB59}"/>
              </a:ext>
            </a:extLst>
          </p:cNvPr>
          <p:cNvSpPr txBox="1">
            <a:spLocks noGrp="1"/>
          </p:cNvSpPr>
          <p:nvPr>
            <p:ph type="title"/>
          </p:nvPr>
        </p:nvSpPr>
        <p:spPr>
          <a:xfrm>
            <a:off x="510540" y="462831"/>
            <a:ext cx="7947660" cy="571790"/>
          </a:xfrm>
          <a:prstGeom prst="rect">
            <a:avLst/>
          </a:prstGeom>
        </p:spPr>
        <p:txBody>
          <a:bodyPr spcFirstLastPara="1" wrap="square" lIns="91425" tIns="91425" rIns="91425" bIns="91425" anchor="t" anchorCtr="0">
            <a:noAutofit/>
          </a:bodyPr>
          <a:lstStyle/>
          <a:p>
            <a:pPr>
              <a:buSzPts val="3600"/>
            </a:pPr>
            <a:r>
              <a:rPr lang="en-US" sz="2800" dirty="0"/>
              <a:t>DATA After Label Encoding/Scaling</a:t>
            </a:r>
            <a:endParaRPr sz="2800" dirty="0"/>
          </a:p>
        </p:txBody>
      </p:sp>
      <p:pic>
        <p:nvPicPr>
          <p:cNvPr id="3" name="Picture 2">
            <a:extLst>
              <a:ext uri="{FF2B5EF4-FFF2-40B4-BE49-F238E27FC236}">
                <a16:creationId xmlns:a16="http://schemas.microsoft.com/office/drawing/2014/main" id="{8B3CCC64-7EFF-061C-9855-D4635EA6E181}"/>
              </a:ext>
            </a:extLst>
          </p:cNvPr>
          <p:cNvPicPr>
            <a:picLocks noChangeAspect="1"/>
          </p:cNvPicPr>
          <p:nvPr/>
        </p:nvPicPr>
        <p:blipFill>
          <a:blip r:embed="rId3"/>
          <a:stretch>
            <a:fillRect/>
          </a:stretch>
        </p:blipFill>
        <p:spPr>
          <a:xfrm>
            <a:off x="207804" y="1606411"/>
            <a:ext cx="8149596" cy="3324584"/>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pic>
        <p:nvPicPr>
          <p:cNvPr id="7" name="Picture 6">
            <a:extLst>
              <a:ext uri="{FF2B5EF4-FFF2-40B4-BE49-F238E27FC236}">
                <a16:creationId xmlns:a16="http://schemas.microsoft.com/office/drawing/2014/main" id="{456506D0-2BA4-CA14-C14E-C88D6A6FA0B2}"/>
              </a:ext>
            </a:extLst>
          </p:cNvPr>
          <p:cNvPicPr>
            <a:picLocks noChangeAspect="1"/>
          </p:cNvPicPr>
          <p:nvPr/>
        </p:nvPicPr>
        <p:blipFill rotWithShape="1">
          <a:blip r:embed="rId4"/>
          <a:srcRect r="4785" b="32930"/>
          <a:stretch/>
        </p:blipFill>
        <p:spPr>
          <a:xfrm>
            <a:off x="1727961" y="1164626"/>
            <a:ext cx="5109281" cy="311779"/>
          </a:xfrm>
          <a:prstGeom prst="round2DiagRect">
            <a:avLst>
              <a:gd name="adj1" fmla="val 5568"/>
              <a:gd name="adj2" fmla="val 0"/>
            </a:avLst>
          </a:prstGeom>
          <a:ln w="12700" cap="sq">
            <a:solidFill>
              <a:srgbClr val="383536"/>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64982549"/>
      </p:ext>
    </p:extLst>
  </p:cSld>
  <p:clrMapOvr>
    <a:masterClrMapping/>
  </p:clrMapOvr>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403</Words>
  <Application>Microsoft Office PowerPoint</Application>
  <PresentationFormat>On-screen Show (16:9)</PresentationFormat>
  <Paragraphs>62</Paragraphs>
  <Slides>24</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Orbitron</vt:lpstr>
      <vt:lpstr>Fredoka One</vt:lpstr>
      <vt:lpstr>Roboto</vt:lpstr>
      <vt:lpstr>Wingdings</vt:lpstr>
      <vt:lpstr>Arial</vt:lpstr>
      <vt:lpstr>Poppins</vt:lpstr>
      <vt:lpstr>Roboto Condensed Light</vt:lpstr>
      <vt:lpstr>The Evolution of Invention in Canada Thesis by Slidesgo</vt:lpstr>
      <vt:lpstr>Botnet Detection</vt:lpstr>
      <vt:lpstr>Table of content</vt:lpstr>
      <vt:lpstr>DATASET</vt:lpstr>
      <vt:lpstr>EDA</vt:lpstr>
      <vt:lpstr>Class distribution shows data  unbalance</vt:lpstr>
      <vt:lpstr>Features distribution</vt:lpstr>
      <vt:lpstr>Features distribution</vt:lpstr>
      <vt:lpstr>DATA Without Label Encoding/Scaling</vt:lpstr>
      <vt:lpstr>DATA After Label Encoding/Scaling</vt:lpstr>
      <vt:lpstr>PowerPoint Presentation</vt:lpstr>
      <vt:lpstr>Models</vt:lpstr>
      <vt:lpstr>PowerPoint Presentation</vt:lpstr>
      <vt:lpstr>PowerPoint Presentation</vt:lpstr>
      <vt:lpstr>PowerPoint Presentation</vt:lpstr>
      <vt:lpstr>Detect Mirai Attack</vt:lpstr>
      <vt:lpstr>PowerPoint Presentation</vt:lpstr>
      <vt:lpstr>PowerPoint Presentation</vt:lpstr>
      <vt:lpstr>PowerPoint Presentation</vt:lpstr>
      <vt:lpstr>Detect  GAFGYT Attack</vt:lpstr>
      <vt:lpstr>PowerPoint Presentation</vt:lpstr>
      <vt:lpstr>PowerPoint Presentation</vt:lpstr>
      <vt:lpstr>PowerPoint Presentation</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Botnet Detection</dc:title>
  <dc:creator>Zahir Shalabi</dc:creator>
  <cp:lastModifiedBy>Ahmed Essam</cp:lastModifiedBy>
  <cp:revision>33</cp:revision>
  <dcterms:modified xsi:type="dcterms:W3CDTF">2024-04-30T14:21:29Z</dcterms:modified>
</cp:coreProperties>
</file>