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27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7/10/2021</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470000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7/10/2021</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53443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7/10/2021</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921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7/10/2021</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27618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7/10/2021</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77909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7/10/2021</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269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7/10/2021</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249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7/10/2021</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6245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7/10/2021</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33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7/10/2021</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425068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7/10/2021</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142984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7/10/2021</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1428381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66"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68" name="Rectangle 6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CE9AE-986C-417C-8455-D98B94EC1368}"/>
              </a:ext>
            </a:extLst>
          </p:cNvPr>
          <p:cNvSpPr>
            <a:spLocks noGrp="1"/>
          </p:cNvSpPr>
          <p:nvPr>
            <p:ph type="ctrTitle"/>
          </p:nvPr>
        </p:nvSpPr>
        <p:spPr>
          <a:xfrm>
            <a:off x="5877532" y="1063255"/>
            <a:ext cx="5312254" cy="1806727"/>
          </a:xfrm>
        </p:spPr>
        <p:txBody>
          <a:bodyPr vert="horz" lIns="91440" tIns="45720" rIns="91440" bIns="45720" rtlCol="0" anchor="t">
            <a:noAutofit/>
          </a:bodyPr>
          <a:lstStyle/>
          <a:p>
            <a:pPr algn="ctr"/>
            <a:r>
              <a:rPr lang="en-US" sz="6600" i="1" kern="1200" spc="100" baseline="0" dirty="0">
                <a:solidFill>
                  <a:schemeClr val="tx1">
                    <a:lumMod val="85000"/>
                    <a:lumOff val="15000"/>
                  </a:schemeClr>
                </a:solidFill>
                <a:latin typeface="+mj-lt"/>
                <a:ea typeface="+mj-ea"/>
                <a:cs typeface="+mj-cs"/>
              </a:rPr>
              <a:t>Emergency Mobile App</a:t>
            </a:r>
          </a:p>
        </p:txBody>
      </p:sp>
      <p:pic>
        <p:nvPicPr>
          <p:cNvPr id="4" name="Picture 3" descr="Mobile device with apps">
            <a:extLst>
              <a:ext uri="{FF2B5EF4-FFF2-40B4-BE49-F238E27FC236}">
                <a16:creationId xmlns:a16="http://schemas.microsoft.com/office/drawing/2014/main" id="{251B3438-B59C-47F8-B17E-3FA3BB7ABA54}"/>
              </a:ext>
            </a:extLst>
          </p:cNvPr>
          <p:cNvPicPr>
            <a:picLocks noChangeAspect="1"/>
          </p:cNvPicPr>
          <p:nvPr/>
        </p:nvPicPr>
        <p:blipFill rotWithShape="1">
          <a:blip r:embed="rId2"/>
          <a:srcRect l="48456" r="8769"/>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70" name="Straight Connector 69">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EC1418A-2CBF-4BCD-9A46-564F8ECF479E}"/>
              </a:ext>
            </a:extLst>
          </p:cNvPr>
          <p:cNvSpPr>
            <a:spLocks noGrp="1"/>
          </p:cNvSpPr>
          <p:nvPr>
            <p:ph type="subTitle" idx="1"/>
          </p:nvPr>
        </p:nvSpPr>
        <p:spPr>
          <a:xfrm>
            <a:off x="5877532" y="3309582"/>
            <a:ext cx="5312254" cy="2485157"/>
          </a:xfrm>
        </p:spPr>
        <p:txBody>
          <a:bodyPr vert="horz" lIns="91440" tIns="45720" rIns="91440" bIns="45720" rtlCol="0">
            <a:normAutofit/>
          </a:bodyPr>
          <a:lstStyle/>
          <a:p>
            <a:pPr marL="182880">
              <a:lnSpc>
                <a:spcPct val="110000"/>
              </a:lnSpc>
            </a:pPr>
            <a:r>
              <a:rPr lang="en-US" dirty="0"/>
              <a:t>By: </a:t>
            </a:r>
          </a:p>
          <a:p>
            <a:pPr marL="640080" lvl="1"/>
            <a:r>
              <a:rPr lang="en-US" dirty="0"/>
              <a:t>Ahmed Mohamed Fathi </a:t>
            </a:r>
          </a:p>
          <a:p>
            <a:pPr marL="182880">
              <a:lnSpc>
                <a:spcPct val="110000"/>
              </a:lnSpc>
            </a:pPr>
            <a:endParaRPr lang="en-US" dirty="0"/>
          </a:p>
          <a:p>
            <a:pPr marL="182880">
              <a:lnSpc>
                <a:spcPct val="110000"/>
              </a:lnSpc>
            </a:pPr>
            <a:r>
              <a:rPr lang="en-US" dirty="0"/>
              <a:t>Supervised by:</a:t>
            </a:r>
          </a:p>
          <a:p>
            <a:pPr marL="640080" lvl="1"/>
            <a:r>
              <a:rPr lang="en-US" dirty="0"/>
              <a:t>Ahmed Ezzat Labib</a:t>
            </a:r>
          </a:p>
          <a:p>
            <a:pPr marL="182880">
              <a:lnSpc>
                <a:spcPct val="110000"/>
              </a:lnSpc>
            </a:pPr>
            <a:endParaRPr lang="en-US" dirty="0"/>
          </a:p>
        </p:txBody>
      </p:sp>
      <p:sp>
        <p:nvSpPr>
          <p:cNvPr id="7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58419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7D1B1A-48E7-4C6E-87D2-16E9330A77AE}"/>
              </a:ext>
            </a:extLst>
          </p:cNvPr>
          <p:cNvSpPr>
            <a:spLocks noGrp="1"/>
          </p:cNvSpPr>
          <p:nvPr>
            <p:ph type="title"/>
          </p:nvPr>
        </p:nvSpPr>
        <p:spPr>
          <a:xfrm>
            <a:off x="5974018" y="572203"/>
            <a:ext cx="5945864" cy="3982868"/>
          </a:xfrm>
        </p:spPr>
        <p:txBody>
          <a:bodyPr vert="horz" lIns="91440" tIns="45720" rIns="91440" bIns="45720" rtlCol="0" anchor="ctr">
            <a:normAutofit/>
          </a:bodyPr>
          <a:lstStyle/>
          <a:p>
            <a:r>
              <a:rPr lang="en-US" sz="2400" i="1" kern="1200" spc="100" baseline="0" dirty="0">
                <a:solidFill>
                  <a:schemeClr val="tx1"/>
                </a:solidFill>
                <a:latin typeface="Times New Roman" panose="02020603050405020304" pitchFamily="18" charset="0"/>
                <a:cs typeface="Times New Roman" panose="02020603050405020304" pitchFamily="18" charset="0"/>
              </a:rPr>
              <a:t>In this application we use a waterfall methodology to get successful application:</a:t>
            </a:r>
            <a:br>
              <a:rPr lang="en-US" sz="2400" i="1" kern="1200" spc="100" baseline="0" dirty="0">
                <a:solidFill>
                  <a:schemeClr val="tx1"/>
                </a:solidFill>
                <a:latin typeface="Times New Roman" panose="02020603050405020304" pitchFamily="18" charset="0"/>
                <a:cs typeface="Times New Roman" panose="02020603050405020304" pitchFamily="18" charset="0"/>
              </a:rPr>
            </a:br>
            <a:r>
              <a:rPr lang="en-US" sz="2400" i="1" kern="1200" spc="100" baseline="0" dirty="0">
                <a:solidFill>
                  <a:schemeClr val="tx1"/>
                </a:solidFill>
                <a:latin typeface="Times New Roman" panose="02020603050405020304" pitchFamily="18" charset="0"/>
                <a:cs typeface="Times New Roman" panose="02020603050405020304" pitchFamily="18" charset="0"/>
              </a:rPr>
              <a:t>The waterfall model is a classical model used in system development life cycle to create a system with a linear and sequential approach. It is termed as waterfall because the model develops systematically from one phase to another in a downward fashion.</a:t>
            </a:r>
          </a:p>
        </p:txBody>
      </p:sp>
      <p:sp>
        <p:nvSpPr>
          <p:cNvPr id="3" name="Text Placeholder 2">
            <a:extLst>
              <a:ext uri="{FF2B5EF4-FFF2-40B4-BE49-F238E27FC236}">
                <a16:creationId xmlns:a16="http://schemas.microsoft.com/office/drawing/2014/main" id="{EFD1E565-EF53-485E-BC5A-E88268ADDF73}"/>
              </a:ext>
            </a:extLst>
          </p:cNvPr>
          <p:cNvSpPr>
            <a:spLocks noGrp="1"/>
          </p:cNvSpPr>
          <p:nvPr>
            <p:ph type="body" idx="1"/>
          </p:nvPr>
        </p:nvSpPr>
        <p:spPr>
          <a:xfrm>
            <a:off x="5978915" y="4876803"/>
            <a:ext cx="5364936" cy="909848"/>
          </a:xfrm>
        </p:spPr>
        <p:txBody>
          <a:bodyPr vert="horz" lIns="91440" tIns="45720" rIns="91440" bIns="45720" rtlCol="0" anchor="t">
            <a:normAutofit/>
          </a:bodyPr>
          <a:lstStyle/>
          <a:p>
            <a:pPr algn="ctr">
              <a:lnSpc>
                <a:spcPct val="100000"/>
              </a:lnSpc>
            </a:pPr>
            <a:r>
              <a:rPr lang="en-US" sz="3600" dirty="0">
                <a:solidFill>
                  <a:schemeClr val="tx1"/>
                </a:solidFill>
                <a:latin typeface="Times New Roman" panose="02020603050405020304" pitchFamily="18" charset="0"/>
                <a:cs typeface="Times New Roman" panose="02020603050405020304" pitchFamily="18" charset="0"/>
              </a:rPr>
              <a:t>Modeling Technical</a:t>
            </a:r>
          </a:p>
        </p:txBody>
      </p:sp>
      <p:sp>
        <p:nvSpPr>
          <p:cNvPr id="16" name="Freeform: Shape 15">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Workflow">
            <a:extLst>
              <a:ext uri="{FF2B5EF4-FFF2-40B4-BE49-F238E27FC236}">
                <a16:creationId xmlns:a16="http://schemas.microsoft.com/office/drawing/2014/main" id="{3C209E81-16F5-444C-B4F6-28515721AE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401" y="1793908"/>
            <a:ext cx="3491811" cy="3491811"/>
          </a:xfrm>
          <a:prstGeom prst="rect">
            <a:avLst/>
          </a:prstGeom>
        </p:spPr>
      </p:pic>
      <p:cxnSp>
        <p:nvCxnSpPr>
          <p:cNvPr id="18" name="Straight Connector 17">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78066574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6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62" name="Straight Connector 6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64" name="Rectangle 6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74C48-9EF0-417A-90C2-9C05E384F2C6}"/>
              </a:ext>
            </a:extLst>
          </p:cNvPr>
          <p:cNvSpPr>
            <a:spLocks noGrp="1"/>
          </p:cNvSpPr>
          <p:nvPr>
            <p:ph type="title"/>
          </p:nvPr>
        </p:nvSpPr>
        <p:spPr>
          <a:xfrm>
            <a:off x="5978914" y="893935"/>
            <a:ext cx="5364937" cy="3339390"/>
          </a:xfrm>
        </p:spPr>
        <p:txBody>
          <a:bodyPr vert="horz" lIns="91440" tIns="45720" rIns="91440" bIns="45720" rtlCol="0" anchor="ctr">
            <a:normAutofit/>
          </a:bodyPr>
          <a:lstStyle/>
          <a:p>
            <a:r>
              <a:rPr lang="en-US" sz="2900" i="1" kern="1200" spc="100" baseline="0" dirty="0">
                <a:solidFill>
                  <a:schemeClr val="tx1"/>
                </a:solidFill>
                <a:latin typeface="Times New Roman" panose="02020603050405020304" pitchFamily="18" charset="0"/>
                <a:cs typeface="Times New Roman" panose="02020603050405020304" pitchFamily="18" charset="0"/>
              </a:rPr>
              <a:t>The waterfall model is a project management methodology that has at least five to seven </a:t>
            </a:r>
            <a:br>
              <a:rPr lang="en-US" sz="2900" i="1" kern="1200" spc="100" baseline="0" dirty="0">
                <a:solidFill>
                  <a:schemeClr val="tx1"/>
                </a:solidFill>
                <a:latin typeface="Times New Roman" panose="02020603050405020304" pitchFamily="18" charset="0"/>
                <a:cs typeface="Times New Roman" panose="02020603050405020304" pitchFamily="18" charset="0"/>
              </a:rPr>
            </a:br>
            <a:r>
              <a:rPr lang="en-US" sz="2900" i="1" kern="1200" spc="100" baseline="0" dirty="0">
                <a:solidFill>
                  <a:schemeClr val="tx1"/>
                </a:solidFill>
                <a:latin typeface="Times New Roman" panose="02020603050405020304" pitchFamily="18" charset="0"/>
                <a:cs typeface="Times New Roman" panose="02020603050405020304" pitchFamily="18" charset="0"/>
              </a:rPr>
              <a:t>phases that follow in strict linear order, where a phase cannot begin until the previous </a:t>
            </a:r>
            <a:br>
              <a:rPr lang="en-US" sz="2900" i="1" kern="1200" spc="100" baseline="0" dirty="0">
                <a:solidFill>
                  <a:schemeClr val="tx1"/>
                </a:solidFill>
                <a:latin typeface="Times New Roman" panose="02020603050405020304" pitchFamily="18" charset="0"/>
                <a:cs typeface="Times New Roman" panose="02020603050405020304" pitchFamily="18" charset="0"/>
              </a:rPr>
            </a:br>
            <a:r>
              <a:rPr lang="en-US" sz="2900" i="1" kern="1200" spc="100" baseline="0" dirty="0">
                <a:solidFill>
                  <a:schemeClr val="tx1"/>
                </a:solidFill>
                <a:latin typeface="Times New Roman" panose="02020603050405020304" pitchFamily="18" charset="0"/>
                <a:cs typeface="Times New Roman" panose="02020603050405020304" pitchFamily="18" charset="0"/>
              </a:rPr>
              <a:t>phase has been completed. </a:t>
            </a:r>
          </a:p>
        </p:txBody>
      </p:sp>
      <p:sp>
        <p:nvSpPr>
          <p:cNvPr id="3" name="Text Placeholder 2">
            <a:extLst>
              <a:ext uri="{FF2B5EF4-FFF2-40B4-BE49-F238E27FC236}">
                <a16:creationId xmlns:a16="http://schemas.microsoft.com/office/drawing/2014/main" id="{EC93D8CD-C160-4437-921D-B7C5AB9662F3}"/>
              </a:ext>
            </a:extLst>
          </p:cNvPr>
          <p:cNvSpPr>
            <a:spLocks noGrp="1"/>
          </p:cNvSpPr>
          <p:nvPr>
            <p:ph type="body" idx="1"/>
          </p:nvPr>
        </p:nvSpPr>
        <p:spPr>
          <a:xfrm>
            <a:off x="5978915" y="4876803"/>
            <a:ext cx="5364936" cy="909848"/>
          </a:xfrm>
        </p:spPr>
        <p:txBody>
          <a:bodyPr vert="horz" lIns="91440" tIns="45720" rIns="91440" bIns="45720" rtlCol="0" anchor="t">
            <a:normAutofit/>
          </a:bodyPr>
          <a:lstStyle/>
          <a:p>
            <a:pPr>
              <a:lnSpc>
                <a:spcPct val="100000"/>
              </a:lnSpc>
            </a:pPr>
            <a:r>
              <a:rPr lang="en-US" sz="3200" dirty="0">
                <a:solidFill>
                  <a:schemeClr val="tx1"/>
                </a:solidFill>
                <a:latin typeface="Times New Roman" panose="02020603050405020304" pitchFamily="18" charset="0"/>
                <a:cs typeface="Times New Roman" panose="02020603050405020304" pitchFamily="18" charset="0"/>
              </a:rPr>
              <a:t>Waterfall methodology</a:t>
            </a:r>
          </a:p>
        </p:txBody>
      </p:sp>
      <p:sp>
        <p:nvSpPr>
          <p:cNvPr id="66" name="Freeform: Shape 65">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Picture 16" descr="Diagram&#10;&#10;Description automatically generated">
            <a:extLst>
              <a:ext uri="{FF2B5EF4-FFF2-40B4-BE49-F238E27FC236}">
                <a16:creationId xmlns:a16="http://schemas.microsoft.com/office/drawing/2014/main" id="{0E275634-5E73-4DC7-8A7F-58DEBA0E8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14" y="2272273"/>
            <a:ext cx="4491638" cy="2541618"/>
          </a:xfrm>
          <a:prstGeom prst="rect">
            <a:avLst/>
          </a:prstGeom>
        </p:spPr>
      </p:pic>
      <p:cxnSp>
        <p:nvCxnSpPr>
          <p:cNvPr id="68" name="Straight Connector 67">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947458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a:extLst>
              <a:ext uri="{FF2B5EF4-FFF2-40B4-BE49-F238E27FC236}">
                <a16:creationId xmlns:a16="http://schemas.microsoft.com/office/drawing/2014/main" id="{22FDE8DB-BE5D-4976-B838-DDA5ECBB3A4C}"/>
              </a:ext>
            </a:extLst>
          </p:cNvPr>
          <p:cNvSpPr>
            <a:spLocks noGrp="1"/>
          </p:cNvSpPr>
          <p:nvPr>
            <p:ph type="body" idx="1"/>
          </p:nvPr>
        </p:nvSpPr>
        <p:spPr>
          <a:xfrm>
            <a:off x="758951" y="2894550"/>
            <a:ext cx="3447287" cy="1126364"/>
          </a:xfrm>
        </p:spPr>
        <p:txBody>
          <a:bodyPr vert="horz" lIns="91440" tIns="45720" rIns="91440" bIns="45720" rtlCol="0" anchor="t">
            <a:normAutofit/>
          </a:bodyPr>
          <a:lstStyle/>
          <a:p>
            <a:pPr>
              <a:lnSpc>
                <a:spcPct val="100000"/>
              </a:lnSpc>
            </a:pPr>
            <a:r>
              <a:rPr lang="en-US" sz="4000" dirty="0">
                <a:solidFill>
                  <a:schemeClr val="bg1"/>
                </a:solidFill>
                <a:latin typeface="Times New Roman" panose="02020603050405020304" pitchFamily="18" charset="0"/>
                <a:cs typeface="Times New Roman" panose="02020603050405020304" pitchFamily="18" charset="0"/>
              </a:rPr>
              <a:t>UML Diagram</a:t>
            </a:r>
          </a:p>
        </p:txBody>
      </p:sp>
      <p:pic>
        <p:nvPicPr>
          <p:cNvPr id="5" name="Picture 4" descr="Diagram&#10;&#10;Description automatically generated">
            <a:extLst>
              <a:ext uri="{FF2B5EF4-FFF2-40B4-BE49-F238E27FC236}">
                <a16:creationId xmlns:a16="http://schemas.microsoft.com/office/drawing/2014/main" id="{E0AF99F0-AC8E-44A9-B07C-41E80959D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9388" y="401277"/>
            <a:ext cx="6334622" cy="6112910"/>
          </a:xfrm>
          <a:prstGeom prst="rect">
            <a:avLst/>
          </a:prstGeom>
        </p:spPr>
      </p:pic>
      <p:sp>
        <p:nvSpPr>
          <p:cNvPr id="1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042444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01"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03" name="Straight Connector 102">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05" name="Rectangle 104">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B61C07-C1D2-4EF3-96B6-0C96273E3ACA}"/>
              </a:ext>
            </a:extLst>
          </p:cNvPr>
          <p:cNvSpPr>
            <a:spLocks noGrp="1"/>
          </p:cNvSpPr>
          <p:nvPr>
            <p:ph type="title"/>
          </p:nvPr>
        </p:nvSpPr>
        <p:spPr>
          <a:xfrm>
            <a:off x="5978914" y="893935"/>
            <a:ext cx="5364937" cy="3339390"/>
          </a:xfrm>
        </p:spPr>
        <p:txBody>
          <a:bodyPr vert="horz" lIns="91440" tIns="45720" rIns="91440" bIns="45720" rtlCol="0" anchor="ctr">
            <a:normAutofit/>
          </a:bodyPr>
          <a:lstStyle/>
          <a:p>
            <a:pPr algn="ctr"/>
            <a:r>
              <a:rPr lang="en-US" sz="5600" i="1" kern="1200" spc="100" baseline="0" dirty="0">
                <a:solidFill>
                  <a:schemeClr val="tx1"/>
                </a:solidFill>
                <a:latin typeface="Times New Roman" panose="02020603050405020304" pitchFamily="18" charset="0"/>
                <a:cs typeface="Times New Roman" panose="02020603050405020304" pitchFamily="18" charset="0"/>
              </a:rPr>
              <a:t>Chapter 3</a:t>
            </a:r>
            <a:br>
              <a:rPr lang="en-US" sz="5600" i="1" kern="1200" spc="100" baseline="0" dirty="0">
                <a:solidFill>
                  <a:schemeClr val="tx1"/>
                </a:solidFill>
                <a:latin typeface="Times New Roman" panose="02020603050405020304" pitchFamily="18" charset="0"/>
                <a:cs typeface="Times New Roman" panose="02020603050405020304" pitchFamily="18" charset="0"/>
              </a:rPr>
            </a:br>
            <a:r>
              <a:rPr lang="en-US" sz="5600" i="1" kern="1200" spc="100" baseline="0" dirty="0">
                <a:solidFill>
                  <a:schemeClr val="tx1"/>
                </a:solidFill>
                <a:latin typeface="Times New Roman" panose="02020603050405020304" pitchFamily="18" charset="0"/>
                <a:cs typeface="Times New Roman" panose="02020603050405020304" pitchFamily="18" charset="0"/>
              </a:rPr>
              <a:t>Experimental work</a:t>
            </a:r>
          </a:p>
        </p:txBody>
      </p:sp>
      <p:sp>
        <p:nvSpPr>
          <p:cNvPr id="107" name="Freeform: Shape 106">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8" name="Graphic 97" descr="Laptop">
            <a:extLst>
              <a:ext uri="{FF2B5EF4-FFF2-40B4-BE49-F238E27FC236}">
                <a16:creationId xmlns:a16="http://schemas.microsoft.com/office/drawing/2014/main" id="{42CF37BC-57B4-452B-9B12-48B592F547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401" y="1793908"/>
            <a:ext cx="3491811" cy="3491811"/>
          </a:xfrm>
          <a:prstGeom prst="rect">
            <a:avLst/>
          </a:prstGeom>
        </p:spPr>
      </p:pic>
      <p:cxnSp>
        <p:nvCxnSpPr>
          <p:cNvPr id="109" name="Straight Connector 108">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4644950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5"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77" name="Straight Connector 76">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79" name="Rectangle 7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504770-FC96-450F-B478-22D615796BCD}"/>
              </a:ext>
            </a:extLst>
          </p:cNvPr>
          <p:cNvSpPr>
            <a:spLocks noGrp="1"/>
          </p:cNvSpPr>
          <p:nvPr>
            <p:ph type="title"/>
          </p:nvPr>
        </p:nvSpPr>
        <p:spPr>
          <a:xfrm>
            <a:off x="758952" y="1128811"/>
            <a:ext cx="3447288" cy="3342290"/>
          </a:xfrm>
        </p:spPr>
        <p:txBody>
          <a:bodyPr vert="horz" lIns="91440" tIns="45720" rIns="91440" bIns="45720" rtlCol="0" anchor="b">
            <a:normAutofit/>
          </a:bodyPr>
          <a:lstStyle/>
          <a:p>
            <a:pPr algn="ctr"/>
            <a:r>
              <a:rPr lang="en-US" sz="5400" i="1" kern="1200" spc="100" baseline="0" dirty="0">
                <a:solidFill>
                  <a:schemeClr val="bg1"/>
                </a:solidFill>
                <a:latin typeface="Times New Roman" panose="02020603050405020304" pitchFamily="18" charset="0"/>
                <a:cs typeface="Times New Roman" panose="02020603050405020304" pitchFamily="18" charset="0"/>
              </a:rPr>
              <a:t>Starting Screens</a:t>
            </a:r>
          </a:p>
        </p:txBody>
      </p:sp>
      <p:pic>
        <p:nvPicPr>
          <p:cNvPr id="9" name="Picture 8" descr="A picture containing graphical user interface&#10;&#10;Description automatically generated">
            <a:extLst>
              <a:ext uri="{FF2B5EF4-FFF2-40B4-BE49-F238E27FC236}">
                <a16:creationId xmlns:a16="http://schemas.microsoft.com/office/drawing/2014/main" id="{1231CF08-087F-4F55-8D54-627ABCBFD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5160" y="2737108"/>
            <a:ext cx="2022738" cy="3595980"/>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E259A5ED-45F3-42BA-A604-D6950198D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6611" y="2737108"/>
            <a:ext cx="2057399" cy="3657600"/>
          </a:xfrm>
          <a:prstGeom prst="rect">
            <a:avLst/>
          </a:prstGeom>
        </p:spPr>
      </p:pic>
      <p:pic>
        <p:nvPicPr>
          <p:cNvPr id="5" name="Picture 4" descr="Logo, company name&#10;&#10;Description automatically generated">
            <a:extLst>
              <a:ext uri="{FF2B5EF4-FFF2-40B4-BE49-F238E27FC236}">
                <a16:creationId xmlns:a16="http://schemas.microsoft.com/office/drawing/2014/main" id="{34937958-35F2-4494-9A3E-520484EB58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6392" y="805807"/>
            <a:ext cx="2061724" cy="3665294"/>
          </a:xfrm>
          <a:prstGeom prst="rect">
            <a:avLst/>
          </a:prstGeom>
        </p:spPr>
      </p:pic>
      <p:sp>
        <p:nvSpPr>
          <p:cNvPr id="8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7" name="TextBox 46">
            <a:extLst>
              <a:ext uri="{FF2B5EF4-FFF2-40B4-BE49-F238E27FC236}">
                <a16:creationId xmlns:a16="http://schemas.microsoft.com/office/drawing/2014/main" id="{D804F727-3D59-447A-BCD3-DC3E0AB1BC47}"/>
              </a:ext>
            </a:extLst>
          </p:cNvPr>
          <p:cNvSpPr txBox="1"/>
          <p:nvPr/>
        </p:nvSpPr>
        <p:spPr>
          <a:xfrm>
            <a:off x="7764224" y="436475"/>
            <a:ext cx="1526060" cy="369332"/>
          </a:xfrm>
          <a:prstGeom prst="rect">
            <a:avLst/>
          </a:prstGeom>
          <a:noFill/>
        </p:spPr>
        <p:txBody>
          <a:bodyPr wrap="none" rtlCol="0">
            <a:spAutoFit/>
          </a:bodyPr>
          <a:lstStyle/>
          <a:p>
            <a:pPr algn="ctr"/>
            <a:r>
              <a:rPr lang="en-US" b="1" dirty="0"/>
              <a:t>Start Screen</a:t>
            </a:r>
          </a:p>
        </p:txBody>
      </p:sp>
      <p:sp>
        <p:nvSpPr>
          <p:cNvPr id="48" name="TextBox 47">
            <a:extLst>
              <a:ext uri="{FF2B5EF4-FFF2-40B4-BE49-F238E27FC236}">
                <a16:creationId xmlns:a16="http://schemas.microsoft.com/office/drawing/2014/main" id="{60B9137B-4249-41EA-8096-067D0AC935B1}"/>
              </a:ext>
            </a:extLst>
          </p:cNvPr>
          <p:cNvSpPr txBox="1"/>
          <p:nvPr/>
        </p:nvSpPr>
        <p:spPr>
          <a:xfrm>
            <a:off x="5542205" y="2269122"/>
            <a:ext cx="1627048" cy="369332"/>
          </a:xfrm>
          <a:prstGeom prst="rect">
            <a:avLst/>
          </a:prstGeom>
          <a:noFill/>
        </p:spPr>
        <p:txBody>
          <a:bodyPr wrap="none" rtlCol="0">
            <a:spAutoFit/>
          </a:bodyPr>
          <a:lstStyle/>
          <a:p>
            <a:pPr algn="ctr"/>
            <a:r>
              <a:rPr lang="en-US" b="1" dirty="0"/>
              <a:t>Login Screen</a:t>
            </a:r>
          </a:p>
        </p:txBody>
      </p:sp>
      <p:sp>
        <p:nvSpPr>
          <p:cNvPr id="49" name="TextBox 48">
            <a:extLst>
              <a:ext uri="{FF2B5EF4-FFF2-40B4-BE49-F238E27FC236}">
                <a16:creationId xmlns:a16="http://schemas.microsoft.com/office/drawing/2014/main" id="{90399484-824F-4225-B8E1-FB9DB6A5EECF}"/>
              </a:ext>
            </a:extLst>
          </p:cNvPr>
          <p:cNvSpPr txBox="1"/>
          <p:nvPr/>
        </p:nvSpPr>
        <p:spPr>
          <a:xfrm>
            <a:off x="9788828" y="2269122"/>
            <a:ext cx="1932965" cy="369332"/>
          </a:xfrm>
          <a:prstGeom prst="rect">
            <a:avLst/>
          </a:prstGeom>
          <a:noFill/>
        </p:spPr>
        <p:txBody>
          <a:bodyPr wrap="none" rtlCol="0">
            <a:spAutoFit/>
          </a:bodyPr>
          <a:lstStyle/>
          <a:p>
            <a:pPr algn="ctr"/>
            <a:r>
              <a:rPr lang="en-US" b="1" dirty="0"/>
              <a:t>Register Screen</a:t>
            </a:r>
          </a:p>
        </p:txBody>
      </p:sp>
    </p:spTree>
    <p:extLst>
      <p:ext uri="{BB962C8B-B14F-4D97-AF65-F5344CB8AC3E}">
        <p14:creationId xmlns:p14="http://schemas.microsoft.com/office/powerpoint/2010/main" val="2880380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5"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77" name="Straight Connector 76">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79" name="Rectangle 7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504770-FC96-450F-B478-22D615796BCD}"/>
              </a:ext>
            </a:extLst>
          </p:cNvPr>
          <p:cNvSpPr>
            <a:spLocks noGrp="1"/>
          </p:cNvSpPr>
          <p:nvPr>
            <p:ph type="title"/>
          </p:nvPr>
        </p:nvSpPr>
        <p:spPr>
          <a:xfrm>
            <a:off x="758952" y="1128811"/>
            <a:ext cx="3447288" cy="3342290"/>
          </a:xfrm>
        </p:spPr>
        <p:txBody>
          <a:bodyPr vert="horz" lIns="91440" tIns="45720" rIns="91440" bIns="45720" rtlCol="0" anchor="b">
            <a:normAutofit/>
          </a:bodyPr>
          <a:lstStyle/>
          <a:p>
            <a:pPr algn="ctr"/>
            <a:r>
              <a:rPr lang="en-US" sz="5400" i="1" kern="1200" spc="100" baseline="0" dirty="0">
                <a:solidFill>
                  <a:schemeClr val="bg1"/>
                </a:solidFill>
                <a:latin typeface="Times New Roman" panose="02020603050405020304" pitchFamily="18" charset="0"/>
                <a:cs typeface="Times New Roman" panose="02020603050405020304" pitchFamily="18" charset="0"/>
              </a:rPr>
              <a:t>Main Screens</a:t>
            </a:r>
          </a:p>
        </p:txBody>
      </p:sp>
      <p:pic>
        <p:nvPicPr>
          <p:cNvPr id="8" name="Picture 7" descr="Diagram&#10;&#10;Description automatically generated">
            <a:extLst>
              <a:ext uri="{FF2B5EF4-FFF2-40B4-BE49-F238E27FC236}">
                <a16:creationId xmlns:a16="http://schemas.microsoft.com/office/drawing/2014/main" id="{6F1946EC-F2FC-45CA-B94C-D7BF727EB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101" y="1128811"/>
            <a:ext cx="2620035" cy="4657841"/>
          </a:xfrm>
          <a:prstGeom prst="rect">
            <a:avLst/>
          </a:prstGeom>
        </p:spPr>
      </p:pic>
      <p:pic>
        <p:nvPicPr>
          <p:cNvPr id="4" name="Picture 3" descr="Timeline&#10;&#10;Description automatically generated with low confidence">
            <a:extLst>
              <a:ext uri="{FF2B5EF4-FFF2-40B4-BE49-F238E27FC236}">
                <a16:creationId xmlns:a16="http://schemas.microsoft.com/office/drawing/2014/main" id="{E654E2A1-DB8B-4480-99B2-267118370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7213" y="1128811"/>
            <a:ext cx="2620035" cy="4657841"/>
          </a:xfrm>
          <a:prstGeom prst="rect">
            <a:avLst/>
          </a:prstGeom>
        </p:spPr>
      </p:pic>
      <p:sp>
        <p:nvSpPr>
          <p:cNvPr id="8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10" name="TextBox 9">
            <a:extLst>
              <a:ext uri="{FF2B5EF4-FFF2-40B4-BE49-F238E27FC236}">
                <a16:creationId xmlns:a16="http://schemas.microsoft.com/office/drawing/2014/main" id="{3C6F8800-7B54-4C23-AB53-F692979524E2}"/>
              </a:ext>
            </a:extLst>
          </p:cNvPr>
          <p:cNvSpPr txBox="1"/>
          <p:nvPr/>
        </p:nvSpPr>
        <p:spPr>
          <a:xfrm>
            <a:off x="6114829" y="563671"/>
            <a:ext cx="2016579" cy="369332"/>
          </a:xfrm>
          <a:prstGeom prst="rect">
            <a:avLst/>
          </a:prstGeom>
          <a:noFill/>
        </p:spPr>
        <p:txBody>
          <a:bodyPr wrap="none" rtlCol="0">
            <a:spAutoFit/>
          </a:bodyPr>
          <a:lstStyle/>
          <a:p>
            <a:pPr algn="ctr"/>
            <a:r>
              <a:rPr lang="en-US" b="1" dirty="0"/>
              <a:t>Call Help Screen</a:t>
            </a:r>
          </a:p>
        </p:txBody>
      </p:sp>
      <p:sp>
        <p:nvSpPr>
          <p:cNvPr id="20" name="TextBox 19">
            <a:extLst>
              <a:ext uri="{FF2B5EF4-FFF2-40B4-BE49-F238E27FC236}">
                <a16:creationId xmlns:a16="http://schemas.microsoft.com/office/drawing/2014/main" id="{638FDC07-6769-4079-A9FF-E604E2CFA527}"/>
              </a:ext>
            </a:extLst>
          </p:cNvPr>
          <p:cNvSpPr txBox="1"/>
          <p:nvPr/>
        </p:nvSpPr>
        <p:spPr>
          <a:xfrm>
            <a:off x="8945693" y="563671"/>
            <a:ext cx="2323073" cy="369332"/>
          </a:xfrm>
          <a:prstGeom prst="rect">
            <a:avLst/>
          </a:prstGeom>
          <a:noFill/>
        </p:spPr>
        <p:txBody>
          <a:bodyPr wrap="none" rtlCol="0">
            <a:spAutoFit/>
          </a:bodyPr>
          <a:lstStyle/>
          <a:p>
            <a:pPr algn="ctr"/>
            <a:r>
              <a:rPr lang="en-US" b="1" dirty="0"/>
              <a:t>Notification Screen</a:t>
            </a:r>
          </a:p>
        </p:txBody>
      </p:sp>
    </p:spTree>
    <p:extLst>
      <p:ext uri="{BB962C8B-B14F-4D97-AF65-F5344CB8AC3E}">
        <p14:creationId xmlns:p14="http://schemas.microsoft.com/office/powerpoint/2010/main" val="2511852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8"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90" name="Straight Connector 8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92" name="Rectangle 9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Shape 93">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504770-FC96-450F-B478-22D615796BCD}"/>
              </a:ext>
            </a:extLst>
          </p:cNvPr>
          <p:cNvSpPr>
            <a:spLocks noGrp="1"/>
          </p:cNvSpPr>
          <p:nvPr>
            <p:ph type="title"/>
          </p:nvPr>
        </p:nvSpPr>
        <p:spPr>
          <a:xfrm>
            <a:off x="758952" y="1128811"/>
            <a:ext cx="3447288" cy="3342290"/>
          </a:xfrm>
        </p:spPr>
        <p:txBody>
          <a:bodyPr vert="horz" lIns="91440" tIns="45720" rIns="91440" bIns="45720" rtlCol="0" anchor="b">
            <a:normAutofit/>
          </a:bodyPr>
          <a:lstStyle/>
          <a:p>
            <a:pPr algn="ctr"/>
            <a:r>
              <a:rPr lang="en-US" sz="5400" i="1" kern="1200" spc="100" baseline="0" dirty="0">
                <a:solidFill>
                  <a:schemeClr val="bg1"/>
                </a:solidFill>
                <a:latin typeface="Times New Roman" panose="02020603050405020304" pitchFamily="18" charset="0"/>
                <a:cs typeface="Times New Roman" panose="02020603050405020304" pitchFamily="18" charset="0"/>
              </a:rPr>
              <a:t>Map Screens</a:t>
            </a:r>
          </a:p>
        </p:txBody>
      </p:sp>
      <p:pic>
        <p:nvPicPr>
          <p:cNvPr id="5" name="Picture 4" descr="Graphical user interface, application&#10;&#10;Description automatically generated">
            <a:extLst>
              <a:ext uri="{FF2B5EF4-FFF2-40B4-BE49-F238E27FC236}">
                <a16:creationId xmlns:a16="http://schemas.microsoft.com/office/drawing/2014/main" id="{ADCF81B2-1222-4AA6-88DD-5998A6D03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101" y="1128811"/>
            <a:ext cx="2620035" cy="4657841"/>
          </a:xfrm>
          <a:prstGeom prst="rect">
            <a:avLst/>
          </a:prstGeom>
        </p:spPr>
      </p:pic>
      <p:pic>
        <p:nvPicPr>
          <p:cNvPr id="7" name="Picture 6" descr="Application, calendar&#10;&#10;Description automatically generated">
            <a:extLst>
              <a:ext uri="{FF2B5EF4-FFF2-40B4-BE49-F238E27FC236}">
                <a16:creationId xmlns:a16="http://schemas.microsoft.com/office/drawing/2014/main" id="{EEAF8EA4-E8B2-4ADD-B11A-423BAC47C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7213" y="1128811"/>
            <a:ext cx="2620035" cy="4657841"/>
          </a:xfrm>
          <a:prstGeom prst="rect">
            <a:avLst/>
          </a:prstGeom>
        </p:spPr>
      </p:pic>
      <p:sp>
        <p:nvSpPr>
          <p:cNvPr id="96"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19" name="TextBox 18">
            <a:extLst>
              <a:ext uri="{FF2B5EF4-FFF2-40B4-BE49-F238E27FC236}">
                <a16:creationId xmlns:a16="http://schemas.microsoft.com/office/drawing/2014/main" id="{22887693-6966-4CAB-A690-768F92B26ED9}"/>
              </a:ext>
            </a:extLst>
          </p:cNvPr>
          <p:cNvSpPr txBox="1"/>
          <p:nvPr/>
        </p:nvSpPr>
        <p:spPr>
          <a:xfrm>
            <a:off x="5997713" y="425017"/>
            <a:ext cx="2250808" cy="646331"/>
          </a:xfrm>
          <a:prstGeom prst="rect">
            <a:avLst/>
          </a:prstGeom>
          <a:noFill/>
        </p:spPr>
        <p:txBody>
          <a:bodyPr wrap="none" rtlCol="0">
            <a:spAutoFit/>
          </a:bodyPr>
          <a:lstStyle/>
          <a:p>
            <a:pPr algn="ctr"/>
            <a:r>
              <a:rPr lang="en-US" b="1" dirty="0"/>
              <a:t>Map Screen</a:t>
            </a:r>
          </a:p>
          <a:p>
            <a:pPr algn="ctr"/>
            <a:r>
              <a:rPr lang="en-US" b="1" dirty="0"/>
              <a:t> </a:t>
            </a:r>
            <a:r>
              <a:rPr lang="en-US" sz="1400" b="1" dirty="0"/>
              <a:t>for user who want help</a:t>
            </a:r>
          </a:p>
        </p:txBody>
      </p:sp>
      <p:sp>
        <p:nvSpPr>
          <p:cNvPr id="20" name="TextBox 19">
            <a:extLst>
              <a:ext uri="{FF2B5EF4-FFF2-40B4-BE49-F238E27FC236}">
                <a16:creationId xmlns:a16="http://schemas.microsoft.com/office/drawing/2014/main" id="{ED572DAF-0C1A-4C0C-8C41-DF500DD3BF2C}"/>
              </a:ext>
            </a:extLst>
          </p:cNvPr>
          <p:cNvSpPr txBox="1"/>
          <p:nvPr/>
        </p:nvSpPr>
        <p:spPr>
          <a:xfrm>
            <a:off x="8928062" y="425017"/>
            <a:ext cx="2358339" cy="646331"/>
          </a:xfrm>
          <a:prstGeom prst="rect">
            <a:avLst/>
          </a:prstGeom>
          <a:noFill/>
        </p:spPr>
        <p:txBody>
          <a:bodyPr wrap="none" rtlCol="0">
            <a:spAutoFit/>
          </a:bodyPr>
          <a:lstStyle/>
          <a:p>
            <a:pPr algn="ctr"/>
            <a:r>
              <a:rPr lang="en-US" b="1" dirty="0"/>
              <a:t>Map Screen</a:t>
            </a:r>
          </a:p>
          <a:p>
            <a:pPr algn="ctr"/>
            <a:r>
              <a:rPr lang="en-US" b="1" dirty="0"/>
              <a:t> </a:t>
            </a:r>
            <a:r>
              <a:rPr lang="en-US" sz="1400" b="1" dirty="0"/>
              <a:t>for other users (viewers)</a:t>
            </a:r>
          </a:p>
        </p:txBody>
      </p:sp>
    </p:spTree>
    <p:extLst>
      <p:ext uri="{BB962C8B-B14F-4D97-AF65-F5344CB8AC3E}">
        <p14:creationId xmlns:p14="http://schemas.microsoft.com/office/powerpoint/2010/main" val="318512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42" name="Straight Connector 14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44" name="Rectangle 14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145">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504770-FC96-450F-B478-22D615796BCD}"/>
              </a:ext>
            </a:extLst>
          </p:cNvPr>
          <p:cNvSpPr>
            <a:spLocks noGrp="1"/>
          </p:cNvSpPr>
          <p:nvPr>
            <p:ph type="title"/>
          </p:nvPr>
        </p:nvSpPr>
        <p:spPr>
          <a:xfrm>
            <a:off x="782194" y="1786586"/>
            <a:ext cx="3447288" cy="3342290"/>
          </a:xfrm>
        </p:spPr>
        <p:txBody>
          <a:bodyPr vert="horz" lIns="91440" tIns="45720" rIns="91440" bIns="45720" rtlCol="0" anchor="b">
            <a:normAutofit/>
          </a:bodyPr>
          <a:lstStyle/>
          <a:p>
            <a:pPr algn="ctr"/>
            <a:r>
              <a:rPr lang="en-US" sz="5400" i="1" kern="1200" spc="100" baseline="0" dirty="0">
                <a:solidFill>
                  <a:schemeClr val="bg1"/>
                </a:solidFill>
                <a:latin typeface="Times New Roman" panose="02020603050405020304" pitchFamily="18" charset="0"/>
                <a:cs typeface="Times New Roman" panose="02020603050405020304" pitchFamily="18" charset="0"/>
              </a:rPr>
              <a:t>Profile Screen</a:t>
            </a:r>
            <a:br>
              <a:rPr lang="en-US" sz="5400" i="1" kern="1200" spc="100" baseline="0" dirty="0">
                <a:solidFill>
                  <a:schemeClr val="bg1"/>
                </a:solidFill>
                <a:latin typeface="Times New Roman" panose="02020603050405020304" pitchFamily="18" charset="0"/>
                <a:cs typeface="Times New Roman" panose="02020603050405020304" pitchFamily="18" charset="0"/>
              </a:rPr>
            </a:br>
            <a:r>
              <a:rPr lang="en-US" sz="5400" i="1" kern="1200" spc="100" baseline="0" dirty="0">
                <a:solidFill>
                  <a:schemeClr val="bg1"/>
                </a:solidFill>
                <a:latin typeface="Times New Roman" panose="02020603050405020304" pitchFamily="18" charset="0"/>
                <a:cs typeface="Times New Roman" panose="02020603050405020304" pitchFamily="18" charset="0"/>
              </a:rPr>
              <a:t>and </a:t>
            </a:r>
            <a:br>
              <a:rPr lang="en-US" sz="5400" i="1" kern="1200" spc="100" baseline="0" dirty="0">
                <a:solidFill>
                  <a:schemeClr val="bg1"/>
                </a:solidFill>
                <a:latin typeface="Times New Roman" panose="02020603050405020304" pitchFamily="18" charset="0"/>
                <a:cs typeface="Times New Roman" panose="02020603050405020304" pitchFamily="18" charset="0"/>
              </a:rPr>
            </a:br>
            <a:r>
              <a:rPr lang="en-US" sz="5400" i="1" kern="1200" spc="100" baseline="0" dirty="0">
                <a:solidFill>
                  <a:schemeClr val="bg1"/>
                </a:solidFill>
                <a:latin typeface="Times New Roman" panose="02020603050405020304" pitchFamily="18" charset="0"/>
                <a:cs typeface="Times New Roman" panose="02020603050405020304" pitchFamily="18" charset="0"/>
              </a:rPr>
              <a:t>Logout</a:t>
            </a:r>
          </a:p>
        </p:txBody>
      </p:sp>
      <p:pic>
        <p:nvPicPr>
          <p:cNvPr id="10" name="Picture 9" descr="Graphical user interface&#10;&#10;Description automatically generated with medium confidence">
            <a:extLst>
              <a:ext uri="{FF2B5EF4-FFF2-40B4-BE49-F238E27FC236}">
                <a16:creationId xmlns:a16="http://schemas.microsoft.com/office/drawing/2014/main" id="{159471C3-CA64-425E-8981-DD0F5121C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101" y="1128811"/>
            <a:ext cx="2620035" cy="4657841"/>
          </a:xfrm>
          <a:prstGeom prst="rect">
            <a:avLst/>
          </a:prstGeom>
        </p:spPr>
      </p:pic>
      <p:pic>
        <p:nvPicPr>
          <p:cNvPr id="12" name="Picture 11" descr="Graphical user interface, application&#10;&#10;Description automatically generated">
            <a:extLst>
              <a:ext uri="{FF2B5EF4-FFF2-40B4-BE49-F238E27FC236}">
                <a16:creationId xmlns:a16="http://schemas.microsoft.com/office/drawing/2014/main" id="{DBACB455-54C4-4F38-A94E-ED5268900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9221" y="4929952"/>
            <a:ext cx="2659332" cy="804447"/>
          </a:xfrm>
          <a:prstGeom prst="rect">
            <a:avLst/>
          </a:prstGeom>
        </p:spPr>
      </p:pic>
      <p:sp>
        <p:nvSpPr>
          <p:cNvPr id="14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0" name="TextBox 39">
            <a:extLst>
              <a:ext uri="{FF2B5EF4-FFF2-40B4-BE49-F238E27FC236}">
                <a16:creationId xmlns:a16="http://schemas.microsoft.com/office/drawing/2014/main" id="{68706944-B7CB-4427-9552-8B5F22B0C7A6}"/>
              </a:ext>
            </a:extLst>
          </p:cNvPr>
          <p:cNvSpPr txBox="1"/>
          <p:nvPr/>
        </p:nvSpPr>
        <p:spPr>
          <a:xfrm>
            <a:off x="6258457" y="563671"/>
            <a:ext cx="1729321" cy="369332"/>
          </a:xfrm>
          <a:prstGeom prst="rect">
            <a:avLst/>
          </a:prstGeom>
          <a:noFill/>
        </p:spPr>
        <p:txBody>
          <a:bodyPr wrap="none" rtlCol="0">
            <a:spAutoFit/>
          </a:bodyPr>
          <a:lstStyle/>
          <a:p>
            <a:pPr algn="ctr"/>
            <a:r>
              <a:rPr lang="en-US" b="1" dirty="0"/>
              <a:t>Profile Screen</a:t>
            </a:r>
          </a:p>
        </p:txBody>
      </p:sp>
      <p:sp>
        <p:nvSpPr>
          <p:cNvPr id="41" name="TextBox 40">
            <a:extLst>
              <a:ext uri="{FF2B5EF4-FFF2-40B4-BE49-F238E27FC236}">
                <a16:creationId xmlns:a16="http://schemas.microsoft.com/office/drawing/2014/main" id="{83E0385F-CB08-4993-B256-D22BE5F8C663}"/>
              </a:ext>
            </a:extLst>
          </p:cNvPr>
          <p:cNvSpPr txBox="1"/>
          <p:nvPr/>
        </p:nvSpPr>
        <p:spPr>
          <a:xfrm>
            <a:off x="9741895" y="4300292"/>
            <a:ext cx="973986" cy="369332"/>
          </a:xfrm>
          <a:prstGeom prst="rect">
            <a:avLst/>
          </a:prstGeom>
          <a:noFill/>
        </p:spPr>
        <p:txBody>
          <a:bodyPr wrap="none" rtlCol="0">
            <a:spAutoFit/>
          </a:bodyPr>
          <a:lstStyle/>
          <a:p>
            <a:pPr algn="ctr"/>
            <a:r>
              <a:rPr lang="en-US" b="1" dirty="0"/>
              <a:t>Logout</a:t>
            </a:r>
          </a:p>
        </p:txBody>
      </p:sp>
      <p:pic>
        <p:nvPicPr>
          <p:cNvPr id="18" name="Picture 17" descr="Graphical user interface, text, application&#10;&#10;Description automatically generated">
            <a:extLst>
              <a:ext uri="{FF2B5EF4-FFF2-40B4-BE49-F238E27FC236}">
                <a16:creationId xmlns:a16="http://schemas.microsoft.com/office/drawing/2014/main" id="{9C4A6B55-F764-4CE8-87D2-7F07E6DB6F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9222" y="2823520"/>
            <a:ext cx="2659331" cy="804672"/>
          </a:xfrm>
          <a:prstGeom prst="rect">
            <a:avLst/>
          </a:prstGeom>
        </p:spPr>
      </p:pic>
      <p:pic>
        <p:nvPicPr>
          <p:cNvPr id="22" name="Picture 21" descr="Graphical user interface, application&#10;&#10;Description automatically generated">
            <a:extLst>
              <a:ext uri="{FF2B5EF4-FFF2-40B4-BE49-F238E27FC236}">
                <a16:creationId xmlns:a16="http://schemas.microsoft.com/office/drawing/2014/main" id="{73CF50C8-11FB-41CA-B934-83C9A429A3A5}"/>
              </a:ext>
            </a:extLst>
          </p:cNvPr>
          <p:cNvPicPr>
            <a:picLocks noChangeAspect="1"/>
          </p:cNvPicPr>
          <p:nvPr/>
        </p:nvPicPr>
        <p:blipFill rotWithShape="1">
          <a:blip r:embed="rId5">
            <a:extLst>
              <a:ext uri="{28A0092B-C50C-407E-A947-70E740481C1C}">
                <a14:useLocalDpi xmlns:a14="http://schemas.microsoft.com/office/drawing/2010/main" val="0"/>
              </a:ext>
            </a:extLst>
          </a:blip>
          <a:srcRect t="60010" r="610"/>
          <a:stretch/>
        </p:blipFill>
        <p:spPr>
          <a:xfrm>
            <a:off x="8871652" y="1123601"/>
            <a:ext cx="2656728" cy="804672"/>
          </a:xfrm>
          <a:prstGeom prst="rect">
            <a:avLst/>
          </a:prstGeom>
        </p:spPr>
      </p:pic>
      <p:sp>
        <p:nvSpPr>
          <p:cNvPr id="50" name="TextBox 49">
            <a:extLst>
              <a:ext uri="{FF2B5EF4-FFF2-40B4-BE49-F238E27FC236}">
                <a16:creationId xmlns:a16="http://schemas.microsoft.com/office/drawing/2014/main" id="{EC6C90FA-BDBC-4E97-A0E6-779BC1C7C5AF}"/>
              </a:ext>
            </a:extLst>
          </p:cNvPr>
          <p:cNvSpPr txBox="1"/>
          <p:nvPr/>
        </p:nvSpPr>
        <p:spPr>
          <a:xfrm>
            <a:off x="9275119" y="625610"/>
            <a:ext cx="1849802" cy="369332"/>
          </a:xfrm>
          <a:prstGeom prst="rect">
            <a:avLst/>
          </a:prstGeom>
          <a:noFill/>
        </p:spPr>
        <p:txBody>
          <a:bodyPr wrap="none" rtlCol="0">
            <a:spAutoFit/>
          </a:bodyPr>
          <a:lstStyle/>
          <a:p>
            <a:pPr algn="ctr"/>
            <a:r>
              <a:rPr lang="en-US" b="1" dirty="0"/>
              <a:t>Tracking notify</a:t>
            </a:r>
          </a:p>
        </p:txBody>
      </p:sp>
      <p:sp>
        <p:nvSpPr>
          <p:cNvPr id="51" name="TextBox 50">
            <a:extLst>
              <a:ext uri="{FF2B5EF4-FFF2-40B4-BE49-F238E27FC236}">
                <a16:creationId xmlns:a16="http://schemas.microsoft.com/office/drawing/2014/main" id="{F5944DFD-391D-4795-851F-6F8364802B39}"/>
              </a:ext>
            </a:extLst>
          </p:cNvPr>
          <p:cNvSpPr txBox="1"/>
          <p:nvPr/>
        </p:nvSpPr>
        <p:spPr>
          <a:xfrm>
            <a:off x="8981505" y="2378526"/>
            <a:ext cx="2254143" cy="369332"/>
          </a:xfrm>
          <a:prstGeom prst="rect">
            <a:avLst/>
          </a:prstGeom>
          <a:noFill/>
        </p:spPr>
        <p:txBody>
          <a:bodyPr wrap="none" rtlCol="0">
            <a:spAutoFit/>
          </a:bodyPr>
          <a:lstStyle/>
          <a:p>
            <a:pPr algn="ctr"/>
            <a:r>
              <a:rPr lang="en-US" b="1" dirty="0"/>
              <a:t>Ask for help notify</a:t>
            </a:r>
          </a:p>
        </p:txBody>
      </p:sp>
    </p:spTree>
    <p:extLst>
      <p:ext uri="{BB962C8B-B14F-4D97-AF65-F5344CB8AC3E}">
        <p14:creationId xmlns:p14="http://schemas.microsoft.com/office/powerpoint/2010/main" val="1820063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a:extLst>
              <a:ext uri="{FF2B5EF4-FFF2-40B4-BE49-F238E27FC236}">
                <a16:creationId xmlns:a16="http://schemas.microsoft.com/office/drawing/2014/main" id="{75D1588D-5BF5-4FC4-9EDC-14A241311FA5}"/>
              </a:ext>
            </a:extLst>
          </p:cNvPr>
          <p:cNvSpPr>
            <a:spLocks noGrp="1"/>
          </p:cNvSpPr>
          <p:nvPr>
            <p:ph type="body" idx="1"/>
          </p:nvPr>
        </p:nvSpPr>
        <p:spPr>
          <a:xfrm>
            <a:off x="883889" y="2865818"/>
            <a:ext cx="3447287" cy="1126364"/>
          </a:xfrm>
        </p:spPr>
        <p:txBody>
          <a:bodyPr vert="horz" lIns="91440" tIns="45720" rIns="91440" bIns="45720" rtlCol="0" anchor="t">
            <a:normAutofit fontScale="92500"/>
          </a:bodyPr>
          <a:lstStyle/>
          <a:p>
            <a:pPr algn="ctr">
              <a:lnSpc>
                <a:spcPct val="100000"/>
              </a:lnSpc>
            </a:pPr>
            <a:r>
              <a:rPr lang="en-US" sz="4800" dirty="0">
                <a:solidFill>
                  <a:schemeClr val="bg1"/>
                </a:solidFill>
                <a:latin typeface="Times New Roman" panose="02020603050405020304" pitchFamily="18" charset="0"/>
                <a:cs typeface="Times New Roman" panose="02020603050405020304" pitchFamily="18" charset="0"/>
              </a:rPr>
              <a:t>Further work</a:t>
            </a:r>
          </a:p>
        </p:txBody>
      </p:sp>
      <p:pic>
        <p:nvPicPr>
          <p:cNvPr id="7" name="Graphic 6" descr="Checkmark">
            <a:extLst>
              <a:ext uri="{FF2B5EF4-FFF2-40B4-BE49-F238E27FC236}">
                <a16:creationId xmlns:a16="http://schemas.microsoft.com/office/drawing/2014/main" id="{74D90976-B342-4B75-A615-2C64FAE0A2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7779" y="1128811"/>
            <a:ext cx="4657841" cy="4657841"/>
          </a:xfrm>
          <a:prstGeom prst="rect">
            <a:avLst/>
          </a:prstGeom>
        </p:spPr>
      </p:pic>
      <p:sp>
        <p:nvSpPr>
          <p:cNvPr id="1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83455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a:extLst>
              <a:ext uri="{FF2B5EF4-FFF2-40B4-BE49-F238E27FC236}">
                <a16:creationId xmlns:a16="http://schemas.microsoft.com/office/drawing/2014/main" id="{92EE46F0-114A-4024-89BB-F898549E91B8}"/>
              </a:ext>
            </a:extLst>
          </p:cNvPr>
          <p:cNvSpPr>
            <a:spLocks noGrp="1"/>
          </p:cNvSpPr>
          <p:nvPr>
            <p:ph type="body" idx="1"/>
          </p:nvPr>
        </p:nvSpPr>
        <p:spPr>
          <a:xfrm>
            <a:off x="729148" y="2364474"/>
            <a:ext cx="3756769" cy="2129052"/>
          </a:xfrm>
        </p:spPr>
        <p:txBody>
          <a:bodyPr vert="horz" lIns="91440" tIns="45720" rIns="91440" bIns="45720" rtlCol="0" anchor="t">
            <a:normAutofit fontScale="92500" lnSpcReduction="10000"/>
          </a:bodyPr>
          <a:lstStyle/>
          <a:p>
            <a:pPr algn="ctr">
              <a:lnSpc>
                <a:spcPct val="150000"/>
              </a:lnSpc>
            </a:pPr>
            <a:r>
              <a:rPr lang="en-US" sz="5400" b="1" spc="600" dirty="0">
                <a:solidFill>
                  <a:schemeClr val="bg1"/>
                </a:solidFill>
                <a:latin typeface="Times New Roman" panose="02020603050405020304" pitchFamily="18" charset="0"/>
                <a:cs typeface="Times New Roman" panose="02020603050405020304" pitchFamily="18" charset="0"/>
              </a:rPr>
              <a:t>THANK</a:t>
            </a:r>
            <a:br>
              <a:rPr lang="en-US" sz="5400" b="1" spc="600" dirty="0">
                <a:solidFill>
                  <a:schemeClr val="bg1"/>
                </a:solidFill>
                <a:latin typeface="Times New Roman" panose="02020603050405020304" pitchFamily="18" charset="0"/>
                <a:cs typeface="Times New Roman" panose="02020603050405020304" pitchFamily="18" charset="0"/>
              </a:rPr>
            </a:br>
            <a:r>
              <a:rPr lang="en-US" sz="5400" b="1" spc="600" dirty="0">
                <a:solidFill>
                  <a:schemeClr val="bg1"/>
                </a:solidFill>
                <a:latin typeface="Times New Roman" panose="02020603050405020304" pitchFamily="18" charset="0"/>
                <a:cs typeface="Times New Roman" panose="02020603050405020304" pitchFamily="18" charset="0"/>
              </a:rPr>
              <a:t>YOU</a:t>
            </a:r>
          </a:p>
        </p:txBody>
      </p:sp>
      <p:pic>
        <p:nvPicPr>
          <p:cNvPr id="7" name="Graphic 6" descr="Handshake">
            <a:extLst>
              <a:ext uri="{FF2B5EF4-FFF2-40B4-BE49-F238E27FC236}">
                <a16:creationId xmlns:a16="http://schemas.microsoft.com/office/drawing/2014/main" id="{8047B017-C962-42BC-B58C-5A2568860F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7779" y="1128811"/>
            <a:ext cx="4657841" cy="4657841"/>
          </a:xfrm>
          <a:prstGeom prst="rect">
            <a:avLst/>
          </a:prstGeom>
        </p:spPr>
      </p:pic>
      <p:sp>
        <p:nvSpPr>
          <p:cNvPr id="1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67446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3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41" name="Straight Connector 4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B61C07-C1D2-4EF3-96B6-0C96273E3ACA}"/>
              </a:ext>
            </a:extLst>
          </p:cNvPr>
          <p:cNvSpPr>
            <a:spLocks noGrp="1"/>
          </p:cNvSpPr>
          <p:nvPr>
            <p:ph type="title"/>
          </p:nvPr>
        </p:nvSpPr>
        <p:spPr>
          <a:xfrm>
            <a:off x="5978914" y="893935"/>
            <a:ext cx="5364937" cy="3339390"/>
          </a:xfrm>
        </p:spPr>
        <p:txBody>
          <a:bodyPr vert="horz" lIns="91440" tIns="45720" rIns="91440" bIns="45720" rtlCol="0" anchor="ctr">
            <a:normAutofit/>
          </a:bodyPr>
          <a:lstStyle/>
          <a:p>
            <a:pPr algn="ctr"/>
            <a:r>
              <a:rPr lang="en-US" i="1" kern="1200" spc="100" baseline="0" dirty="0">
                <a:solidFill>
                  <a:schemeClr val="tx1"/>
                </a:solidFill>
                <a:latin typeface="+mj-lt"/>
                <a:ea typeface="+mj-ea"/>
                <a:cs typeface="+mj-cs"/>
              </a:rPr>
              <a:t>Chapter 1</a:t>
            </a:r>
            <a:br>
              <a:rPr lang="en-US" i="1" kern="1200" spc="100" baseline="0" dirty="0">
                <a:solidFill>
                  <a:schemeClr val="tx1"/>
                </a:solidFill>
                <a:latin typeface="+mj-lt"/>
                <a:ea typeface="+mj-ea"/>
                <a:cs typeface="+mj-cs"/>
              </a:rPr>
            </a:br>
            <a:r>
              <a:rPr lang="en-US" i="1" kern="1200" spc="100" baseline="0" dirty="0">
                <a:solidFill>
                  <a:schemeClr val="tx1"/>
                </a:solidFill>
                <a:latin typeface="+mj-lt"/>
                <a:ea typeface="+mj-ea"/>
                <a:cs typeface="+mj-cs"/>
              </a:rPr>
              <a:t>Introduction</a:t>
            </a:r>
          </a:p>
        </p:txBody>
      </p:sp>
      <p:sp>
        <p:nvSpPr>
          <p:cNvPr id="45" name="Freeform: Shape 44">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Books">
            <a:extLst>
              <a:ext uri="{FF2B5EF4-FFF2-40B4-BE49-F238E27FC236}">
                <a16:creationId xmlns:a16="http://schemas.microsoft.com/office/drawing/2014/main" id="{4610F21C-F613-4B2D-8D0D-CCB6F5A185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401" y="1793908"/>
            <a:ext cx="3491811" cy="3491811"/>
          </a:xfrm>
          <a:prstGeom prst="rect">
            <a:avLst/>
          </a:prstGeom>
        </p:spPr>
      </p:pic>
      <p:cxnSp>
        <p:nvCxnSpPr>
          <p:cNvPr id="47" name="Straight Connector 46">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2955062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3">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5">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7">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Icon&#10;&#10;Description automatically generated">
            <a:extLst>
              <a:ext uri="{FF2B5EF4-FFF2-40B4-BE49-F238E27FC236}">
                <a16:creationId xmlns:a16="http://schemas.microsoft.com/office/drawing/2014/main" id="{11D41B10-0878-4244-8ED0-3DBF86F0567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18401" y="1793908"/>
            <a:ext cx="3491811" cy="3491811"/>
          </a:xfrm>
          <a:prstGeom prst="rect">
            <a:avLst/>
          </a:prstGeom>
        </p:spPr>
      </p:pic>
      <p:cxnSp>
        <p:nvCxnSpPr>
          <p:cNvPr id="17" name="Straight Connector 19">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3" name="Title 5">
            <a:extLst>
              <a:ext uri="{FF2B5EF4-FFF2-40B4-BE49-F238E27FC236}">
                <a16:creationId xmlns:a16="http://schemas.microsoft.com/office/drawing/2014/main" id="{83588B1C-3B2D-41A3-A52C-11B90F7C4F84}"/>
              </a:ext>
            </a:extLst>
          </p:cNvPr>
          <p:cNvSpPr>
            <a:spLocks noGrp="1"/>
          </p:cNvSpPr>
          <p:nvPr>
            <p:ph type="body" idx="1"/>
          </p:nvPr>
        </p:nvSpPr>
        <p:spPr>
          <a:xfrm>
            <a:off x="5348614" y="370523"/>
            <a:ext cx="6435397" cy="3933849"/>
          </a:xfrm>
        </p:spPr>
        <p:txBody>
          <a:bodyPr vert="horz" lIns="91440" tIns="45720" rIns="91440" bIns="45720" rtlCol="0" anchor="ctr">
            <a:normAutofit/>
          </a:bodyPr>
          <a:lstStyle/>
          <a:p>
            <a:r>
              <a:rPr lang="en-US" sz="2400" dirty="0"/>
              <a:t>There are many situations that people want to get help from others, people can use their phone to call someone to get help but call in sometimes will not be helpful because maybe the one they call not respond that call or that one who want help can’t communicate or have time to wait the respond.</a:t>
            </a:r>
          </a:p>
        </p:txBody>
      </p:sp>
    </p:spTree>
    <p:extLst>
      <p:ext uri="{BB962C8B-B14F-4D97-AF65-F5344CB8AC3E}">
        <p14:creationId xmlns:p14="http://schemas.microsoft.com/office/powerpoint/2010/main" val="416209028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3">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5">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7">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Icon&#10;&#10;Description automatically generated">
            <a:extLst>
              <a:ext uri="{FF2B5EF4-FFF2-40B4-BE49-F238E27FC236}">
                <a16:creationId xmlns:a16="http://schemas.microsoft.com/office/drawing/2014/main" id="{11D41B10-0878-4244-8ED0-3DBF86F0567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18401" y="1793908"/>
            <a:ext cx="3491811" cy="3491811"/>
          </a:xfrm>
          <a:prstGeom prst="rect">
            <a:avLst/>
          </a:prstGeom>
        </p:spPr>
      </p:pic>
      <p:cxnSp>
        <p:nvCxnSpPr>
          <p:cNvPr id="17" name="Straight Connector 19">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3" name="Title 5">
            <a:extLst>
              <a:ext uri="{FF2B5EF4-FFF2-40B4-BE49-F238E27FC236}">
                <a16:creationId xmlns:a16="http://schemas.microsoft.com/office/drawing/2014/main" id="{83588B1C-3B2D-41A3-A52C-11B90F7C4F84}"/>
              </a:ext>
            </a:extLst>
          </p:cNvPr>
          <p:cNvSpPr>
            <a:spLocks noGrp="1"/>
          </p:cNvSpPr>
          <p:nvPr>
            <p:ph type="body" idx="1"/>
          </p:nvPr>
        </p:nvSpPr>
        <p:spPr>
          <a:xfrm>
            <a:off x="5348614" y="370523"/>
            <a:ext cx="6435397" cy="4527154"/>
          </a:xfrm>
        </p:spPr>
        <p:txBody>
          <a:bodyPr vert="horz" lIns="91440" tIns="45720" rIns="91440" bIns="45720" rtlCol="0" anchor="ctr">
            <a:normAutofit/>
          </a:bodyPr>
          <a:lstStyle/>
          <a:p>
            <a:r>
              <a:rPr lang="en-US" sz="2400" dirty="0">
                <a:latin typeface="Times New Roman" panose="02020603050405020304" pitchFamily="18" charset="0"/>
                <a:cs typeface="Times New Roman" panose="02020603050405020304" pitchFamily="18" charset="0"/>
              </a:rPr>
              <a:t>So that we may facing some problems in critical situations like: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 I get help in emergency situations like treating and kidnapping situations.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 to get help when car broke down in road.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 parents make sure that their kids safe outside and get their attention when they need help.</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Need help in health issues.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384824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3">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5">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7">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Icon&#10;&#10;Description automatically generated">
            <a:extLst>
              <a:ext uri="{FF2B5EF4-FFF2-40B4-BE49-F238E27FC236}">
                <a16:creationId xmlns:a16="http://schemas.microsoft.com/office/drawing/2014/main" id="{11D41B10-0878-4244-8ED0-3DBF86F0567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18401" y="1793908"/>
            <a:ext cx="3491811" cy="3491811"/>
          </a:xfrm>
          <a:prstGeom prst="rect">
            <a:avLst/>
          </a:prstGeom>
        </p:spPr>
      </p:pic>
      <p:cxnSp>
        <p:nvCxnSpPr>
          <p:cNvPr id="17" name="Straight Connector 19">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3" name="Title 5">
            <a:extLst>
              <a:ext uri="{FF2B5EF4-FFF2-40B4-BE49-F238E27FC236}">
                <a16:creationId xmlns:a16="http://schemas.microsoft.com/office/drawing/2014/main" id="{83588B1C-3B2D-41A3-A52C-11B90F7C4F84}"/>
              </a:ext>
            </a:extLst>
          </p:cNvPr>
          <p:cNvSpPr>
            <a:spLocks noGrp="1"/>
          </p:cNvSpPr>
          <p:nvPr>
            <p:ph type="body" idx="1"/>
          </p:nvPr>
        </p:nvSpPr>
        <p:spPr>
          <a:xfrm>
            <a:off x="5348614" y="370523"/>
            <a:ext cx="6663846" cy="4038640"/>
          </a:xfrm>
        </p:spPr>
        <p:txBody>
          <a:bodyPr vert="horz" lIns="91440" tIns="45720" rIns="91440" bIns="45720" rtlCol="0" anchor="ctr">
            <a:normAutofit/>
          </a:bodyPr>
          <a:lstStyle/>
          <a:p>
            <a:r>
              <a:rPr lang="en-US" sz="2400" dirty="0">
                <a:latin typeface="Times New Roman" panose="02020603050405020304" pitchFamily="18" charset="0"/>
                <a:cs typeface="Times New Roman" panose="02020603050405020304" pitchFamily="18" charset="0"/>
              </a:rPr>
              <a:t>We know that technology is more than a business enabler and enhancer so that it can also be a life saver. While we invest in the development of new software products for corporate clients in different markets, we also address the global individuals who rely on technology to achieve better life quality standards. Besides our telecom and mobile solutions, we always keep in mind that people also need high quality products to live better lives.</a:t>
            </a:r>
          </a:p>
        </p:txBody>
      </p:sp>
    </p:spTree>
    <p:extLst>
      <p:ext uri="{BB962C8B-B14F-4D97-AF65-F5344CB8AC3E}">
        <p14:creationId xmlns:p14="http://schemas.microsoft.com/office/powerpoint/2010/main" val="268638103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54"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56" name="Straight Connector 55">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B61C07-C1D2-4EF3-96B6-0C96273E3ACA}"/>
              </a:ext>
            </a:extLst>
          </p:cNvPr>
          <p:cNvSpPr>
            <a:spLocks noGrp="1"/>
          </p:cNvSpPr>
          <p:nvPr>
            <p:ph type="title"/>
          </p:nvPr>
        </p:nvSpPr>
        <p:spPr>
          <a:xfrm>
            <a:off x="5978914" y="893935"/>
            <a:ext cx="5364937" cy="3339390"/>
          </a:xfrm>
        </p:spPr>
        <p:txBody>
          <a:bodyPr vert="horz" lIns="91440" tIns="45720" rIns="91440" bIns="45720" rtlCol="0" anchor="ctr">
            <a:normAutofit/>
          </a:bodyPr>
          <a:lstStyle/>
          <a:p>
            <a:pPr algn="ctr"/>
            <a:r>
              <a:rPr lang="en-US" sz="5600" i="1" kern="1200" spc="100" baseline="0">
                <a:solidFill>
                  <a:schemeClr val="tx1"/>
                </a:solidFill>
                <a:latin typeface="+mj-lt"/>
                <a:ea typeface="+mj-ea"/>
                <a:cs typeface="+mj-cs"/>
              </a:rPr>
              <a:t>Chapter 2</a:t>
            </a:r>
            <a:br>
              <a:rPr lang="en-US" sz="5600" i="1" kern="1200" spc="100" baseline="0">
                <a:solidFill>
                  <a:schemeClr val="tx1"/>
                </a:solidFill>
                <a:latin typeface="+mj-lt"/>
                <a:ea typeface="+mj-ea"/>
                <a:cs typeface="+mj-cs"/>
              </a:rPr>
            </a:br>
            <a:r>
              <a:rPr lang="en-US" sz="5600" i="1" kern="1200" spc="100" baseline="0">
                <a:solidFill>
                  <a:schemeClr val="tx1"/>
                </a:solidFill>
                <a:latin typeface="+mj-lt"/>
                <a:ea typeface="+mj-ea"/>
                <a:cs typeface="+mj-cs"/>
              </a:rPr>
              <a:t>Literature Survey and Market</a:t>
            </a:r>
            <a:endParaRPr lang="en-US" sz="5600" i="1" kern="1200" spc="100" baseline="0" dirty="0">
              <a:solidFill>
                <a:schemeClr val="tx1"/>
              </a:solidFill>
              <a:latin typeface="+mj-lt"/>
              <a:ea typeface="+mj-ea"/>
              <a:cs typeface="+mj-cs"/>
            </a:endParaRPr>
          </a:p>
        </p:txBody>
      </p:sp>
      <p:sp>
        <p:nvSpPr>
          <p:cNvPr id="60" name="Freeform: Shape 59">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2" name="Straight Connector 61">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22" name="Graphic 21" descr="Fabric Report Library">
            <a:extLst>
              <a:ext uri="{FF2B5EF4-FFF2-40B4-BE49-F238E27FC236}">
                <a16:creationId xmlns:a16="http://schemas.microsoft.com/office/drawing/2014/main" id="{DBEA5448-CFCB-4D99-A8ED-1E1FE50DAA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612" y="1100079"/>
            <a:ext cx="4657841" cy="4657841"/>
          </a:xfrm>
          <a:prstGeom prst="rect">
            <a:avLst/>
          </a:prstGeom>
        </p:spPr>
      </p:pic>
    </p:spTree>
    <p:extLst>
      <p:ext uri="{BB962C8B-B14F-4D97-AF65-F5344CB8AC3E}">
        <p14:creationId xmlns:p14="http://schemas.microsoft.com/office/powerpoint/2010/main" val="390394197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6" name="Straight Connector 15">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a:extLst>
              <a:ext uri="{FF2B5EF4-FFF2-40B4-BE49-F238E27FC236}">
                <a16:creationId xmlns:a16="http://schemas.microsoft.com/office/drawing/2014/main" id="{0E57116C-8F84-4F1C-BF53-D1B0ACD0DC30}"/>
              </a:ext>
            </a:extLst>
          </p:cNvPr>
          <p:cNvSpPr>
            <a:spLocks noGrp="1"/>
          </p:cNvSpPr>
          <p:nvPr>
            <p:ph type="body" idx="1"/>
          </p:nvPr>
        </p:nvSpPr>
        <p:spPr>
          <a:xfrm>
            <a:off x="225170" y="2134772"/>
            <a:ext cx="4435304" cy="2588455"/>
          </a:xfrm>
        </p:spPr>
        <p:txBody>
          <a:bodyPr vert="horz" lIns="91440" tIns="45720" rIns="91440" bIns="45720" rtlCol="0" anchor="t">
            <a:normAutofit/>
          </a:bodyPr>
          <a:lstStyle/>
          <a:p>
            <a:pPr algn="ctr">
              <a:lnSpc>
                <a:spcPct val="100000"/>
              </a:lnSpc>
            </a:pPr>
            <a:r>
              <a:rPr lang="en-US" sz="4400" dirty="0">
                <a:solidFill>
                  <a:schemeClr val="bg1"/>
                </a:solidFill>
                <a:latin typeface="Times New Roman" panose="02020603050405020304" pitchFamily="18" charset="0"/>
                <a:cs typeface="Times New Roman" panose="02020603050405020304" pitchFamily="18" charset="0"/>
              </a:rPr>
              <a:t>Used </a:t>
            </a:r>
            <a:br>
              <a:rPr lang="en-US" sz="4400" dirty="0">
                <a:solidFill>
                  <a:schemeClr val="bg1"/>
                </a:solidFill>
                <a:latin typeface="Times New Roman" panose="02020603050405020304" pitchFamily="18" charset="0"/>
                <a:cs typeface="Times New Roman" panose="02020603050405020304" pitchFamily="18" charset="0"/>
              </a:rPr>
            </a:br>
            <a:r>
              <a:rPr lang="en-US" sz="4400" dirty="0">
                <a:solidFill>
                  <a:schemeClr val="bg1"/>
                </a:solidFill>
                <a:latin typeface="Times New Roman" panose="02020603050405020304" pitchFamily="18" charset="0"/>
                <a:cs typeface="Times New Roman" panose="02020603050405020304" pitchFamily="18" charset="0"/>
              </a:rPr>
              <a:t>Technologies</a:t>
            </a:r>
            <a:br>
              <a:rPr lang="en-US" sz="4400" dirty="0">
                <a:solidFill>
                  <a:schemeClr val="bg1"/>
                </a:solidFill>
                <a:latin typeface="Times New Roman" panose="02020603050405020304" pitchFamily="18" charset="0"/>
                <a:cs typeface="Times New Roman" panose="02020603050405020304" pitchFamily="18" charset="0"/>
              </a:rPr>
            </a:br>
            <a:r>
              <a:rPr lang="en-US" sz="4400" dirty="0">
                <a:solidFill>
                  <a:schemeClr val="bg1"/>
                </a:solidFill>
                <a:latin typeface="Times New Roman" panose="02020603050405020304" pitchFamily="18" charset="0"/>
                <a:cs typeface="Times New Roman" panose="02020603050405020304" pitchFamily="18" charset="0"/>
              </a:rPr>
              <a:t>in Project</a:t>
            </a:r>
          </a:p>
        </p:txBody>
      </p:sp>
      <p:pic>
        <p:nvPicPr>
          <p:cNvPr id="7" name="Picture 6" descr="A picture containing logo&#10;&#10;Description automatically generated">
            <a:extLst>
              <a:ext uri="{FF2B5EF4-FFF2-40B4-BE49-F238E27FC236}">
                <a16:creationId xmlns:a16="http://schemas.microsoft.com/office/drawing/2014/main" id="{9D6904C2-BE65-44BE-BF28-0FA6CBD74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501" y="1488687"/>
            <a:ext cx="2653236" cy="1492445"/>
          </a:xfrm>
          <a:prstGeom prst="rect">
            <a:avLst/>
          </a:prstGeom>
        </p:spPr>
      </p:pic>
      <p:pic>
        <p:nvPicPr>
          <p:cNvPr id="5" name="Picture 4" descr="Logo, company name&#10;&#10;Description automatically generated">
            <a:extLst>
              <a:ext uri="{FF2B5EF4-FFF2-40B4-BE49-F238E27FC236}">
                <a16:creationId xmlns:a16="http://schemas.microsoft.com/office/drawing/2014/main" id="{B67E50CA-FA1D-4B30-9F5A-BC26B4E94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7565" y="1570078"/>
            <a:ext cx="2659332" cy="1329666"/>
          </a:xfrm>
          <a:prstGeom prst="rect">
            <a:avLst/>
          </a:prstGeom>
        </p:spPr>
      </p:pic>
      <p:pic>
        <p:nvPicPr>
          <p:cNvPr id="9" name="Picture 8" descr="Logo&#10;&#10;Description automatically generated">
            <a:extLst>
              <a:ext uri="{FF2B5EF4-FFF2-40B4-BE49-F238E27FC236}">
                <a16:creationId xmlns:a16="http://schemas.microsoft.com/office/drawing/2014/main" id="{38DC44F7-0CCB-4A82-8ACE-2E4361EAC7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7424" y="3662741"/>
            <a:ext cx="4878549" cy="2212195"/>
          </a:xfrm>
          <a:prstGeom prst="rect">
            <a:avLst/>
          </a:prstGeom>
        </p:spPr>
      </p:pic>
      <p:sp>
        <p:nvSpPr>
          <p:cNvPr id="22"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65068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6" name="Straight Connector 26">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7" name="Rectangle 2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0">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3EDE2C-866C-4424-91CF-EA402A3463A3}"/>
              </a:ext>
            </a:extLst>
          </p:cNvPr>
          <p:cNvSpPr>
            <a:spLocks noGrp="1"/>
          </p:cNvSpPr>
          <p:nvPr>
            <p:ph type="title"/>
          </p:nvPr>
        </p:nvSpPr>
        <p:spPr>
          <a:xfrm>
            <a:off x="758952" y="1128811"/>
            <a:ext cx="3447288" cy="3342290"/>
          </a:xfrm>
        </p:spPr>
        <p:txBody>
          <a:bodyPr vert="horz" lIns="91440" tIns="45720" rIns="91440" bIns="45720" rtlCol="0" anchor="b">
            <a:normAutofit/>
          </a:bodyPr>
          <a:lstStyle/>
          <a:p>
            <a:pPr algn="ctr"/>
            <a:r>
              <a:rPr lang="en-US" sz="5400" i="1" kern="1200" spc="100" baseline="0" dirty="0">
                <a:solidFill>
                  <a:schemeClr val="bg1"/>
                </a:solidFill>
                <a:latin typeface="Times New Roman" panose="02020603050405020304" pitchFamily="18" charset="0"/>
                <a:cs typeface="Times New Roman" panose="02020603050405020304" pitchFamily="18" charset="0"/>
              </a:rPr>
              <a:t>Similar Apps</a:t>
            </a:r>
          </a:p>
        </p:txBody>
      </p:sp>
      <p:pic>
        <p:nvPicPr>
          <p:cNvPr id="7" name="Picture 6" descr="A">
            <a:extLst>
              <a:ext uri="{FF2B5EF4-FFF2-40B4-BE49-F238E27FC236}">
                <a16:creationId xmlns:a16="http://schemas.microsoft.com/office/drawing/2014/main" id="{5158CBBA-B33D-485C-B3E8-A7056651F476}"/>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2450" y="523855"/>
            <a:ext cx="3188972" cy="56692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Content Placeholder 4" descr="Graphical user interface, application&#10;&#10;Description automatically generated">
            <a:extLst>
              <a:ext uri="{FF2B5EF4-FFF2-40B4-BE49-F238E27FC236}">
                <a16:creationId xmlns:a16="http://schemas.microsoft.com/office/drawing/2014/main" id="{6E1F2312-635C-4787-ABF7-2A73DDEDA6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67958" y="523855"/>
            <a:ext cx="3353558" cy="54308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9"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940825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54"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56" name="Straight Connector 55">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B61C07-C1D2-4EF3-96B6-0C96273E3ACA}"/>
              </a:ext>
            </a:extLst>
          </p:cNvPr>
          <p:cNvSpPr>
            <a:spLocks noGrp="1"/>
          </p:cNvSpPr>
          <p:nvPr>
            <p:ph type="title"/>
          </p:nvPr>
        </p:nvSpPr>
        <p:spPr>
          <a:xfrm>
            <a:off x="5978914" y="893935"/>
            <a:ext cx="5364937" cy="3339390"/>
          </a:xfrm>
        </p:spPr>
        <p:txBody>
          <a:bodyPr vert="horz" lIns="91440" tIns="45720" rIns="91440" bIns="45720" rtlCol="0" anchor="ctr">
            <a:normAutofit/>
          </a:bodyPr>
          <a:lstStyle/>
          <a:p>
            <a:pPr algn="ctr"/>
            <a:r>
              <a:rPr lang="en-US" sz="5600" i="1" kern="1200" spc="100" baseline="0" dirty="0">
                <a:solidFill>
                  <a:schemeClr val="tx1"/>
                </a:solidFill>
                <a:latin typeface="Times New Roman" panose="02020603050405020304" pitchFamily="18" charset="0"/>
                <a:cs typeface="Times New Roman" panose="02020603050405020304" pitchFamily="18" charset="0"/>
              </a:rPr>
              <a:t>Chapter 3</a:t>
            </a:r>
            <a:br>
              <a:rPr lang="en-US" sz="5600" i="1" kern="1200" spc="100" baseline="0" dirty="0">
                <a:solidFill>
                  <a:schemeClr val="tx1"/>
                </a:solidFill>
                <a:latin typeface="Times New Roman" panose="02020603050405020304" pitchFamily="18" charset="0"/>
                <a:cs typeface="Times New Roman" panose="02020603050405020304" pitchFamily="18" charset="0"/>
              </a:rPr>
            </a:br>
            <a:r>
              <a:rPr lang="en-US" sz="5600" i="1" kern="1200" spc="100" baseline="0" dirty="0">
                <a:solidFill>
                  <a:schemeClr val="tx1"/>
                </a:solidFill>
                <a:latin typeface="Times New Roman" panose="02020603050405020304" pitchFamily="18" charset="0"/>
                <a:cs typeface="Times New Roman" panose="02020603050405020304" pitchFamily="18" charset="0"/>
              </a:rPr>
              <a:t>Methodology</a:t>
            </a:r>
          </a:p>
        </p:txBody>
      </p:sp>
      <p:sp>
        <p:nvSpPr>
          <p:cNvPr id="60" name="Freeform: Shape 59">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2" name="Straight Connector 61">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16" name="Graphic 15" descr="Check List">
            <a:extLst>
              <a:ext uri="{FF2B5EF4-FFF2-40B4-BE49-F238E27FC236}">
                <a16:creationId xmlns:a16="http://schemas.microsoft.com/office/drawing/2014/main" id="{08C339D8-1254-4EEC-9E5A-206A5E6DFD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612" y="1100079"/>
            <a:ext cx="4657841" cy="4657841"/>
          </a:xfrm>
          <a:prstGeom prst="rect">
            <a:avLst/>
          </a:prstGeom>
        </p:spPr>
      </p:pic>
    </p:spTree>
    <p:extLst>
      <p:ext uri="{BB962C8B-B14F-4D97-AF65-F5344CB8AC3E}">
        <p14:creationId xmlns:p14="http://schemas.microsoft.com/office/powerpoint/2010/main" val="362733197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285</TotalTime>
  <Words>396</Words>
  <Application>Microsoft Office PowerPoint</Application>
  <PresentationFormat>Widescreen</PresentationFormat>
  <Paragraphs>43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Avenir Next LT Pro</vt:lpstr>
      <vt:lpstr>Sitka Banner</vt:lpstr>
      <vt:lpstr>Times New Roman</vt:lpstr>
      <vt:lpstr>HeadlinesVTI</vt:lpstr>
      <vt:lpstr>Emergency Mobile App</vt:lpstr>
      <vt:lpstr>Chapter 1 Introduction</vt:lpstr>
      <vt:lpstr>PowerPoint Presentation</vt:lpstr>
      <vt:lpstr>PowerPoint Presentation</vt:lpstr>
      <vt:lpstr>PowerPoint Presentation</vt:lpstr>
      <vt:lpstr>Chapter 2 Literature Survey and Market</vt:lpstr>
      <vt:lpstr>PowerPoint Presentation</vt:lpstr>
      <vt:lpstr>Similar Apps</vt:lpstr>
      <vt:lpstr>Chapter 3 Methodology</vt:lpstr>
      <vt:lpstr>In this application we use a waterfall methodology to get successful application: The waterfall model is a classical model used in system development life cycle to create a system with a linear and sequential approach. It is termed as waterfall because the model develops systematically from one phase to another in a downward fashion.</vt:lpstr>
      <vt:lpstr>The waterfall model is a project management methodology that has at least five to seven  phases that follow in strict linear order, where a phase cannot begin until the previous  phase has been completed. </vt:lpstr>
      <vt:lpstr>PowerPoint Presentation</vt:lpstr>
      <vt:lpstr>Chapter 3 Experimental work</vt:lpstr>
      <vt:lpstr>Starting Screens</vt:lpstr>
      <vt:lpstr>Main Screens</vt:lpstr>
      <vt:lpstr>Map Screens</vt:lpstr>
      <vt:lpstr>Profile Screen and  Logout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application</dc:title>
  <dc:creator>ahmed fathi</dc:creator>
  <cp:lastModifiedBy>ahmed fathi</cp:lastModifiedBy>
  <cp:revision>18</cp:revision>
  <dcterms:created xsi:type="dcterms:W3CDTF">2021-07-10T15:54:45Z</dcterms:created>
  <dcterms:modified xsi:type="dcterms:W3CDTF">2021-07-10T20:41:16Z</dcterms:modified>
</cp:coreProperties>
</file>