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96" r:id="rId3"/>
    <p:sldId id="301" r:id="rId4"/>
    <p:sldId id="297" r:id="rId5"/>
    <p:sldId id="298" r:id="rId6"/>
    <p:sldId id="299" r:id="rId7"/>
    <p:sldId id="300" r:id="rId8"/>
    <p:sldId id="302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04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42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7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0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4"/>
            <a:ext cx="5110800" cy="30055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 smtClean="0">
                <a:solidFill>
                  <a:schemeClr val="accent1"/>
                </a:solidFill>
              </a:rPr>
              <a:t>Pattern Recognition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" dirty="0" smtClean="0">
                <a:solidFill>
                  <a:schemeClr val="accent1"/>
                </a:solidFill>
              </a:rPr>
              <a:t> </a:t>
            </a:r>
            <a:r>
              <a:rPr lang="en" dirty="0" smtClean="0">
                <a:solidFill>
                  <a:schemeClr val="lt2"/>
                </a:solidFill>
              </a:rPr>
              <a:t>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286856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55300" y="3275503"/>
            <a:ext cx="199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"/>
              </a:rPr>
              <a:t>Submitted by:</a:t>
            </a:r>
          </a:p>
          <a:p>
            <a:r>
              <a:rPr lang="en-US" sz="1200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"/>
              </a:rPr>
              <a:t>Ahmed Fawzi</a:t>
            </a:r>
          </a:p>
          <a:p>
            <a:r>
              <a:rPr lang="en-US" sz="1200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"/>
              </a:rPr>
              <a:t>Hendwan Abozide</a:t>
            </a:r>
          </a:p>
          <a:p>
            <a:r>
              <a:rPr lang="en-US" sz="1200" b="1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"/>
              </a:rPr>
              <a:t>Rokaia Mohamed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26936" y="2296787"/>
            <a:ext cx="5110800" cy="509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82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K-mean</a:t>
            </a:r>
            <a:endParaRPr lang="en-US" sz="14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sz="1200" dirty="0" smtClean="0"/>
              <a:t>Number </a:t>
            </a:r>
            <a:r>
              <a:rPr lang="en-US" sz="1200" dirty="0"/>
              <a:t>of clusters is entered by user (K). </a:t>
            </a:r>
            <a:endParaRPr lang="en-US" sz="1200" dirty="0" smtClean="0"/>
          </a:p>
          <a:p>
            <a:endParaRPr lang="en-US" sz="900" dirty="0"/>
          </a:p>
          <a:p>
            <a:r>
              <a:rPr lang="en-US" sz="1200" dirty="0" smtClean="0"/>
              <a:t>Centroids </a:t>
            </a:r>
            <a:r>
              <a:rPr lang="en-US" sz="1200" dirty="0"/>
              <a:t>of each cluster are calculated. </a:t>
            </a:r>
            <a:endParaRPr lang="en-US" sz="1200" dirty="0" smtClean="0"/>
          </a:p>
          <a:p>
            <a:endParaRPr lang="en-US" sz="900" dirty="0"/>
          </a:p>
          <a:p>
            <a:r>
              <a:rPr lang="en-US" sz="1200" dirty="0" smtClean="0"/>
              <a:t>Euclidean </a:t>
            </a:r>
            <a:r>
              <a:rPr lang="en-US" sz="1200" dirty="0"/>
              <a:t>distance is calculated between each pixel and the </a:t>
            </a:r>
            <a:r>
              <a:rPr lang="en-US" sz="1200" dirty="0" smtClean="0"/>
              <a:t>cluster</a:t>
            </a:r>
          </a:p>
          <a:p>
            <a:endParaRPr lang="en-US" sz="900" dirty="0" smtClean="0"/>
          </a:p>
          <a:p>
            <a:r>
              <a:rPr lang="en-US" sz="1200" dirty="0" smtClean="0"/>
              <a:t>Adjust </a:t>
            </a:r>
            <a:r>
              <a:rPr lang="en-US" sz="1200" dirty="0"/>
              <a:t>the value of centroids by iterating until </a:t>
            </a:r>
            <a:r>
              <a:rPr lang="en-US" sz="1200" dirty="0" smtClean="0"/>
              <a:t>convergence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414195" y="1353950"/>
            <a:ext cx="2619459" cy="37430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SNN</a:t>
            </a:r>
            <a:endParaRPr lang="en-US" sz="1600" b="1" dirty="0">
              <a:solidFill>
                <a:schemeClr val="accent1"/>
              </a:solidFill>
              <a:latin typeface="Barlow"/>
              <a:ea typeface="Barlow"/>
              <a:cs typeface="Barlow"/>
            </a:endParaRPr>
          </a:p>
          <a:p>
            <a:r>
              <a:rPr lang="en-US" sz="1200" dirty="0"/>
              <a:t>Initialize random weights array and bias arrays </a:t>
            </a:r>
          </a:p>
          <a:p>
            <a:endParaRPr lang="en-US" sz="900" dirty="0"/>
          </a:p>
          <a:p>
            <a:r>
              <a:rPr lang="en-US" sz="1200" dirty="0" smtClean="0"/>
              <a:t>We </a:t>
            </a:r>
            <a:r>
              <a:rPr lang="en-US" sz="1200" dirty="0"/>
              <a:t>chose the activation function to be </a:t>
            </a:r>
            <a:r>
              <a:rPr lang="en-US" sz="1200" b="1" dirty="0"/>
              <a:t>ReLU </a:t>
            </a:r>
            <a:endParaRPr lang="en-US" sz="1200" dirty="0"/>
          </a:p>
          <a:p>
            <a:endParaRPr lang="en-US" sz="900" dirty="0"/>
          </a:p>
          <a:p>
            <a:r>
              <a:rPr lang="en-US" sz="1200" dirty="0" smtClean="0"/>
              <a:t>Calculating </a:t>
            </a:r>
            <a:r>
              <a:rPr lang="en-US" sz="1200" dirty="0"/>
              <a:t>the output probability of layer using </a:t>
            </a:r>
            <a:r>
              <a:rPr lang="en-US" sz="1200" b="1" dirty="0" err="1"/>
              <a:t>softmax</a:t>
            </a:r>
            <a:r>
              <a:rPr lang="en-US" sz="1200" b="1" dirty="0"/>
              <a:t> </a:t>
            </a:r>
            <a:endParaRPr lang="en-US" sz="1200" dirty="0"/>
          </a:p>
          <a:p>
            <a:endParaRPr lang="en-US" sz="900" dirty="0"/>
          </a:p>
          <a:p>
            <a:r>
              <a:rPr lang="en-US" sz="1200" dirty="0" smtClean="0"/>
              <a:t>Then </a:t>
            </a:r>
            <a:r>
              <a:rPr lang="en-US" sz="1200" dirty="0"/>
              <a:t>calculating the loss function of each </a:t>
            </a:r>
            <a:r>
              <a:rPr lang="en-US" sz="1200" dirty="0" err="1"/>
              <a:t>softmax</a:t>
            </a:r>
            <a:r>
              <a:rPr lang="en-US" sz="1200" dirty="0"/>
              <a:t> value using </a:t>
            </a:r>
            <a:r>
              <a:rPr lang="en-US" sz="1200" b="1" dirty="0" err="1"/>
              <a:t>cross_entropy</a:t>
            </a:r>
            <a:r>
              <a:rPr lang="en-US" sz="1200" b="1" dirty="0"/>
              <a:t> </a:t>
            </a:r>
            <a:endParaRPr lang="en-US" sz="1200" dirty="0"/>
          </a:p>
          <a:p>
            <a:endParaRPr lang="en-US" sz="900" dirty="0"/>
          </a:p>
          <a:p>
            <a:r>
              <a:rPr lang="en-US" sz="1200" dirty="0" smtClean="0"/>
              <a:t>Predict </a:t>
            </a:r>
            <a:r>
              <a:rPr lang="en-US" sz="1200" dirty="0"/>
              <a:t>the labels </a:t>
            </a:r>
            <a:r>
              <a:rPr lang="en-US" sz="1200" dirty="0" smtClean="0"/>
              <a:t> and Plot </a:t>
            </a:r>
            <a:r>
              <a:rPr lang="en-US" sz="1200" dirty="0"/>
              <a:t>output image same way as in SVM </a:t>
            </a:r>
          </a:p>
          <a:p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097781" y="1353950"/>
            <a:ext cx="2727564" cy="3418200"/>
          </a:xfrm>
        </p:spPr>
        <p:txBody>
          <a:bodyPr/>
          <a:lstStyle/>
          <a:p>
            <a:pPr marL="11430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SVM</a:t>
            </a:r>
            <a:endParaRPr lang="en-US" sz="1600" b="1" dirty="0">
              <a:solidFill>
                <a:schemeClr val="accent1"/>
              </a:solidFill>
              <a:latin typeface="Barlow"/>
              <a:ea typeface="Barlow"/>
              <a:cs typeface="Barlow"/>
            </a:endParaRPr>
          </a:p>
          <a:p>
            <a:pPr>
              <a:lnSpc>
                <a:spcPct val="100000"/>
              </a:lnSpc>
            </a:pPr>
            <a:r>
              <a:rPr lang="en-US" sz="1200" dirty="0"/>
              <a:t>Take snippets from the images (Background, Inner and outer) in different folders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We </a:t>
            </a:r>
            <a:r>
              <a:rPr lang="en-US" sz="1200" dirty="0"/>
              <a:t>generate labels from each pixel read from </a:t>
            </a:r>
            <a:r>
              <a:rPr lang="en-US" sz="1200" dirty="0" smtClean="0"/>
              <a:t>each folder</a:t>
            </a:r>
          </a:p>
          <a:p>
            <a:pPr>
              <a:lnSpc>
                <a:spcPct val="100000"/>
              </a:lnSpc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Generating </a:t>
            </a:r>
            <a:r>
              <a:rPr lang="en-US" sz="1200" dirty="0"/>
              <a:t>the X train array values </a:t>
            </a:r>
            <a:r>
              <a:rPr lang="en-US" sz="1200" dirty="0" smtClean="0"/>
              <a:t>in </a:t>
            </a:r>
            <a:r>
              <a:rPr lang="en-US" sz="1200" dirty="0"/>
              <a:t>each in pixel read done on Background, Inner and </a:t>
            </a:r>
            <a:r>
              <a:rPr lang="en-US" sz="1200" dirty="0" smtClean="0"/>
              <a:t>Outer</a:t>
            </a:r>
          </a:p>
          <a:p>
            <a:pPr>
              <a:lnSpc>
                <a:spcPct val="100000"/>
              </a:lnSpc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1200" dirty="0" smtClean="0"/>
              <a:t>Using </a:t>
            </a:r>
            <a:r>
              <a:rPr lang="en-US" sz="1200" b="1" dirty="0" err="1"/>
              <a:t>svclassifier</a:t>
            </a:r>
            <a:r>
              <a:rPr lang="en-US" sz="1200" b="1" dirty="0"/>
              <a:t> </a:t>
            </a:r>
            <a:r>
              <a:rPr lang="en-US" sz="1200" dirty="0"/>
              <a:t>fit the training data with the labels and output the </a:t>
            </a:r>
            <a:r>
              <a:rPr lang="en-US" sz="1200" b="1" dirty="0" err="1"/>
              <a:t>y_pred</a:t>
            </a:r>
            <a:r>
              <a:rPr lang="en-US" sz="1200" b="1" dirty="0"/>
              <a:t> </a:t>
            </a:r>
            <a:endParaRPr lang="en-US" sz="1200" dirty="0"/>
          </a:p>
          <a:p>
            <a:pPr marL="114300" indent="0">
              <a:lnSpc>
                <a:spcPct val="100000"/>
              </a:lnSpc>
              <a:buNone/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en-US" sz="1200" dirty="0"/>
              <a:t>get the mean of these lists in different </a:t>
            </a:r>
            <a:r>
              <a:rPr lang="en-US" sz="1200" dirty="0" smtClean="0"/>
              <a:t>folders and Draw </a:t>
            </a:r>
            <a:r>
              <a:rPr lang="en-US" sz="1200" dirty="0"/>
              <a:t>the output image.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33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26936" y="2296787"/>
            <a:ext cx="5110800" cy="509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3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29920" y="4349845"/>
            <a:ext cx="1877724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Original Image</a:t>
            </a:r>
            <a:endParaRPr lang="en-US" b="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67898" y="4353550"/>
            <a:ext cx="2490572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Segmented </a:t>
            </a:r>
            <a:r>
              <a:rPr lang="en-US" b="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Image</a:t>
            </a:r>
            <a:endParaRPr lang="en-US" b="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209"/>
          <a:stretch/>
        </p:blipFill>
        <p:spPr>
          <a:xfrm>
            <a:off x="1607154" y="1468582"/>
            <a:ext cx="5846592" cy="28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99" y="854582"/>
            <a:ext cx="5878009" cy="396300"/>
          </a:xfrm>
        </p:spPr>
        <p:txBody>
          <a:bodyPr/>
          <a:lstStyle/>
          <a:p>
            <a:r>
              <a:rPr lang="en-US" dirty="0" smtClean="0"/>
              <a:t>Multi-Class Shallow </a:t>
            </a:r>
            <a:r>
              <a:rPr lang="en-US" dirty="0"/>
              <a:t>Neural Network </a:t>
            </a:r>
            <a:r>
              <a:rPr lang="en-US" dirty="0" smtClean="0"/>
              <a:t>(SNN)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32" y="1441434"/>
            <a:ext cx="5935260" cy="29707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41971" y="4404541"/>
            <a:ext cx="2490572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Segmented </a:t>
            </a:r>
            <a:r>
              <a:rPr lang="en-US" b="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Image</a:t>
            </a:r>
            <a:endParaRPr lang="en-US" b="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48740" y="4412139"/>
            <a:ext cx="1877724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Original Image</a:t>
            </a:r>
            <a:endParaRPr lang="en-US" b="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21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300" y="854582"/>
            <a:ext cx="5307000" cy="396300"/>
          </a:xfrm>
        </p:spPr>
        <p:txBody>
          <a:bodyPr/>
          <a:lstStyle/>
          <a:p>
            <a:r>
              <a:rPr lang="en-US" i="1" dirty="0" smtClean="0"/>
              <a:t>Support Vector Machine (SVM 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1971" y="4404541"/>
            <a:ext cx="2490572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Segmented </a:t>
            </a:r>
            <a:r>
              <a:rPr lang="en-US" b="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Image</a:t>
            </a:r>
            <a:endParaRPr lang="en-US" b="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48740" y="4412139"/>
            <a:ext cx="1877724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b="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Original Image</a:t>
            </a:r>
            <a:endParaRPr lang="en-US" b="0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81" y="1478527"/>
            <a:ext cx="5852101" cy="29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0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1545273"/>
            <a:ext cx="5307000" cy="210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8000" dirty="0" smtClean="0"/>
              <a:t>Thanks!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 smtClean="0"/>
              <a:t>Any Question?</a:t>
            </a:r>
            <a:endParaRPr sz="20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4426312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206</Words>
  <Application>Microsoft Office PowerPoint</Application>
  <PresentationFormat>On-screen Show (16:9)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Barlow</vt:lpstr>
      <vt:lpstr>Arial</vt:lpstr>
      <vt:lpstr>Barlow Light</vt:lpstr>
      <vt:lpstr>Calibri</vt:lpstr>
      <vt:lpstr>Minola template</vt:lpstr>
      <vt:lpstr>Pattern Recognition   </vt:lpstr>
      <vt:lpstr>Methods</vt:lpstr>
      <vt:lpstr>Methods</vt:lpstr>
      <vt:lpstr>Results</vt:lpstr>
      <vt:lpstr>K-mean</vt:lpstr>
      <vt:lpstr>Multi-Class Shallow Neural Network (SNN)</vt:lpstr>
      <vt:lpstr>Support Vector Machine (SVM 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Lenovo</cp:lastModifiedBy>
  <cp:revision>17</cp:revision>
  <dcterms:modified xsi:type="dcterms:W3CDTF">2021-05-25T16:28:23Z</dcterms:modified>
</cp:coreProperties>
</file>