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75" r:id="rId5"/>
    <p:sldId id="276" r:id="rId6"/>
    <p:sldId id="277" r:id="rId7"/>
    <p:sldId id="278" r:id="rId8"/>
    <p:sldId id="279" r:id="rId9"/>
    <p:sldId id="280" r:id="rId10"/>
    <p:sldId id="281" r:id="rId11"/>
    <p:sldId id="282"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Roboto Slab"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4EAB5-5942-4AC6-9BA3-0045BAC3156F}" v="420" dt="2022-09-28T19:58:12.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Creation of the model</a:t>
            </a:r>
          </a:p>
        </p:txBody>
      </p:sp>
    </p:spTree>
    <p:extLst>
      <p:ext uri="{BB962C8B-B14F-4D97-AF65-F5344CB8AC3E}">
        <p14:creationId xmlns:p14="http://schemas.microsoft.com/office/powerpoint/2010/main" val="79937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Feature importance</a:t>
            </a:r>
          </a:p>
        </p:txBody>
      </p:sp>
    </p:spTree>
    <p:extLst>
      <p:ext uri="{BB962C8B-B14F-4D97-AF65-F5344CB8AC3E}">
        <p14:creationId xmlns:p14="http://schemas.microsoft.com/office/powerpoint/2010/main" val="3892647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5f71ee5f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5f71ee5f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5f71ee5f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5f71ee5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acdeca3c2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acdeca3c2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5f71ee5f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5f71ee5f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5f71ee5f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5f71ee5f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55f71ee5f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55f71ee5f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55f71ee5f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55f71ee5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5f71ee5f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5f71ee5f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acdeca3c2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5acdeca3c2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Introduce dataset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5f71ee5f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5f71ee5f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5f71ee5f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5f71ee5f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5f71ee5f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5f71ee5f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55f71ee5f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55f71ee5f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5f71ee5f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5f71ee5f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55f71ee5f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55f71ee5f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5f71ee5f3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5f71ee5f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5f71ee5f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5f71ee5f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5acdeca3c2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5acdeca3c2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Introduce what is expected of the team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Introduce Database</a:t>
            </a:r>
          </a:p>
          <a:p>
            <a:pPr>
              <a:buNone/>
            </a:pPr>
            <a:r>
              <a:rPr lang="en-US" dirty="0">
                <a:latin typeface="Calibri"/>
                <a:cs typeface="Calibri"/>
              </a:rPr>
              <a:t>Database setup</a:t>
            </a:r>
          </a:p>
        </p:txBody>
      </p:sp>
    </p:spTree>
    <p:extLst>
      <p:ext uri="{BB962C8B-B14F-4D97-AF65-F5344CB8AC3E}">
        <p14:creationId xmlns:p14="http://schemas.microsoft.com/office/powerpoint/2010/main" val="36977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Data cleaning</a:t>
            </a:r>
          </a:p>
          <a:p>
            <a:pPr>
              <a:buNone/>
            </a:pPr>
            <a:r>
              <a:rPr lang="en-US" dirty="0">
                <a:latin typeface="Calibri"/>
                <a:cs typeface="Calibri"/>
              </a:rPr>
              <a:t>Data preprocessing</a:t>
            </a:r>
          </a:p>
          <a:p>
            <a:pPr>
              <a:buNone/>
            </a:pPr>
            <a:endParaRPr lang="en-US" dirty="0">
              <a:latin typeface="Calibri"/>
              <a:cs typeface="Calibri"/>
            </a:endParaRPr>
          </a:p>
        </p:txBody>
      </p:sp>
    </p:spTree>
    <p:extLst>
      <p:ext uri="{BB962C8B-B14F-4D97-AF65-F5344CB8AC3E}">
        <p14:creationId xmlns:p14="http://schemas.microsoft.com/office/powerpoint/2010/main" val="3149369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err="1">
                <a:latin typeface="Calibri"/>
                <a:cs typeface="Calibri"/>
              </a:rPr>
              <a:t>PgAdmin</a:t>
            </a:r>
            <a:r>
              <a:rPr lang="en-US" dirty="0">
                <a:latin typeface="Calibri"/>
                <a:cs typeface="Calibri"/>
              </a:rPr>
              <a:t> set up</a:t>
            </a:r>
          </a:p>
          <a:p>
            <a:pPr>
              <a:buNone/>
            </a:pPr>
            <a:endParaRPr lang="en-US" dirty="0">
              <a:latin typeface="Calibri"/>
              <a:cs typeface="Calibri"/>
            </a:endParaRPr>
          </a:p>
        </p:txBody>
      </p:sp>
    </p:spTree>
    <p:extLst>
      <p:ext uri="{BB962C8B-B14F-4D97-AF65-F5344CB8AC3E}">
        <p14:creationId xmlns:p14="http://schemas.microsoft.com/office/powerpoint/2010/main" val="419750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Connecting to </a:t>
            </a:r>
            <a:r>
              <a:rPr lang="en-US" dirty="0" err="1">
                <a:latin typeface="Calibri"/>
                <a:cs typeface="Calibri"/>
              </a:rPr>
              <a:t>postgres</a:t>
            </a:r>
          </a:p>
        </p:txBody>
      </p:sp>
    </p:spTree>
    <p:extLst>
      <p:ext uri="{BB962C8B-B14F-4D97-AF65-F5344CB8AC3E}">
        <p14:creationId xmlns:p14="http://schemas.microsoft.com/office/powerpoint/2010/main" val="3015222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Introduce machine learning</a:t>
            </a:r>
          </a:p>
        </p:txBody>
      </p:sp>
    </p:spTree>
    <p:extLst>
      <p:ext uri="{BB962C8B-B14F-4D97-AF65-F5344CB8AC3E}">
        <p14:creationId xmlns:p14="http://schemas.microsoft.com/office/powerpoint/2010/main" val="227376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Identification of variables</a:t>
            </a:r>
          </a:p>
        </p:txBody>
      </p:sp>
    </p:spTree>
    <p:extLst>
      <p:ext uri="{BB962C8B-B14F-4D97-AF65-F5344CB8AC3E}">
        <p14:creationId xmlns:p14="http://schemas.microsoft.com/office/powerpoint/2010/main" val="330925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mendeley.com/datasets/b2wvnbnpj9/1"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75" y="152400"/>
            <a:ext cx="9144000" cy="187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THE IMPACT OF COVID-19 ON THE GLOBAL ECONOMY.</a:t>
            </a:r>
            <a:endParaRPr/>
          </a:p>
          <a:p>
            <a:pPr marL="0" lvl="0" indent="0" algn="ctr" rtl="0">
              <a:spcBef>
                <a:spcPts val="0"/>
              </a:spcBef>
              <a:spcAft>
                <a:spcPts val="0"/>
              </a:spcAft>
              <a:buNone/>
            </a:pPr>
            <a:r>
              <a:rPr lang="en"/>
              <a:t>……………………………………………………………………………..</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5" name="Google Shape;65;p13"/>
          <p:cNvPicPr preferRelativeResize="0"/>
          <p:nvPr/>
        </p:nvPicPr>
        <p:blipFill>
          <a:blip r:embed="rId3">
            <a:alphaModFix/>
          </a:blip>
          <a:stretch>
            <a:fillRect/>
          </a:stretch>
        </p:blipFill>
        <p:spPr>
          <a:xfrm>
            <a:off x="0" y="2127533"/>
            <a:ext cx="9144000" cy="304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9ED8-E853-AB31-94DE-6D40143CECF0}"/>
              </a:ext>
            </a:extLst>
          </p:cNvPr>
          <p:cNvSpPr>
            <a:spLocks noGrp="1"/>
          </p:cNvSpPr>
          <p:nvPr>
            <p:ph type="title"/>
          </p:nvPr>
        </p:nvSpPr>
        <p:spPr>
          <a:xfrm>
            <a:off x="490250" y="245992"/>
            <a:ext cx="8486983" cy="4371158"/>
          </a:xfrm>
        </p:spPr>
        <p:txBody>
          <a:bodyPr/>
          <a:lstStyle/>
          <a:p>
            <a:endParaRPr lang="en-US"/>
          </a:p>
        </p:txBody>
      </p:sp>
      <p:pic>
        <p:nvPicPr>
          <p:cNvPr id="3" name="Picture 3" descr="Graphical user interface, text, application, chat or text message&#10;&#10;Description automatically generated">
            <a:extLst>
              <a:ext uri="{FF2B5EF4-FFF2-40B4-BE49-F238E27FC236}">
                <a16:creationId xmlns:a16="http://schemas.microsoft.com/office/drawing/2014/main" id="{08646BDE-3C03-7944-6E96-4718327BEC29}"/>
              </a:ext>
            </a:extLst>
          </p:cNvPr>
          <p:cNvPicPr>
            <a:picLocks noChangeAspect="1"/>
          </p:cNvPicPr>
          <p:nvPr/>
        </p:nvPicPr>
        <p:blipFill>
          <a:blip r:embed="rId3"/>
          <a:stretch>
            <a:fillRect/>
          </a:stretch>
        </p:blipFill>
        <p:spPr>
          <a:xfrm>
            <a:off x="491706" y="389715"/>
            <a:ext cx="8257634" cy="4169974"/>
          </a:xfrm>
          <a:prstGeom prst="rect">
            <a:avLst/>
          </a:prstGeom>
        </p:spPr>
      </p:pic>
    </p:spTree>
    <p:extLst>
      <p:ext uri="{BB962C8B-B14F-4D97-AF65-F5344CB8AC3E}">
        <p14:creationId xmlns:p14="http://schemas.microsoft.com/office/powerpoint/2010/main" val="184106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28A0-30F0-60F3-3257-C0A91979DAB6}"/>
              </a:ext>
            </a:extLst>
          </p:cNvPr>
          <p:cNvSpPr>
            <a:spLocks noGrp="1"/>
          </p:cNvSpPr>
          <p:nvPr>
            <p:ph type="title"/>
          </p:nvPr>
        </p:nvSpPr>
        <p:spPr>
          <a:xfrm>
            <a:off x="490250" y="170511"/>
            <a:ext cx="8530115" cy="4446639"/>
          </a:xfrm>
        </p:spPr>
        <p:txBody>
          <a:bodyPr/>
          <a:lstStyle/>
          <a:p>
            <a:endParaRPr lang="en-US"/>
          </a:p>
        </p:txBody>
      </p:sp>
      <p:pic>
        <p:nvPicPr>
          <p:cNvPr id="3" name="Picture 3" descr="Graphical user interface, application&#10;&#10;Description automatically generated">
            <a:extLst>
              <a:ext uri="{FF2B5EF4-FFF2-40B4-BE49-F238E27FC236}">
                <a16:creationId xmlns:a16="http://schemas.microsoft.com/office/drawing/2014/main" id="{2F868BCA-5727-259E-5627-C51E93CD9BBC}"/>
              </a:ext>
            </a:extLst>
          </p:cNvPr>
          <p:cNvPicPr>
            <a:picLocks noChangeAspect="1"/>
          </p:cNvPicPr>
          <p:nvPr/>
        </p:nvPicPr>
        <p:blipFill>
          <a:blip r:embed="rId3"/>
          <a:stretch>
            <a:fillRect/>
          </a:stretch>
        </p:blipFill>
        <p:spPr>
          <a:xfrm>
            <a:off x="634312" y="383157"/>
            <a:ext cx="8004772" cy="4150743"/>
          </a:xfrm>
          <a:prstGeom prst="rect">
            <a:avLst/>
          </a:prstGeom>
        </p:spPr>
      </p:pic>
    </p:spTree>
    <p:extLst>
      <p:ext uri="{BB962C8B-B14F-4D97-AF65-F5344CB8AC3E}">
        <p14:creationId xmlns:p14="http://schemas.microsoft.com/office/powerpoint/2010/main" val="396413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2800">
                <a:latin typeface="Roboto Slab" panose="020B0604020202020204" charset="0"/>
                <a:ea typeface="Roboto Slab" panose="020B0604020202020204" charset="0"/>
              </a:rPr>
              <a:t>PS: Which countries were most and least affected by COVID-19?</a:t>
            </a:r>
            <a:endParaRPr sz="2800">
              <a:latin typeface="Roboto Slab" panose="020B0604020202020204" charset="0"/>
              <a:ea typeface="Roboto Slab" panose="020B0604020202020204" charset="0"/>
            </a:endParaRPr>
          </a:p>
        </p:txBody>
      </p:sp>
      <p:sp>
        <p:nvSpPr>
          <p:cNvPr id="83" name="Google Shape;83;p16"/>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84" name="Google Shape;84;p16"/>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5" name="Google Shape;85;p16"/>
          <p:cNvSpPr txBox="1"/>
          <p:nvPr/>
        </p:nvSpPr>
        <p:spPr>
          <a:xfrm>
            <a:off x="4843225" y="834550"/>
            <a:ext cx="4336800" cy="2339072"/>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latin typeface="Roboto Slab" panose="020B0604020202020204" charset="0"/>
                <a:ea typeface="Roboto Slab" panose="020B0604020202020204" charset="0"/>
                <a:cs typeface="Roboto"/>
                <a:sym typeface="Roboto"/>
              </a:rPr>
              <a:t>The top ten most and least affected countries based on the total cases and total death are as shown below:</a:t>
            </a:r>
            <a:endParaRPr sz="2800">
              <a:latin typeface="Roboto Slab" panose="020B0604020202020204" charset="0"/>
              <a:ea typeface="Roboto Slab" panose="020B0604020202020204" charset="0"/>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0" y="102200"/>
            <a:ext cx="9144000" cy="783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Correlation Analysis Chart</a:t>
            </a:r>
            <a:endParaRPr/>
          </a:p>
        </p:txBody>
      </p:sp>
      <p:sp>
        <p:nvSpPr>
          <p:cNvPr id="91" name="Google Shape;91;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7"/>
          <p:cNvPicPr preferRelativeResize="0"/>
          <p:nvPr/>
        </p:nvPicPr>
        <p:blipFill>
          <a:blip r:embed="rId3">
            <a:alphaModFix/>
          </a:blip>
          <a:stretch>
            <a:fillRect/>
          </a:stretch>
        </p:blipFill>
        <p:spPr>
          <a:xfrm>
            <a:off x="0" y="1144125"/>
            <a:ext cx="9144001" cy="3999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Most Affected Countries by Total Cases</a:t>
            </a:r>
            <a:endParaRPr/>
          </a:p>
        </p:txBody>
      </p:sp>
      <p:sp>
        <p:nvSpPr>
          <p:cNvPr id="98" name="Google Shape;98;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8"/>
          <p:cNvPicPr preferRelativeResize="0"/>
          <p:nvPr/>
        </p:nvPicPr>
        <p:blipFill>
          <a:blip r:embed="rId3">
            <a:alphaModFix/>
          </a:blip>
          <a:stretch>
            <a:fillRect/>
          </a:stretch>
        </p:blipFill>
        <p:spPr>
          <a:xfrm>
            <a:off x="387900" y="1566900"/>
            <a:ext cx="8298150" cy="307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87900" y="458025"/>
            <a:ext cx="8368200" cy="495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Most Affected Countries by Total Deaths</a:t>
            </a:r>
            <a:endParaRPr/>
          </a:p>
        </p:txBody>
      </p:sp>
      <p:sp>
        <p:nvSpPr>
          <p:cNvPr id="105" name="Google Shape;105;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19"/>
          <p:cNvPicPr preferRelativeResize="0"/>
          <p:nvPr/>
        </p:nvPicPr>
        <p:blipFill>
          <a:blip r:embed="rId3">
            <a:alphaModFix/>
          </a:blip>
          <a:stretch>
            <a:fillRect/>
          </a:stretch>
        </p:blipFill>
        <p:spPr>
          <a:xfrm>
            <a:off x="387900" y="1270563"/>
            <a:ext cx="8368200" cy="351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Least Affected Countries by Total Cases</a:t>
            </a:r>
            <a:endParaRPr/>
          </a:p>
        </p:txBody>
      </p:sp>
      <p:sp>
        <p:nvSpPr>
          <p:cNvPr id="112" name="Google Shape;112;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0"/>
          <p:cNvPicPr preferRelativeResize="0"/>
          <p:nvPr/>
        </p:nvPicPr>
        <p:blipFill>
          <a:blip r:embed="rId3">
            <a:alphaModFix/>
          </a:blip>
          <a:stretch>
            <a:fillRect/>
          </a:stretch>
        </p:blipFill>
        <p:spPr>
          <a:xfrm>
            <a:off x="387900" y="1144125"/>
            <a:ext cx="8368200" cy="342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87900" y="647700"/>
            <a:ext cx="8368200" cy="45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Least Affected Countries by Total Deaths</a:t>
            </a:r>
            <a:endParaRPr/>
          </a:p>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a:blip r:embed="rId3">
            <a:alphaModFix/>
          </a:blip>
          <a:stretch>
            <a:fillRect/>
          </a:stretch>
        </p:blipFill>
        <p:spPr>
          <a:xfrm>
            <a:off x="387900" y="1294400"/>
            <a:ext cx="8368199" cy="335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2800">
                <a:latin typeface="Roboto Slab" panose="020B0604020202020204" charset="0"/>
                <a:ea typeface="Roboto Slab" panose="020B0604020202020204" charset="0"/>
              </a:rPr>
              <a:t>PS: What income group the countries affected fall into?</a:t>
            </a:r>
            <a:endParaRPr sz="2800">
              <a:latin typeface="Roboto Slab" panose="020B0604020202020204" charset="0"/>
              <a:ea typeface="Roboto Slab" panose="020B0604020202020204" charset="0"/>
            </a:endParaRPr>
          </a:p>
        </p:txBody>
      </p:sp>
      <p:sp>
        <p:nvSpPr>
          <p:cNvPr id="126" name="Google Shape;126;p22"/>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27" name="Google Shape;127;p22"/>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8" name="Google Shape;128;p22"/>
          <p:cNvSpPr txBox="1"/>
          <p:nvPr/>
        </p:nvSpPr>
        <p:spPr>
          <a:xfrm>
            <a:off x="4843225" y="834550"/>
            <a:ext cx="4336800" cy="2339072"/>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latin typeface="Roboto Slab" panose="020B0604020202020204" charset="0"/>
                <a:ea typeface="Roboto Slab" panose="020B0604020202020204" charset="0"/>
                <a:cs typeface="Roboto"/>
                <a:sym typeface="Roboto"/>
              </a:rPr>
              <a:t>The countries were grouped based on the GNI per capita and their counts were taken as shown below:</a:t>
            </a:r>
            <a:endParaRPr sz="2800">
              <a:latin typeface="Roboto Slab" panose="020B0604020202020204" charset="0"/>
              <a:ea typeface="Roboto Slab" panose="020B0604020202020204" charset="0"/>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0" y="306575"/>
            <a:ext cx="9144000" cy="561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00"/>
              <a:t>      Graph showing the value count of the income groups</a:t>
            </a:r>
            <a:endParaRPr sz="2800"/>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a:blip r:embed="rId3">
            <a:alphaModFix/>
          </a:blip>
          <a:stretch>
            <a:fillRect/>
          </a:stretch>
        </p:blipFill>
        <p:spPr>
          <a:xfrm>
            <a:off x="0" y="1229300"/>
            <a:ext cx="9144000" cy="391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INTRODUCTION</a:t>
            </a:r>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900">
                <a:latin typeface="Roboto Slab" panose="020B0604020202020204" charset="0"/>
                <a:ea typeface="Roboto Slab" panose="020B0604020202020204" charset="0"/>
              </a:rPr>
              <a:t>Description : The COVID-19 pandemic tossed the world into a state of uncertainty, not only from the health standpoint but also on global economy. With the global that were enacted requiring many businesses to shut down early and limiting the number of people engaged in gathering activities, this took a toll on the level of consumption and total output that builds a country’s economy. Our interest in this topic pertains to our willingness to explore the different ways and to what degree ecological forces like the global COVID-19 pandemic can affect a country’s economy both short and long term.</a:t>
            </a:r>
            <a:endParaRPr sz="1900">
              <a:latin typeface="Roboto Slab" panose="020B0604020202020204" charset="0"/>
              <a:ea typeface="Roboto Slab"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lang="en" sz="2600">
              <a:latin typeface="Roboto Slab" panose="020B0604020202020204" charset="0"/>
              <a:ea typeface="Roboto Slab" panose="020B0604020202020204" charset="0"/>
            </a:endParaRPr>
          </a:p>
          <a:p>
            <a:pPr marL="457200" lvl="0" indent="0" algn="l" rtl="0">
              <a:spcBef>
                <a:spcPts val="0"/>
              </a:spcBef>
              <a:spcAft>
                <a:spcPts val="0"/>
              </a:spcAft>
              <a:buNone/>
            </a:pPr>
            <a:r>
              <a:rPr lang="en" sz="2600">
                <a:latin typeface="Roboto Slab" panose="020B0604020202020204" charset="0"/>
                <a:ea typeface="Roboto Slab" panose="020B0604020202020204" charset="0"/>
              </a:rPr>
              <a:t>PS: Is GDP per capital a determinant of cross-country differentials in impact of COVID-19?</a:t>
            </a:r>
            <a:endParaRPr sz="2600">
              <a:latin typeface="Roboto Slab" panose="020B0604020202020204" charset="0"/>
              <a:ea typeface="Roboto Slab" panose="020B0604020202020204" charset="0"/>
            </a:endParaRPr>
          </a:p>
          <a:p>
            <a:pPr marL="0" lvl="0" indent="0" algn="ctr" rtl="0">
              <a:spcBef>
                <a:spcPts val="1200"/>
              </a:spcBef>
              <a:spcAft>
                <a:spcPts val="1200"/>
              </a:spcAft>
              <a:buNone/>
            </a:pPr>
            <a:endParaRPr sz="2600">
              <a:latin typeface="Roboto Slab" panose="020B0604020202020204" charset="0"/>
              <a:ea typeface="Roboto Slab" panose="020B0604020202020204" charset="0"/>
            </a:endParaRPr>
          </a:p>
        </p:txBody>
      </p:sp>
      <p:sp>
        <p:nvSpPr>
          <p:cNvPr id="141" name="Google Shape;141;p24"/>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42" name="Google Shape;142;p24"/>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3" name="Google Shape;143;p24"/>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Slab" panose="020B0604020202020204" charset="0"/>
                <a:ea typeface="Roboto Slab" panose="020B0604020202020204" charset="0"/>
                <a:cs typeface="Roboto"/>
                <a:sym typeface="Roboto"/>
              </a:rPr>
              <a:t>GDP per capita produces slight changes across the countries as shown below:</a:t>
            </a:r>
            <a:endParaRPr sz="3200">
              <a:latin typeface="Roboto Slab" panose="020B0604020202020204" charset="0"/>
              <a:ea typeface="Roboto Slab" panose="020B0604020202020204" charset="0"/>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ctrTitle"/>
          </p:nvPr>
        </p:nvSpPr>
        <p:spPr>
          <a:xfrm>
            <a:off x="322650" y="167025"/>
            <a:ext cx="8498700" cy="59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400"/>
              <a:t>Map showing changes by GDP per capita</a:t>
            </a:r>
            <a:endParaRPr sz="3400"/>
          </a:p>
        </p:txBody>
      </p:sp>
      <p:sp>
        <p:nvSpPr>
          <p:cNvPr id="149" name="Google Shape;149;p25"/>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0" name="Google Shape;150;p25"/>
          <p:cNvPicPr preferRelativeResize="0"/>
          <p:nvPr/>
        </p:nvPicPr>
        <p:blipFill>
          <a:blip r:embed="rId3">
            <a:alphaModFix/>
          </a:blip>
          <a:stretch>
            <a:fillRect/>
          </a:stretch>
        </p:blipFill>
        <p:spPr>
          <a:xfrm>
            <a:off x="9475" y="1082000"/>
            <a:ext cx="9144001" cy="4061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700">
                <a:latin typeface="Roboto Slab" panose="020B0604020202020204" charset="0"/>
                <a:ea typeface="Roboto Slab" panose="020B0604020202020204" charset="0"/>
              </a:rPr>
              <a:t>PS: Is HDI a determinant of cross-country differentials in impact of COVID-19?</a:t>
            </a:r>
            <a:endParaRPr sz="2700">
              <a:latin typeface="Roboto Slab" panose="020B0604020202020204" charset="0"/>
              <a:ea typeface="Roboto Slab" panose="020B0604020202020204" charset="0"/>
            </a:endParaRPr>
          </a:p>
          <a:p>
            <a:pPr marL="0" lvl="0" indent="0" algn="ctr" rtl="0">
              <a:spcBef>
                <a:spcPts val="1200"/>
              </a:spcBef>
              <a:spcAft>
                <a:spcPts val="1200"/>
              </a:spcAft>
              <a:buNone/>
            </a:pPr>
            <a:endParaRPr sz="2700">
              <a:latin typeface="Roboto Slab" panose="020B0604020202020204" charset="0"/>
              <a:ea typeface="Roboto Slab" panose="020B0604020202020204" charset="0"/>
            </a:endParaRPr>
          </a:p>
        </p:txBody>
      </p:sp>
      <p:sp>
        <p:nvSpPr>
          <p:cNvPr id="156" name="Google Shape;156;p26"/>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57" name="Google Shape;157;p26"/>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8" name="Google Shape;158;p26"/>
          <p:cNvSpPr txBox="1"/>
          <p:nvPr/>
        </p:nvSpPr>
        <p:spPr>
          <a:xfrm>
            <a:off x="4843225" y="834550"/>
            <a:ext cx="4336800" cy="215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Slab" panose="020B0604020202020204" charset="0"/>
                <a:ea typeface="Roboto Slab" panose="020B0604020202020204" charset="0"/>
                <a:cs typeface="Roboto"/>
                <a:sym typeface="Roboto"/>
              </a:rPr>
              <a:t>HDI produces major changes across the countries as shown below:</a:t>
            </a:r>
            <a:endParaRPr sz="3200">
              <a:latin typeface="Roboto Slab" panose="020B0604020202020204" charset="0"/>
              <a:ea typeface="Roboto Slab" panose="020B0604020202020204" charset="0"/>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ctrTitle"/>
          </p:nvPr>
        </p:nvSpPr>
        <p:spPr>
          <a:xfrm>
            <a:off x="0" y="136250"/>
            <a:ext cx="9144000" cy="73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400"/>
              <a:t>Map showing changes by HDI</a:t>
            </a:r>
            <a:endParaRPr sz="3400"/>
          </a:p>
        </p:txBody>
      </p:sp>
      <p:sp>
        <p:nvSpPr>
          <p:cNvPr id="164" name="Google Shape;164;p27"/>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5" name="Google Shape;165;p27"/>
          <p:cNvPicPr preferRelativeResize="0"/>
          <p:nvPr/>
        </p:nvPicPr>
        <p:blipFill>
          <a:blip r:embed="rId3">
            <a:alphaModFix/>
          </a:blip>
          <a:stretch>
            <a:fillRect/>
          </a:stretch>
        </p:blipFill>
        <p:spPr>
          <a:xfrm>
            <a:off x="0" y="1396575"/>
            <a:ext cx="9144000" cy="374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latin typeface="Roboto Slab" panose="020B0604020202020204" charset="0"/>
                <a:ea typeface="Roboto Slab" panose="020B0604020202020204" charset="0"/>
              </a:rPr>
              <a:t>PS: Is population size a determinant of cross-country differentials in impact of COVID-19?</a:t>
            </a:r>
            <a:endParaRPr sz="2800">
              <a:latin typeface="Roboto Slab" panose="020B0604020202020204" charset="0"/>
              <a:ea typeface="Roboto Slab" panose="020B0604020202020204" charset="0"/>
            </a:endParaRPr>
          </a:p>
          <a:p>
            <a:pPr marL="0" lvl="0" indent="0" algn="ctr" rtl="0">
              <a:spcBef>
                <a:spcPts val="1200"/>
              </a:spcBef>
              <a:spcAft>
                <a:spcPts val="1200"/>
              </a:spcAft>
              <a:buNone/>
            </a:pPr>
            <a:endParaRPr sz="4500">
              <a:latin typeface="Roboto Slab" panose="020B0604020202020204" charset="0"/>
              <a:ea typeface="Roboto Slab" panose="020B0604020202020204" charset="0"/>
            </a:endParaRPr>
          </a:p>
        </p:txBody>
      </p:sp>
      <p:sp>
        <p:nvSpPr>
          <p:cNvPr id="171" name="Google Shape;171;p28"/>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72" name="Google Shape;172;p28"/>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3" name="Google Shape;173;p28"/>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Slab" panose="020B0604020202020204" charset="0"/>
                <a:ea typeface="Roboto Slab" panose="020B0604020202020204" charset="0"/>
                <a:cs typeface="Roboto"/>
                <a:sym typeface="Roboto"/>
              </a:rPr>
              <a:t>Population size was greatly affected by the COVID-19 across the countries as shown below:</a:t>
            </a:r>
            <a:endParaRPr sz="3200">
              <a:latin typeface="Roboto Slab" panose="020B0604020202020204" charset="0"/>
              <a:ea typeface="Roboto Slab" panose="020B0604020202020204" charset="0"/>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ctrTitle"/>
          </p:nvPr>
        </p:nvSpPr>
        <p:spPr>
          <a:xfrm>
            <a:off x="0" y="562050"/>
            <a:ext cx="9144000" cy="545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400"/>
              <a:t>Map showing changes by Population size</a:t>
            </a:r>
            <a:endParaRPr sz="3400"/>
          </a:p>
          <a:p>
            <a:pPr marL="0" lvl="0" indent="0" algn="ctr" rtl="0">
              <a:spcBef>
                <a:spcPts val="0"/>
              </a:spcBef>
              <a:spcAft>
                <a:spcPts val="0"/>
              </a:spcAft>
              <a:buNone/>
            </a:pPr>
            <a:endParaRPr/>
          </a:p>
        </p:txBody>
      </p:sp>
      <p:sp>
        <p:nvSpPr>
          <p:cNvPr id="179" name="Google Shape;179;p29"/>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80" name="Google Shape;180;p29"/>
          <p:cNvPicPr preferRelativeResize="0"/>
          <p:nvPr/>
        </p:nvPicPr>
        <p:blipFill>
          <a:blip r:embed="rId3">
            <a:alphaModFix/>
          </a:blip>
          <a:stretch>
            <a:fillRect/>
          </a:stretch>
        </p:blipFill>
        <p:spPr>
          <a:xfrm>
            <a:off x="0" y="562050"/>
            <a:ext cx="9143999" cy="45814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CONCLUSION</a:t>
            </a:r>
            <a:endParaRPr/>
          </a:p>
        </p:txBody>
      </p:sp>
      <p:sp>
        <p:nvSpPr>
          <p:cNvPr id="186" name="Google Shape;186;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Roboto Slab" panose="020B0604020202020204" charset="0"/>
                <a:ea typeface="Roboto Slab" panose="020B0604020202020204" charset="0"/>
              </a:rPr>
              <a:t>As seen in the analysis, the COVID-19 pandemic had a great impact on the world’s economy in negative ways. The maps and the charts also showed how the pandemic affected the GDP per capita, HDI and the population size generally.</a:t>
            </a:r>
            <a:endParaRPr>
              <a:latin typeface="Roboto Slab" panose="020B0604020202020204" charset="0"/>
              <a:ea typeface="Roboto Slab" panose="020B0604020202020204" charset="0"/>
            </a:endParaRPr>
          </a:p>
          <a:p>
            <a:pPr marL="0" lvl="0" indent="0" algn="l" rtl="0">
              <a:spcBef>
                <a:spcPts val="1200"/>
              </a:spcBef>
              <a:spcAft>
                <a:spcPts val="0"/>
              </a:spcAft>
              <a:buNone/>
            </a:pPr>
            <a:r>
              <a:rPr lang="en">
                <a:latin typeface="Roboto Slab" panose="020B0604020202020204" charset="0"/>
                <a:ea typeface="Roboto Slab" panose="020B0604020202020204" charset="0"/>
              </a:rPr>
              <a:t>However , in the final stage of the project the following softwares were used to analyse and create our dashboard, viz:</a:t>
            </a:r>
            <a:endParaRPr>
              <a:latin typeface="Roboto Slab" panose="020B0604020202020204" charset="0"/>
              <a:ea typeface="Roboto Slab" panose="020B0604020202020204" charset="0"/>
            </a:endParaRPr>
          </a:p>
          <a:p>
            <a:pPr marL="342900" lvl="0" algn="l" rtl="0">
              <a:spcBef>
                <a:spcPts val="1200"/>
              </a:spcBef>
              <a:spcAft>
                <a:spcPts val="0"/>
              </a:spcAft>
              <a:buAutoNum type="arabicPeriod"/>
            </a:pPr>
            <a:r>
              <a:rPr lang="en">
                <a:latin typeface="Roboto Slab" panose="020B0604020202020204" charset="0"/>
                <a:ea typeface="Roboto Slab" panose="020B0604020202020204" charset="0"/>
              </a:rPr>
              <a:t>Tableau</a:t>
            </a:r>
          </a:p>
          <a:p>
            <a:pPr marL="342900" lvl="0" algn="l" rtl="0">
              <a:spcBef>
                <a:spcPts val="1200"/>
              </a:spcBef>
              <a:spcAft>
                <a:spcPts val="0"/>
              </a:spcAft>
              <a:buAutoNum type="arabicPeriod"/>
            </a:pPr>
            <a:r>
              <a:rPr lang="en-US" err="1">
                <a:latin typeface="Roboto Slab" panose="020B0604020202020204" charset="0"/>
                <a:ea typeface="Roboto Slab" panose="020B0604020202020204" charset="0"/>
              </a:rPr>
              <a:t>pgAdmin</a:t>
            </a:r>
            <a:r>
              <a:rPr lang="en-US">
                <a:latin typeface="Roboto Slab" panose="020B0604020202020204" charset="0"/>
                <a:ea typeface="Roboto Slab" panose="020B0604020202020204" charset="0"/>
              </a:rPr>
              <a:t>/</a:t>
            </a:r>
            <a:r>
              <a:rPr lang="en-US" err="1">
                <a:latin typeface="Roboto Slab" panose="020B0604020202020204" charset="0"/>
                <a:ea typeface="Roboto Slab" panose="020B0604020202020204" charset="0"/>
              </a:rPr>
              <a:t>postgreSQL</a:t>
            </a:r>
            <a:endParaRPr>
              <a:latin typeface="Roboto Slab" panose="020B0604020202020204" charset="0"/>
              <a:ea typeface="Roboto Slab" panose="020B0604020202020204" charset="0"/>
            </a:endParaRPr>
          </a:p>
          <a:p>
            <a:pPr marL="0" indent="0">
              <a:spcBef>
                <a:spcPts val="1200"/>
              </a:spcBef>
              <a:spcAft>
                <a:spcPts val="1200"/>
              </a:spcAft>
              <a:buNone/>
            </a:pPr>
            <a:r>
              <a:rPr lang="en">
                <a:latin typeface="Roboto Slab"/>
                <a:ea typeface="Roboto Slab"/>
              </a:rPr>
              <a:t>2.   Python/Pandas</a:t>
            </a:r>
          </a:p>
          <a:p>
            <a:pPr marL="0" lvl="0" indent="0" algn="l" rtl="0">
              <a:spcBef>
                <a:spcPts val="1200"/>
              </a:spcBef>
              <a:spcAft>
                <a:spcPts val="1200"/>
              </a:spcAft>
              <a:buNone/>
            </a:pPr>
            <a:endParaRPr>
              <a:latin typeface="Roboto Slab" panose="020B0604020202020204" charset="0"/>
              <a:ea typeface="Roboto Slab" panose="020B06040202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153275"/>
            <a:ext cx="8672700" cy="9909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r>
              <a:rPr lang="en">
                <a:latin typeface="Roboto Slab" panose="020B0604020202020204" charset="0"/>
                <a:ea typeface="Roboto Slab" panose="020B0604020202020204" charset="0"/>
              </a:rPr>
              <a:t>QUESTIONS THE TEAM HOPES TO 				ANSWER WITH THE DATA.</a:t>
            </a:r>
            <a:endParaRPr>
              <a:latin typeface="Roboto Slab" panose="020B0604020202020204" charset="0"/>
              <a:ea typeface="Roboto Slab" panose="020B0604020202020204" charset="0"/>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Which countries were most and least affected by COVID-19?</a:t>
            </a:r>
            <a:endParaRPr>
              <a:latin typeface="Roboto Slab" panose="020B0604020202020204" charset="0"/>
              <a:ea typeface="Roboto Slab" panose="020B0604020202020204" charset="0"/>
            </a:endParaRPr>
          </a:p>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What income group the countries affected fall into?</a:t>
            </a:r>
            <a:endParaRPr>
              <a:latin typeface="Roboto Slab" panose="020B0604020202020204" charset="0"/>
              <a:ea typeface="Roboto Slab" panose="020B0604020202020204" charset="0"/>
            </a:endParaRPr>
          </a:p>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Is GDP per capital a determinant of cross-country differentials in impact of COVID-19?</a:t>
            </a:r>
            <a:endParaRPr>
              <a:latin typeface="Roboto Slab" panose="020B0604020202020204" charset="0"/>
              <a:ea typeface="Roboto Slab" panose="020B0604020202020204" charset="0"/>
            </a:endParaRPr>
          </a:p>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Is HDI a determinant of cross-country differentials in impact of COVID-19?</a:t>
            </a:r>
            <a:endParaRPr>
              <a:latin typeface="Roboto Slab" panose="020B0604020202020204" charset="0"/>
              <a:ea typeface="Roboto Slab" panose="020B0604020202020204" charset="0"/>
            </a:endParaRPr>
          </a:p>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Is population size a determinant of cross-country differentials in impact of COVID-19?</a:t>
            </a:r>
            <a:endParaRPr>
              <a:latin typeface="Roboto Slab" panose="020B0604020202020204" charset="0"/>
              <a:ea typeface="Roboto Slab"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9BCE-714D-4599-D473-8A38952D0D69}"/>
              </a:ext>
            </a:extLst>
          </p:cNvPr>
          <p:cNvSpPr>
            <a:spLocks noGrp="1"/>
          </p:cNvSpPr>
          <p:nvPr>
            <p:ph type="title"/>
          </p:nvPr>
        </p:nvSpPr>
        <p:spPr/>
        <p:txBody>
          <a:bodyPr/>
          <a:lstStyle/>
          <a:p>
            <a:r>
              <a:rPr lang="en-US"/>
              <a:t>			DATABASE</a:t>
            </a:r>
          </a:p>
        </p:txBody>
      </p:sp>
      <p:sp>
        <p:nvSpPr>
          <p:cNvPr id="3" name="Text Placeholder 2">
            <a:extLst>
              <a:ext uri="{FF2B5EF4-FFF2-40B4-BE49-F238E27FC236}">
                <a16:creationId xmlns:a16="http://schemas.microsoft.com/office/drawing/2014/main" id="{B5B12A88-9D2E-C495-03E3-49367B60D365}"/>
              </a:ext>
            </a:extLst>
          </p:cNvPr>
          <p:cNvSpPr>
            <a:spLocks noGrp="1"/>
          </p:cNvSpPr>
          <p:nvPr>
            <p:ph type="body" idx="1"/>
          </p:nvPr>
        </p:nvSpPr>
        <p:spPr/>
        <p:txBody>
          <a:bodyPr>
            <a:normAutofit/>
          </a:bodyPr>
          <a:lstStyle/>
          <a:p>
            <a:pPr marL="114300" indent="0" algn="l">
              <a:buNone/>
            </a:pPr>
            <a:r>
              <a:rPr lang="en-US">
                <a:latin typeface="Roboto Slab" panose="020B0604020202020204" charset="0"/>
                <a:ea typeface="Roboto Slab" panose="020B0604020202020204" charset="0"/>
              </a:rPr>
              <a:t>The dataset was sourced from Mendeley data via</a:t>
            </a:r>
            <a:endParaRPr lang="en-US" b="0" i="0">
              <a:solidFill>
                <a:srgbClr val="24292F"/>
              </a:solidFill>
              <a:effectLst/>
              <a:latin typeface="Roboto Slab" panose="020B0604020202020204" charset="0"/>
              <a:ea typeface="Roboto Slab" panose="020B0604020202020204" charset="0"/>
            </a:endParaRPr>
          </a:p>
          <a:p>
            <a:pPr marL="114300" indent="0" algn="l">
              <a:buNone/>
            </a:pPr>
            <a:r>
              <a:rPr lang="en-US" b="0" i="0" u="sng">
                <a:solidFill>
                  <a:srgbClr val="24292F"/>
                </a:solidFill>
                <a:effectLst/>
                <a:latin typeface="Roboto Slab" panose="020B0604020202020204" charset="0"/>
                <a:ea typeface="Roboto Slab" panose="020B0604020202020204" charset="0"/>
                <a:hlinkClick r:id="rId3"/>
              </a:rPr>
              <a:t>https://data.mendeley.com/datasets/b2wvnbnpj9/1</a:t>
            </a:r>
            <a:endParaRPr lang="en-US" b="0" i="0" u="sng">
              <a:solidFill>
                <a:srgbClr val="24292F"/>
              </a:solidFill>
              <a:effectLst/>
              <a:latin typeface="Roboto Slab" panose="020B0604020202020204" charset="0"/>
              <a:ea typeface="Roboto Slab" panose="020B0604020202020204" charset="0"/>
            </a:endParaRPr>
          </a:p>
          <a:p>
            <a:pPr marL="114300" indent="0" algn="l">
              <a:buNone/>
            </a:pPr>
            <a:endParaRPr lang="en-US" b="0" i="0" u="sng">
              <a:solidFill>
                <a:srgbClr val="24292F"/>
              </a:solidFill>
              <a:effectLst/>
              <a:latin typeface="Roboto Slab" panose="020B0604020202020204" charset="0"/>
              <a:ea typeface="Roboto Slab" panose="020B0604020202020204" charset="0"/>
            </a:endParaRPr>
          </a:p>
          <a:p>
            <a:pPr marL="114300" indent="0" algn="l">
              <a:buNone/>
            </a:pPr>
            <a:r>
              <a:rPr lang="en-US">
                <a:solidFill>
                  <a:schemeClr val="tx1"/>
                </a:solidFill>
                <a:latin typeface="Roboto Slab" panose="020B0604020202020204" charset="0"/>
                <a:ea typeface="Roboto Slab" panose="020B0604020202020204" charset="0"/>
              </a:rPr>
              <a:t>The following steps were taken for a successful database setup:</a:t>
            </a:r>
          </a:p>
          <a:p>
            <a:pPr marL="114300" indent="0" algn="l">
              <a:buNone/>
            </a:pPr>
            <a:r>
              <a:rPr lang="en-US" b="0" i="0">
                <a:solidFill>
                  <a:schemeClr val="tx1"/>
                </a:solidFill>
                <a:effectLst/>
                <a:latin typeface="Roboto Slab" panose="020B0604020202020204" charset="0"/>
                <a:ea typeface="Roboto Slab" panose="020B0604020202020204" charset="0"/>
              </a:rPr>
              <a:t>1.    Data cleaning and preprocessing using python (</a:t>
            </a:r>
            <a:r>
              <a:rPr lang="en-US" b="0" i="0" err="1">
                <a:solidFill>
                  <a:schemeClr val="tx1"/>
                </a:solidFill>
                <a:effectLst/>
                <a:latin typeface="Roboto Slab" panose="020B0604020202020204" charset="0"/>
                <a:ea typeface="Roboto Slab" panose="020B0604020202020204" charset="0"/>
              </a:rPr>
              <a:t>Jupyter</a:t>
            </a:r>
            <a:r>
              <a:rPr lang="en-US" b="0" i="0">
                <a:solidFill>
                  <a:schemeClr val="tx1"/>
                </a:solidFill>
                <a:effectLst/>
                <a:latin typeface="Roboto Slab" panose="020B0604020202020204" charset="0"/>
                <a:ea typeface="Roboto Slab" panose="020B0604020202020204" charset="0"/>
              </a:rPr>
              <a:t> Notebook)</a:t>
            </a:r>
          </a:p>
          <a:p>
            <a:pPr algn="l">
              <a:buAutoNum type="arabicPeriod" startAt="2"/>
            </a:pPr>
            <a:r>
              <a:rPr lang="en-US" b="0" i="0">
                <a:solidFill>
                  <a:schemeClr val="tx1"/>
                </a:solidFill>
                <a:effectLst/>
                <a:latin typeface="Roboto Slab" panose="020B0604020202020204" charset="0"/>
                <a:ea typeface="Roboto Slab" panose="020B0604020202020204" charset="0"/>
              </a:rPr>
              <a:t> </a:t>
            </a:r>
            <a:r>
              <a:rPr lang="en-US" b="0" i="0" err="1">
                <a:solidFill>
                  <a:schemeClr val="tx1"/>
                </a:solidFill>
                <a:effectLst/>
                <a:latin typeface="Roboto Slab" panose="020B0604020202020204" charset="0"/>
                <a:ea typeface="Roboto Slab" panose="020B0604020202020204" charset="0"/>
              </a:rPr>
              <a:t>pgAdmin</a:t>
            </a:r>
            <a:r>
              <a:rPr lang="en-US" b="0" i="0">
                <a:solidFill>
                  <a:schemeClr val="tx1"/>
                </a:solidFill>
                <a:effectLst/>
                <a:latin typeface="Roboto Slab" panose="020B0604020202020204" charset="0"/>
                <a:ea typeface="Roboto Slab" panose="020B0604020202020204" charset="0"/>
              </a:rPr>
              <a:t> setup</a:t>
            </a:r>
          </a:p>
          <a:p>
            <a:pPr algn="l">
              <a:buAutoNum type="arabicPeriod" startAt="2"/>
            </a:pPr>
            <a:r>
              <a:rPr lang="en-US">
                <a:solidFill>
                  <a:schemeClr val="tx1"/>
                </a:solidFill>
                <a:latin typeface="Roboto Slab" panose="020B0604020202020204" charset="0"/>
                <a:ea typeface="Roboto Slab" panose="020B0604020202020204" charset="0"/>
              </a:rPr>
              <a:t> Connection to </a:t>
            </a:r>
            <a:r>
              <a:rPr lang="en-US" err="1">
                <a:solidFill>
                  <a:schemeClr val="tx1"/>
                </a:solidFill>
                <a:latin typeface="Roboto Slab" panose="020B0604020202020204" charset="0"/>
                <a:ea typeface="Roboto Slab" panose="020B0604020202020204" charset="0"/>
              </a:rPr>
              <a:t>postgres</a:t>
            </a:r>
            <a:endParaRPr lang="en-US" b="0" i="0">
              <a:solidFill>
                <a:schemeClr val="tx1"/>
              </a:solidFill>
              <a:effectLst/>
              <a:latin typeface="Roboto Slab" panose="020B0604020202020204" charset="0"/>
              <a:ea typeface="Roboto Slab" panose="020B0604020202020204" charset="0"/>
            </a:endParaRPr>
          </a:p>
          <a:p>
            <a:pPr marL="114300" indent="0" algn="l">
              <a:buNone/>
            </a:pPr>
            <a:endParaRPr lang="en-US" b="0" i="0">
              <a:solidFill>
                <a:schemeClr val="tx1"/>
              </a:solidFill>
              <a:effectLst/>
              <a:latin typeface="Roboto Slab" panose="020B0604020202020204" charset="0"/>
              <a:ea typeface="Roboto Slab" panose="020B0604020202020204" charset="0"/>
            </a:endParaRPr>
          </a:p>
          <a:p>
            <a:pPr algn="l">
              <a:buAutoNum type="arabicPeriod"/>
            </a:pPr>
            <a:endParaRPr lang="en-US" b="0" i="0">
              <a:solidFill>
                <a:schemeClr val="tx1"/>
              </a:solidFill>
              <a:effectLst/>
              <a:latin typeface="Roboto Slab" panose="020B0604020202020204" charset="0"/>
              <a:ea typeface="Roboto Slab" panose="020B0604020202020204" charset="0"/>
            </a:endParaRPr>
          </a:p>
          <a:p>
            <a:pPr marL="114300" indent="0" algn="l">
              <a:buNone/>
            </a:pPr>
            <a:endParaRPr lang="en-US" b="0" i="0">
              <a:solidFill>
                <a:srgbClr val="24292F"/>
              </a:solidFill>
              <a:effectLst/>
              <a:latin typeface="Roboto Slab" panose="020B0604020202020204" charset="0"/>
              <a:ea typeface="Roboto Slab" panose="020B0604020202020204" charset="0"/>
            </a:endParaRPr>
          </a:p>
          <a:p>
            <a:endParaRPr lang="en-US">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52827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6308-CFB8-984F-F286-68EC24831F60}"/>
              </a:ext>
            </a:extLst>
          </p:cNvPr>
          <p:cNvSpPr>
            <a:spLocks noGrp="1"/>
          </p:cNvSpPr>
          <p:nvPr>
            <p:ph type="title"/>
          </p:nvPr>
        </p:nvSpPr>
        <p:spPr>
          <a:xfrm>
            <a:off x="479340" y="320040"/>
            <a:ext cx="8368200" cy="857364"/>
          </a:xfrm>
        </p:spPr>
        <p:txBody>
          <a:bodyPr>
            <a:noAutofit/>
          </a:bodyPr>
          <a:lstStyle/>
          <a:p>
            <a:r>
              <a:rPr lang="en-US" sz="2100" b="1" i="0">
                <a:solidFill>
                  <a:schemeClr val="tx1"/>
                </a:solidFill>
                <a:effectLst/>
                <a:latin typeface="Roboto Slab" panose="020B0604020202020204" charset="0"/>
                <a:ea typeface="Roboto Slab" panose="020B0604020202020204" charset="0"/>
              </a:rPr>
              <a:t>            Data cleaning and preprocessing using python</a:t>
            </a:r>
            <a:br>
              <a:rPr lang="en-US" sz="2100" b="1" i="0">
                <a:solidFill>
                  <a:schemeClr val="tx1"/>
                </a:solidFill>
                <a:effectLst/>
                <a:latin typeface="Roboto Slab" panose="020B0604020202020204" charset="0"/>
                <a:ea typeface="Roboto Slab" panose="020B0604020202020204" charset="0"/>
              </a:rPr>
            </a:br>
            <a:r>
              <a:rPr lang="en-US" sz="2100" b="1" i="0">
                <a:solidFill>
                  <a:schemeClr val="tx1"/>
                </a:solidFill>
                <a:effectLst/>
                <a:latin typeface="Roboto Slab" panose="020B0604020202020204" charset="0"/>
                <a:ea typeface="Roboto Slab" panose="020B0604020202020204" charset="0"/>
              </a:rPr>
              <a:t>                                   (</a:t>
            </a:r>
            <a:r>
              <a:rPr lang="en-US" sz="2100" b="1" i="0" err="1">
                <a:solidFill>
                  <a:schemeClr val="tx1"/>
                </a:solidFill>
                <a:effectLst/>
                <a:latin typeface="Roboto Slab" panose="020B0604020202020204" charset="0"/>
                <a:ea typeface="Roboto Slab" panose="020B0604020202020204" charset="0"/>
              </a:rPr>
              <a:t>Jupyter</a:t>
            </a:r>
            <a:r>
              <a:rPr lang="en-US" sz="2100" b="1" i="0">
                <a:solidFill>
                  <a:schemeClr val="tx1"/>
                </a:solidFill>
                <a:effectLst/>
                <a:latin typeface="Roboto Slab" panose="020B0604020202020204" charset="0"/>
                <a:ea typeface="Roboto Slab" panose="020B0604020202020204" charset="0"/>
              </a:rPr>
              <a:t> Notebook)</a:t>
            </a:r>
            <a:endParaRPr lang="en-US" sz="2100" b="1">
              <a:latin typeface="Roboto Slab" panose="020B0604020202020204" charset="0"/>
              <a:ea typeface="Roboto Slab" panose="020B0604020202020204" charset="0"/>
            </a:endParaRPr>
          </a:p>
        </p:txBody>
      </p:sp>
      <p:sp>
        <p:nvSpPr>
          <p:cNvPr id="3" name="Text Placeholder 2">
            <a:extLst>
              <a:ext uri="{FF2B5EF4-FFF2-40B4-BE49-F238E27FC236}">
                <a16:creationId xmlns:a16="http://schemas.microsoft.com/office/drawing/2014/main" id="{AEF8F0D0-B73C-4D4F-256F-DDAE87785D2E}"/>
              </a:ext>
            </a:extLst>
          </p:cNvPr>
          <p:cNvSpPr>
            <a:spLocks noGrp="1"/>
          </p:cNvSpPr>
          <p:nvPr>
            <p:ph type="body" idx="1"/>
          </p:nvPr>
        </p:nvSpPr>
        <p:spPr>
          <a:xfrm>
            <a:off x="326940" y="1177404"/>
            <a:ext cx="8368200" cy="3078900"/>
          </a:xfrm>
        </p:spPr>
        <p:txBody>
          <a:bodyPr/>
          <a:lstStyle/>
          <a:p>
            <a:pPr marL="114300" indent="0">
              <a:buNone/>
            </a:pPr>
            <a:r>
              <a:rPr lang="en-US">
                <a:latin typeface="Roboto Slab" panose="020B0604020202020204" charset="0"/>
                <a:ea typeface="Roboto Slab" panose="020B0604020202020204" charset="0"/>
              </a:rPr>
              <a:t>During the data cleaning, the following steps were performed:</a:t>
            </a: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Loading the data </a:t>
            </a: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Renaming the columns</a:t>
            </a:r>
            <a:endParaRPr lang="en-US">
              <a:solidFill>
                <a:schemeClr val="tx1"/>
              </a:solidFill>
              <a:latin typeface="Roboto Slab" panose="020B0604020202020204" charset="0"/>
              <a:ea typeface="Roboto Slab" panose="020B0604020202020204" charset="0"/>
            </a:endParaRP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Converting #NUM to </a:t>
            </a:r>
            <a:r>
              <a:rPr lang="en-US" b="0" i="0" err="1">
                <a:solidFill>
                  <a:schemeClr val="tx1"/>
                </a:solidFill>
                <a:effectLst/>
                <a:latin typeface="Roboto Slab" panose="020B0604020202020204" charset="0"/>
                <a:ea typeface="Roboto Slab" panose="020B0604020202020204" charset="0"/>
              </a:rPr>
              <a:t>NaN</a:t>
            </a:r>
            <a:endParaRPr lang="en-US" b="0" i="0">
              <a:solidFill>
                <a:schemeClr val="tx1"/>
              </a:solidFill>
              <a:effectLst/>
              <a:latin typeface="Roboto Slab" panose="020B0604020202020204" charset="0"/>
              <a:ea typeface="Roboto Slab" panose="020B0604020202020204" charset="0"/>
            </a:endParaRP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Checking the numbers of </a:t>
            </a:r>
            <a:r>
              <a:rPr lang="en-US" b="0" i="0" err="1">
                <a:solidFill>
                  <a:schemeClr val="tx1"/>
                </a:solidFill>
                <a:effectLst/>
                <a:latin typeface="Roboto Slab" panose="020B0604020202020204" charset="0"/>
                <a:ea typeface="Roboto Slab" panose="020B0604020202020204" charset="0"/>
              </a:rPr>
              <a:t>NaN</a:t>
            </a:r>
            <a:r>
              <a:rPr lang="en-US" b="0" i="0">
                <a:solidFill>
                  <a:schemeClr val="tx1"/>
                </a:solidFill>
                <a:effectLst/>
                <a:latin typeface="Roboto Slab" panose="020B0604020202020204" charset="0"/>
                <a:ea typeface="Roboto Slab" panose="020B0604020202020204" charset="0"/>
              </a:rPr>
              <a:t> value</a:t>
            </a:r>
            <a:endParaRPr lang="en-US">
              <a:solidFill>
                <a:schemeClr val="tx1"/>
              </a:solidFill>
              <a:latin typeface="Roboto Slab" panose="020B0604020202020204" charset="0"/>
              <a:ea typeface="Roboto Slab" panose="020B0604020202020204" charset="0"/>
            </a:endParaRP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Replacing </a:t>
            </a:r>
            <a:r>
              <a:rPr lang="en-US" b="0" i="0" err="1">
                <a:solidFill>
                  <a:schemeClr val="tx1"/>
                </a:solidFill>
                <a:effectLst/>
                <a:latin typeface="Roboto Slab" panose="020B0604020202020204" charset="0"/>
                <a:ea typeface="Roboto Slab" panose="020B0604020202020204" charset="0"/>
              </a:rPr>
              <a:t>NaN</a:t>
            </a:r>
            <a:r>
              <a:rPr lang="en-US" b="0" i="0">
                <a:solidFill>
                  <a:schemeClr val="tx1"/>
                </a:solidFill>
                <a:effectLst/>
                <a:latin typeface="Roboto Slab" panose="020B0604020202020204" charset="0"/>
                <a:ea typeface="Roboto Slab" panose="020B0604020202020204" charset="0"/>
              </a:rPr>
              <a:t> values with a float</a:t>
            </a: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Replacing </a:t>
            </a:r>
            <a:r>
              <a:rPr lang="en-US" b="0" i="0" err="1">
                <a:solidFill>
                  <a:schemeClr val="tx1"/>
                </a:solidFill>
                <a:effectLst/>
                <a:latin typeface="Roboto Slab" panose="020B0604020202020204" charset="0"/>
                <a:ea typeface="Roboto Slab" panose="020B0604020202020204" charset="0"/>
              </a:rPr>
              <a:t>NaN</a:t>
            </a:r>
            <a:r>
              <a:rPr lang="en-US" b="0" i="0">
                <a:solidFill>
                  <a:schemeClr val="tx1"/>
                </a:solidFill>
                <a:effectLst/>
                <a:latin typeface="Roboto Slab" panose="020B0604020202020204" charset="0"/>
                <a:ea typeface="Roboto Slab" panose="020B0604020202020204" charset="0"/>
              </a:rPr>
              <a:t> for remaining columns</a:t>
            </a:r>
            <a:endParaRPr lang="en-US">
              <a:solidFill>
                <a:schemeClr val="tx1"/>
              </a:solidFill>
              <a:latin typeface="Roboto Slab" panose="020B0604020202020204" charset="0"/>
              <a:ea typeface="Roboto Slab" panose="020B0604020202020204" charset="0"/>
            </a:endParaRP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Description of the data in the dataset</a:t>
            </a: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Saving the cleaned data to a new file</a:t>
            </a:r>
            <a:endParaRPr lang="en-US">
              <a:solidFill>
                <a:schemeClr val="tx1"/>
              </a:solidFill>
              <a:latin typeface="Roboto Slab" panose="020B0604020202020204" charset="0"/>
              <a:ea typeface="Roboto Slab" panose="020B0604020202020204" charset="0"/>
            </a:endParaRPr>
          </a:p>
          <a:p>
            <a:pPr>
              <a:buFont typeface="Wingdings" panose="05000000000000000000" pitchFamily="2" charset="2"/>
              <a:buChar char="Ø"/>
            </a:pPr>
            <a:endParaRPr lang="en-US">
              <a:solidFill>
                <a:schemeClr val="tx1"/>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174709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5B80-EE39-B4B1-FC0E-8F04B2EAB3E9}"/>
              </a:ext>
            </a:extLst>
          </p:cNvPr>
          <p:cNvSpPr>
            <a:spLocks noGrp="1"/>
          </p:cNvSpPr>
          <p:nvPr>
            <p:ph type="title"/>
          </p:nvPr>
        </p:nvSpPr>
        <p:spPr/>
        <p:txBody>
          <a:bodyPr>
            <a:normAutofit/>
          </a:bodyPr>
          <a:lstStyle/>
          <a:p>
            <a:r>
              <a:rPr lang="en-US" sz="3200" b="1" i="0">
                <a:solidFill>
                  <a:schemeClr val="tx1"/>
                </a:solidFill>
                <a:effectLst/>
                <a:latin typeface="Roboto Slab" panose="020B0604020202020204" charset="0"/>
                <a:ea typeface="Roboto Slab" panose="020B0604020202020204" charset="0"/>
              </a:rPr>
              <a:t>                  </a:t>
            </a:r>
            <a:r>
              <a:rPr lang="en-US" sz="3200" b="1" i="0" err="1">
                <a:solidFill>
                  <a:schemeClr val="tx1"/>
                </a:solidFill>
                <a:effectLst/>
                <a:latin typeface="Roboto Slab" panose="020B0604020202020204" charset="0"/>
                <a:ea typeface="Roboto Slab" panose="020B0604020202020204" charset="0"/>
              </a:rPr>
              <a:t>PgAdmin</a:t>
            </a:r>
            <a:r>
              <a:rPr lang="en-US" sz="3200" b="1" i="0">
                <a:solidFill>
                  <a:schemeClr val="tx1"/>
                </a:solidFill>
                <a:effectLst/>
                <a:latin typeface="Roboto Slab" panose="020B0604020202020204" charset="0"/>
                <a:ea typeface="Roboto Slab" panose="020B0604020202020204" charset="0"/>
              </a:rPr>
              <a:t> database setup </a:t>
            </a:r>
            <a:endParaRPr lang="en-US" sz="3200" b="1">
              <a:solidFill>
                <a:schemeClr val="tx1"/>
              </a:solidFill>
              <a:latin typeface="Roboto Slab" panose="020B0604020202020204" charset="0"/>
              <a:ea typeface="Roboto Slab" panose="020B0604020202020204" charset="0"/>
            </a:endParaRPr>
          </a:p>
        </p:txBody>
      </p:sp>
      <p:sp>
        <p:nvSpPr>
          <p:cNvPr id="3" name="Text Placeholder 2">
            <a:extLst>
              <a:ext uri="{FF2B5EF4-FFF2-40B4-BE49-F238E27FC236}">
                <a16:creationId xmlns:a16="http://schemas.microsoft.com/office/drawing/2014/main" id="{F313B0E2-1ECF-801E-6111-637F0E16B450}"/>
              </a:ext>
            </a:extLst>
          </p:cNvPr>
          <p:cNvSpPr>
            <a:spLocks noGrp="1"/>
          </p:cNvSpPr>
          <p:nvPr>
            <p:ph type="body" idx="1"/>
          </p:nvPr>
        </p:nvSpPr>
        <p:spPr/>
        <p:txBody>
          <a:bodyPr>
            <a:normAutofit/>
          </a:bodyPr>
          <a:lstStyle/>
          <a:p>
            <a:pPr marL="114300" indent="0">
              <a:buNone/>
            </a:pPr>
            <a:r>
              <a:rPr lang="en-US" sz="2800" b="0" i="0">
                <a:solidFill>
                  <a:schemeClr val="tx1"/>
                </a:solidFill>
                <a:effectLst/>
                <a:latin typeface="Roboto Slab" panose="020B0604020202020204" charset="0"/>
                <a:ea typeface="Roboto Slab" panose="020B0604020202020204" charset="0"/>
              </a:rPr>
              <a:t>A database named “</a:t>
            </a:r>
            <a:r>
              <a:rPr lang="en-US" sz="2800" b="0" i="0" err="1">
                <a:solidFill>
                  <a:schemeClr val="tx1"/>
                </a:solidFill>
                <a:effectLst/>
                <a:latin typeface="Roboto Slab" panose="020B0604020202020204" charset="0"/>
                <a:ea typeface="Roboto Slab" panose="020B0604020202020204" charset="0"/>
              </a:rPr>
              <a:t>covid_db</a:t>
            </a:r>
            <a:r>
              <a:rPr lang="en-US" sz="2800" b="0" i="0">
                <a:solidFill>
                  <a:schemeClr val="tx1"/>
                </a:solidFill>
                <a:effectLst/>
                <a:latin typeface="Roboto Slab" panose="020B0604020202020204" charset="0"/>
                <a:ea typeface="Roboto Slab" panose="020B0604020202020204" charset="0"/>
              </a:rPr>
              <a:t>” was created in the </a:t>
            </a:r>
            <a:r>
              <a:rPr lang="en-US" sz="2800" b="0" i="0" err="1">
                <a:solidFill>
                  <a:schemeClr val="tx1"/>
                </a:solidFill>
                <a:effectLst/>
                <a:latin typeface="Roboto Slab" panose="020B0604020202020204" charset="0"/>
                <a:ea typeface="Roboto Slab" panose="020B0604020202020204" charset="0"/>
              </a:rPr>
              <a:t>PgAdmin</a:t>
            </a:r>
            <a:r>
              <a:rPr lang="en-US" sz="2800" b="0" i="0">
                <a:solidFill>
                  <a:schemeClr val="tx1"/>
                </a:solidFill>
                <a:effectLst/>
                <a:latin typeface="Roboto Slab" panose="020B0604020202020204" charset="0"/>
                <a:ea typeface="Roboto Slab" panose="020B0604020202020204" charset="0"/>
              </a:rPr>
              <a:t> database to hold our data. Since we are working on only one dataset, we could not create an ERD for the work.</a:t>
            </a:r>
            <a:endParaRPr lang="en-US" sz="2800">
              <a:solidFill>
                <a:schemeClr val="tx1"/>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11139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06D2-B02D-E796-037A-6AAD0091FC17}"/>
              </a:ext>
            </a:extLst>
          </p:cNvPr>
          <p:cNvSpPr>
            <a:spLocks noGrp="1"/>
          </p:cNvSpPr>
          <p:nvPr>
            <p:ph type="title"/>
          </p:nvPr>
        </p:nvSpPr>
        <p:spPr/>
        <p:txBody>
          <a:bodyPr>
            <a:normAutofit/>
          </a:bodyPr>
          <a:lstStyle/>
          <a:p>
            <a:r>
              <a:rPr lang="en-US" b="0" i="0">
                <a:solidFill>
                  <a:schemeClr val="tx1"/>
                </a:solidFill>
                <a:effectLst/>
                <a:latin typeface="Roboto Slab" panose="020B0604020202020204" charset="0"/>
                <a:ea typeface="Roboto Slab" panose="020B0604020202020204" charset="0"/>
              </a:rPr>
              <a:t>		CONNECTION TO POSTGRES</a:t>
            </a:r>
            <a:endParaRPr lang="en-US">
              <a:solidFill>
                <a:schemeClr val="tx1"/>
              </a:solidFill>
              <a:latin typeface="Roboto Slab" panose="020B0604020202020204" charset="0"/>
              <a:ea typeface="Roboto Slab" panose="020B0604020202020204" charset="0"/>
            </a:endParaRPr>
          </a:p>
        </p:txBody>
      </p:sp>
      <p:sp>
        <p:nvSpPr>
          <p:cNvPr id="3" name="Text Placeholder 2">
            <a:extLst>
              <a:ext uri="{FF2B5EF4-FFF2-40B4-BE49-F238E27FC236}">
                <a16:creationId xmlns:a16="http://schemas.microsoft.com/office/drawing/2014/main" id="{41DDFF9A-40D4-FE57-5C0B-BCDF6F58DD20}"/>
              </a:ext>
            </a:extLst>
          </p:cNvPr>
          <p:cNvSpPr>
            <a:spLocks noGrp="1"/>
          </p:cNvSpPr>
          <p:nvPr>
            <p:ph type="body" idx="1"/>
          </p:nvPr>
        </p:nvSpPr>
        <p:spPr/>
        <p:txBody>
          <a:bodyPr>
            <a:noAutofit/>
          </a:bodyPr>
          <a:lstStyle/>
          <a:p>
            <a:r>
              <a:rPr lang="en-US" sz="2200" b="0" i="0">
                <a:solidFill>
                  <a:schemeClr val="tx1"/>
                </a:solidFill>
                <a:effectLst/>
                <a:latin typeface="Roboto Slab"/>
                <a:ea typeface="Roboto Slab"/>
              </a:rPr>
              <a:t>After creating the database</a:t>
            </a:r>
            <a:r>
              <a:rPr lang="en-US" sz="2200">
                <a:solidFill>
                  <a:schemeClr val="tx1"/>
                </a:solidFill>
                <a:latin typeface="Roboto Slab"/>
                <a:ea typeface="Roboto Slab"/>
              </a:rPr>
              <a:t>, </a:t>
            </a:r>
            <a:r>
              <a:rPr lang="en-US" sz="2200" b="0" i="0">
                <a:solidFill>
                  <a:schemeClr val="tx1"/>
                </a:solidFill>
                <a:effectLst/>
                <a:latin typeface="Roboto Slab"/>
                <a:ea typeface="Roboto Slab"/>
              </a:rPr>
              <a:t>the following</a:t>
            </a:r>
            <a:r>
              <a:rPr lang="en-US" sz="2200">
                <a:solidFill>
                  <a:schemeClr val="tx1"/>
                </a:solidFill>
                <a:latin typeface="Roboto Slab"/>
                <a:ea typeface="Roboto Slab"/>
              </a:rPr>
              <a:t> steps</a:t>
            </a:r>
            <a:r>
              <a:rPr lang="en-US" sz="2200" b="0" i="0">
                <a:solidFill>
                  <a:schemeClr val="tx1"/>
                </a:solidFill>
                <a:effectLst/>
                <a:latin typeface="Roboto Slab"/>
                <a:ea typeface="Roboto Slab"/>
              </a:rPr>
              <a:t> were</a:t>
            </a:r>
            <a:r>
              <a:rPr lang="en-US" sz="2200">
                <a:solidFill>
                  <a:schemeClr val="tx1"/>
                </a:solidFill>
                <a:latin typeface="Roboto Slab"/>
                <a:ea typeface="Roboto Slab"/>
              </a:rPr>
              <a:t> taken</a:t>
            </a:r>
            <a:r>
              <a:rPr lang="en-US" sz="2200" b="0" i="0">
                <a:solidFill>
                  <a:schemeClr val="tx1"/>
                </a:solidFill>
                <a:effectLst/>
                <a:latin typeface="Roboto Slab"/>
                <a:ea typeface="Roboto Slab"/>
              </a:rPr>
              <a:t> to interface the database, viz:</a:t>
            </a:r>
          </a:p>
          <a:p>
            <a:pPr marL="114300" indent="0" algn="l">
              <a:buNone/>
            </a:pPr>
            <a:endParaRPr lang="en-US" sz="2200" b="0" i="0">
              <a:solidFill>
                <a:schemeClr val="tx1"/>
              </a:solidFill>
              <a:effectLst/>
              <a:latin typeface="Roboto Slab" panose="020B0604020202020204" charset="0"/>
              <a:ea typeface="Roboto Slab" panose="020B0604020202020204" charset="0"/>
            </a:endParaRPr>
          </a:p>
          <a:p>
            <a:pPr>
              <a:buFont typeface="Wingdings" panose="05000000000000000000" pitchFamily="2" charset="2"/>
              <a:buChar char="Ø"/>
            </a:pPr>
            <a:r>
              <a:rPr lang="en-US" sz="2200" b="0" i="0">
                <a:solidFill>
                  <a:schemeClr val="tx1"/>
                </a:solidFill>
                <a:effectLst/>
                <a:latin typeface="Roboto Slab"/>
                <a:ea typeface="Roboto Slab"/>
              </a:rPr>
              <a:t>Importation of PostgreSQL instance on </a:t>
            </a:r>
            <a:r>
              <a:rPr lang="en-US" sz="2200" b="0" i="0" err="1">
                <a:solidFill>
                  <a:schemeClr val="tx1"/>
                </a:solidFill>
                <a:effectLst/>
                <a:latin typeface="Roboto Slab"/>
                <a:ea typeface="Roboto Slab"/>
              </a:rPr>
              <a:t>jupyter</a:t>
            </a:r>
            <a:r>
              <a:rPr lang="en-US" sz="2200" b="0" i="0">
                <a:solidFill>
                  <a:schemeClr val="tx1"/>
                </a:solidFill>
                <a:effectLst/>
                <a:latin typeface="Roboto Slab"/>
                <a:ea typeface="Roboto Slab"/>
              </a:rPr>
              <a:t> notebook</a:t>
            </a:r>
          </a:p>
          <a:p>
            <a:pPr>
              <a:buFont typeface="Wingdings" panose="05000000000000000000" pitchFamily="2" charset="2"/>
              <a:buChar char="Ø"/>
            </a:pPr>
            <a:r>
              <a:rPr lang="en-US" sz="2200">
                <a:solidFill>
                  <a:schemeClr val="tx1"/>
                </a:solidFill>
                <a:latin typeface="Roboto Slab"/>
                <a:ea typeface="Roboto Slab"/>
              </a:rPr>
              <a:t>Setting up of password</a:t>
            </a:r>
          </a:p>
          <a:p>
            <a:pPr>
              <a:buFont typeface="Wingdings" panose="05000000000000000000" pitchFamily="2" charset="2"/>
              <a:buChar char="Ø"/>
            </a:pPr>
            <a:r>
              <a:rPr lang="en-US" sz="2200" b="0" i="0">
                <a:solidFill>
                  <a:schemeClr val="tx1"/>
                </a:solidFill>
                <a:effectLst/>
                <a:latin typeface="Roboto Slab"/>
                <a:ea typeface="Roboto Slab"/>
              </a:rPr>
              <a:t>Creation of an engine</a:t>
            </a:r>
          </a:p>
          <a:p>
            <a:pPr>
              <a:buFont typeface="Wingdings" panose="05000000000000000000" pitchFamily="2" charset="2"/>
              <a:buChar char="Ø"/>
            </a:pPr>
            <a:r>
              <a:rPr lang="en-US" sz="2200" b="0" i="0">
                <a:solidFill>
                  <a:schemeClr val="tx1"/>
                </a:solidFill>
                <a:effectLst/>
                <a:latin typeface="Roboto Slab"/>
                <a:ea typeface="Roboto Slab"/>
              </a:rPr>
              <a:t>Saving of clean data to </a:t>
            </a:r>
            <a:r>
              <a:rPr lang="en-US" sz="2200" b="0" i="0" err="1">
                <a:solidFill>
                  <a:schemeClr val="tx1"/>
                </a:solidFill>
                <a:effectLst/>
                <a:latin typeface="Roboto Slab"/>
                <a:ea typeface="Roboto Slab"/>
              </a:rPr>
              <a:t>postgres</a:t>
            </a:r>
            <a:r>
              <a:rPr lang="en-US" sz="2200" b="0" i="0">
                <a:solidFill>
                  <a:schemeClr val="tx1"/>
                </a:solidFill>
                <a:effectLst/>
                <a:latin typeface="Roboto Slab"/>
                <a:ea typeface="Roboto Slab"/>
              </a:rPr>
              <a:t> table created on </a:t>
            </a:r>
            <a:r>
              <a:rPr lang="en-US" sz="2200" b="0" i="0" err="1">
                <a:solidFill>
                  <a:schemeClr val="tx1"/>
                </a:solidFill>
                <a:effectLst/>
                <a:latin typeface="Roboto Slab"/>
                <a:ea typeface="Roboto Slab"/>
              </a:rPr>
              <a:t>pgAdmin</a:t>
            </a:r>
            <a:endParaRPr lang="en-US" sz="2200" b="0" i="0">
              <a:solidFill>
                <a:schemeClr val="tx1"/>
              </a:solidFill>
              <a:effectLst/>
              <a:latin typeface="Roboto Slab"/>
              <a:ea typeface="Roboto Slab"/>
            </a:endParaRPr>
          </a:p>
          <a:p>
            <a:pPr marL="114300" indent="0">
              <a:buNone/>
            </a:pPr>
            <a:endParaRPr lang="en-US" sz="2200">
              <a:solidFill>
                <a:schemeClr val="tx1"/>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07090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EDF1-05A8-6E2A-CFED-103F80045F14}"/>
              </a:ext>
            </a:extLst>
          </p:cNvPr>
          <p:cNvSpPr>
            <a:spLocks noGrp="1"/>
          </p:cNvSpPr>
          <p:nvPr>
            <p:ph type="title"/>
          </p:nvPr>
        </p:nvSpPr>
        <p:spPr>
          <a:xfrm>
            <a:off x="387900" y="1288317"/>
            <a:ext cx="8368200" cy="686100"/>
          </a:xfrm>
        </p:spPr>
        <p:txBody>
          <a:bodyPr>
            <a:normAutofit fontScale="90000"/>
          </a:bodyPr>
          <a:lstStyle/>
          <a:p>
            <a:r>
              <a:rPr lang="en-US" dirty="0"/>
              <a:t>                           MACHINE LEARNING</a:t>
            </a:r>
          </a:p>
          <a:p>
            <a:br>
              <a:rPr lang="en-US" dirty="0"/>
            </a:br>
            <a:endParaRPr lang="en-US" dirty="0"/>
          </a:p>
        </p:txBody>
      </p:sp>
      <p:sp>
        <p:nvSpPr>
          <p:cNvPr id="3" name="Text Placeholder 2">
            <a:extLst>
              <a:ext uri="{FF2B5EF4-FFF2-40B4-BE49-F238E27FC236}">
                <a16:creationId xmlns:a16="http://schemas.microsoft.com/office/drawing/2014/main" id="{FD48D48F-8077-657D-70EA-762E5A542348}"/>
              </a:ext>
            </a:extLst>
          </p:cNvPr>
          <p:cNvSpPr>
            <a:spLocks noGrp="1"/>
          </p:cNvSpPr>
          <p:nvPr>
            <p:ph type="body" idx="1"/>
          </p:nvPr>
        </p:nvSpPr>
        <p:spPr>
          <a:xfrm>
            <a:off x="387900" y="1489824"/>
            <a:ext cx="8519162" cy="3413173"/>
          </a:xfrm>
        </p:spPr>
        <p:txBody>
          <a:bodyPr>
            <a:normAutofit fontScale="92500" lnSpcReduction="20000"/>
          </a:bodyPr>
          <a:lstStyle/>
          <a:p>
            <a:r>
              <a:rPr lang="en-US" sz="1600" dirty="0">
                <a:latin typeface="Roboto Slab"/>
              </a:rPr>
              <a:t>We used supervised learning in analysis this data using linear regression.</a:t>
            </a:r>
          </a:p>
          <a:p>
            <a:pPr>
              <a:lnSpc>
                <a:spcPct val="114999"/>
              </a:lnSpc>
            </a:pPr>
            <a:r>
              <a:rPr lang="en-US" sz="1600" dirty="0">
                <a:latin typeface="Roboto Slab"/>
              </a:rPr>
              <a:t>Linear regression is typically used in predicting, forecasting, and finding relationships between quantitative data. </a:t>
            </a:r>
          </a:p>
          <a:p>
            <a:pPr>
              <a:lnSpc>
                <a:spcPct val="114999"/>
              </a:lnSpc>
            </a:pPr>
            <a:r>
              <a:rPr lang="en-US" sz="1600" dirty="0">
                <a:latin typeface="Roboto Slab"/>
              </a:rPr>
              <a:t>Regression models a target prediction value based on independent variables. In our analysis the independent variables were; stringency index, population and GDP per capita predicting total cases.</a:t>
            </a:r>
          </a:p>
          <a:p>
            <a:pPr>
              <a:lnSpc>
                <a:spcPct val="114999"/>
              </a:lnSpc>
            </a:pPr>
            <a:r>
              <a:rPr lang="en-US" sz="1600" dirty="0">
                <a:latin typeface="Roboto Slab"/>
              </a:rPr>
              <a:t>We used supervised machine learning as it allows for the discovery of insights to better understand relationships and patterns within a labeled training data set. </a:t>
            </a:r>
          </a:p>
          <a:p>
            <a:pPr>
              <a:lnSpc>
                <a:spcPct val="114999"/>
              </a:lnSpc>
            </a:pPr>
            <a:r>
              <a:rPr lang="en-US" sz="1600" dirty="0">
                <a:latin typeface="Roboto Slab"/>
              </a:rPr>
              <a:t>Herem we do have a labeled training data set already containing the known value, or answer, for the target variable of each record.</a:t>
            </a:r>
          </a:p>
          <a:p>
            <a:pPr>
              <a:lnSpc>
                <a:spcPct val="114999"/>
              </a:lnSpc>
            </a:pPr>
            <a:br>
              <a:rPr lang="en-US" dirty="0"/>
            </a:br>
            <a:br>
              <a:rPr lang="en-US" dirty="0"/>
            </a:br>
            <a:br>
              <a:rPr lang="en-US" dirty="0"/>
            </a:br>
            <a:endParaRPr lang="en-US" sz="1600" dirty="0">
              <a:latin typeface="Roboto Slab"/>
            </a:endParaRPr>
          </a:p>
        </p:txBody>
      </p:sp>
    </p:spTree>
    <p:extLst>
      <p:ext uri="{BB962C8B-B14F-4D97-AF65-F5344CB8AC3E}">
        <p14:creationId xmlns:p14="http://schemas.microsoft.com/office/powerpoint/2010/main" val="23535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E723-1B89-A7D0-D946-0F15CA2D3383}"/>
              </a:ext>
            </a:extLst>
          </p:cNvPr>
          <p:cNvSpPr>
            <a:spLocks noGrp="1"/>
          </p:cNvSpPr>
          <p:nvPr>
            <p:ph type="title"/>
          </p:nvPr>
        </p:nvSpPr>
        <p:spPr>
          <a:xfrm>
            <a:off x="387900" y="1471629"/>
            <a:ext cx="8368200" cy="858627"/>
          </a:xfrm>
        </p:spPr>
        <p:txBody>
          <a:bodyPr>
            <a:normAutofit fontScale="90000"/>
          </a:bodyPr>
          <a:lstStyle/>
          <a:p>
            <a:r>
              <a:rPr lang="en-US" dirty="0"/>
              <a:t>Using Machine Learning to identify the most significant variable that can be used to predict total cases </a:t>
            </a:r>
          </a:p>
          <a:p>
            <a:br>
              <a:rPr lang="en-US" dirty="0"/>
            </a:br>
            <a:endParaRPr lang="en-US" dirty="0"/>
          </a:p>
        </p:txBody>
      </p:sp>
      <p:sp>
        <p:nvSpPr>
          <p:cNvPr id="3" name="Text Placeholder 2">
            <a:extLst>
              <a:ext uri="{FF2B5EF4-FFF2-40B4-BE49-F238E27FC236}">
                <a16:creationId xmlns:a16="http://schemas.microsoft.com/office/drawing/2014/main" id="{C0C668C2-34B8-F7EE-CAB9-7B8E561F4BF8}"/>
              </a:ext>
            </a:extLst>
          </p:cNvPr>
          <p:cNvSpPr>
            <a:spLocks noGrp="1"/>
          </p:cNvSpPr>
          <p:nvPr>
            <p:ph type="body" idx="1"/>
          </p:nvPr>
        </p:nvSpPr>
        <p:spPr>
          <a:xfrm>
            <a:off x="-75769" y="1457476"/>
            <a:ext cx="9112227" cy="3596483"/>
          </a:xfrm>
        </p:spPr>
        <p:txBody>
          <a:bodyPr>
            <a:normAutofit fontScale="70000" lnSpcReduction="20000"/>
          </a:bodyPr>
          <a:lstStyle/>
          <a:p>
            <a:r>
              <a:rPr lang="en-US" dirty="0"/>
              <a:t>To  see how variables affect the number of cases. we drop </a:t>
            </a:r>
            <a:r>
              <a:rPr lang="en-US" dirty="0" err="1"/>
              <a:t>total_deaths</a:t>
            </a:r>
            <a:r>
              <a:rPr lang="en-US" dirty="0"/>
              <a:t> variable due to its high correlation to the </a:t>
            </a:r>
            <a:r>
              <a:rPr lang="en-US" dirty="0" err="1"/>
              <a:t>total_cases</a:t>
            </a:r>
            <a:r>
              <a:rPr lang="en-US" dirty="0"/>
              <a:t> variable.</a:t>
            </a:r>
          </a:p>
          <a:p>
            <a:pPr>
              <a:lnSpc>
                <a:spcPct val="114999"/>
              </a:lnSpc>
            </a:pPr>
            <a:r>
              <a:rPr lang="en-US" dirty="0"/>
              <a:t>The most relevant features, are those that influence the predictor variable, </a:t>
            </a:r>
            <a:r>
              <a:rPr lang="en-US" dirty="0" err="1"/>
              <a:t>total_cases</a:t>
            </a:r>
            <a:r>
              <a:rPr lang="en-US" dirty="0"/>
              <a:t>, the most.</a:t>
            </a:r>
          </a:p>
          <a:p>
            <a:pPr>
              <a:lnSpc>
                <a:spcPct val="114999"/>
              </a:lnSpc>
            </a:pPr>
            <a:br>
              <a:rPr lang="en-US" dirty="0"/>
            </a:br>
            <a:endParaRPr lang="en-US" dirty="0"/>
          </a:p>
          <a:p>
            <a:pPr>
              <a:lnSpc>
                <a:spcPct val="114999"/>
              </a:lnSpc>
            </a:pPr>
            <a:r>
              <a:rPr lang="en-US" dirty="0"/>
              <a:t>We first remove non-numeric variables; which is dropping; </a:t>
            </a:r>
            <a:r>
              <a:rPr lang="en-US" dirty="0" err="1"/>
              <a:t>iso_code</a:t>
            </a:r>
            <a:r>
              <a:rPr lang="en-US" dirty="0"/>
              <a:t>, location and date.</a:t>
            </a:r>
          </a:p>
          <a:p>
            <a:pPr>
              <a:lnSpc>
                <a:spcPct val="114999"/>
              </a:lnSpc>
            </a:pPr>
            <a:br>
              <a:rPr lang="en-US" dirty="0"/>
            </a:br>
            <a:endParaRPr lang="en-US" dirty="0"/>
          </a:p>
          <a:p>
            <a:pPr>
              <a:lnSpc>
                <a:spcPct val="114999"/>
              </a:lnSpc>
            </a:pPr>
            <a:r>
              <a:rPr lang="en-US" dirty="0"/>
              <a:t>We then drop the predictor variable from the dataset.</a:t>
            </a:r>
          </a:p>
          <a:p>
            <a:pPr>
              <a:lnSpc>
                <a:spcPct val="114999"/>
              </a:lnSpc>
            </a:pPr>
            <a:br>
              <a:rPr lang="en-US" dirty="0"/>
            </a:br>
            <a:endParaRPr lang="en-US" dirty="0"/>
          </a:p>
          <a:p>
            <a:pPr>
              <a:lnSpc>
                <a:spcPct val="114999"/>
              </a:lnSpc>
            </a:pPr>
            <a:r>
              <a:rPr lang="en-US" dirty="0"/>
              <a:t>Next is to convert the pandas </a:t>
            </a:r>
            <a:r>
              <a:rPr lang="en-US" dirty="0" err="1"/>
              <a:t>dataframe</a:t>
            </a:r>
            <a:r>
              <a:rPr lang="en-US" dirty="0"/>
              <a:t> to a </a:t>
            </a:r>
            <a:r>
              <a:rPr lang="en-US" dirty="0" err="1"/>
              <a:t>numpy</a:t>
            </a:r>
            <a:r>
              <a:rPr lang="en-US" dirty="0"/>
              <a:t> array; to enable computation and then normalize the data.</a:t>
            </a:r>
          </a:p>
          <a:p>
            <a:pPr>
              <a:lnSpc>
                <a:spcPct val="114999"/>
              </a:lnSpc>
            </a:pPr>
            <a:br>
              <a:rPr lang="en-US" dirty="0"/>
            </a:br>
            <a:endParaRPr lang="en-US" dirty="0"/>
          </a:p>
          <a:p>
            <a:pPr>
              <a:lnSpc>
                <a:spcPct val="114999"/>
              </a:lnSpc>
            </a:pPr>
            <a:r>
              <a:rPr lang="en-US" dirty="0"/>
              <a:t>The final step is creating the linear regression model and checking for feature </a:t>
            </a:r>
            <a:r>
              <a:rPr lang="en-US" dirty="0" err="1"/>
              <a:t>imprtance</a:t>
            </a:r>
            <a:r>
              <a:rPr lang="en-US" dirty="0"/>
              <a:t>.</a:t>
            </a:r>
          </a:p>
          <a:p>
            <a:pPr>
              <a:lnSpc>
                <a:spcPct val="114999"/>
              </a:lnSpc>
            </a:pPr>
            <a:br>
              <a:rPr lang="en-US" dirty="0"/>
            </a:br>
            <a:endParaRPr lang="en-US" dirty="0"/>
          </a:p>
          <a:p>
            <a:pPr>
              <a:lnSpc>
                <a:spcPct val="114999"/>
              </a:lnSpc>
            </a:pPr>
            <a:r>
              <a:rPr lang="en-US" dirty="0"/>
              <a:t>This concludes that stringency index is the highest predictor for total cases and thus total deaths.</a:t>
            </a:r>
          </a:p>
          <a:p>
            <a:pPr>
              <a:lnSpc>
                <a:spcPct val="114999"/>
              </a:lnSpc>
            </a:pPr>
            <a:endParaRPr lang="en-US" dirty="0"/>
          </a:p>
        </p:txBody>
      </p:sp>
    </p:spTree>
    <p:extLst>
      <p:ext uri="{BB962C8B-B14F-4D97-AF65-F5344CB8AC3E}">
        <p14:creationId xmlns:p14="http://schemas.microsoft.com/office/powerpoint/2010/main" val="3586674606"/>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Marina</vt:lpstr>
      <vt:lpstr>  THE IMPACT OF COVID-19 ON THE GLOBAL ECONOMY. ……………………………………………………………………………..</vt:lpstr>
      <vt:lpstr>                       INTRODUCTION</vt:lpstr>
      <vt:lpstr>QUESTIONS THE TEAM HOPES TO     ANSWER WITH THE DATA.</vt:lpstr>
      <vt:lpstr>   DATABASE</vt:lpstr>
      <vt:lpstr>            Data cleaning and preprocessing using python                                    (Jupyter Notebook)</vt:lpstr>
      <vt:lpstr>                  PgAdmin database setup </vt:lpstr>
      <vt:lpstr>  CONNECTION TO POSTGRES</vt:lpstr>
      <vt:lpstr>                           MACHINE LEARNING  </vt:lpstr>
      <vt:lpstr>Using Machine Learning to identify the most significant variable that can be used to predict total cases   </vt:lpstr>
      <vt:lpstr>PowerPoint Presentation</vt:lpstr>
      <vt:lpstr>PowerPoint Presentation</vt:lpstr>
      <vt:lpstr>PowerPoint Presentation</vt:lpstr>
      <vt:lpstr>                   Correlation Analysis Chart</vt:lpstr>
      <vt:lpstr>Top Ten Most Affected Countries by Total Cases</vt:lpstr>
      <vt:lpstr>Top Ten Most Affected Countries by Total Deaths</vt:lpstr>
      <vt:lpstr>Top Ten Least Affected Countries by Total Cases</vt:lpstr>
      <vt:lpstr>Top Ten Least Affected Countries by Total Deaths </vt:lpstr>
      <vt:lpstr>PowerPoint Presentation</vt:lpstr>
      <vt:lpstr>      Graph showing the value count of the income groups</vt:lpstr>
      <vt:lpstr>PowerPoint Presentation</vt:lpstr>
      <vt:lpstr>Map showing changes by GDP per capita</vt:lpstr>
      <vt:lpstr>PowerPoint Presentation</vt:lpstr>
      <vt:lpstr>Map showing changes by HDI</vt:lpstr>
      <vt:lpstr>PowerPoint Presentation</vt:lpstr>
      <vt:lpstr>Map showing changes by Population size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COVID-19 ON THE GLOBAL ECONOMY. ……………………………………………………………………………..</dc:title>
  <dc:creator>sesan ogunturoti</dc:creator>
  <cp:revision>206</cp:revision>
  <dcterms:modified xsi:type="dcterms:W3CDTF">2022-09-28T20:11:49Z</dcterms:modified>
</cp:coreProperties>
</file>