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73" r:id="rId14"/>
    <p:sldId id="268" r:id="rId15"/>
    <p:sldId id="269" r:id="rId16"/>
    <p:sldId id="270" r:id="rId17"/>
    <p:sldId id="271" r:id="rId18"/>
    <p:sldId id="274" r:id="rId19"/>
    <p:sldId id="272"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36FB5E-9CCB-4C5E-9CB6-ABF99B960DE6}"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2785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42366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667043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5249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3571276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36FB5E-9CCB-4C5E-9CB6-ABF99B960DE6}" type="datetimeFigureOut">
              <a:rPr lang="en-IN" smtClean="0"/>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78510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36FB5E-9CCB-4C5E-9CB6-ABF99B960DE6}" type="datetimeFigureOut">
              <a:rPr lang="en-IN" smtClean="0"/>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606784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6FB5E-9CCB-4C5E-9CB6-ABF99B960DE6}"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080255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6FB5E-9CCB-4C5E-9CB6-ABF99B960DE6}"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03709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6FB5E-9CCB-4C5E-9CB6-ABF99B960DE6}"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33393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6FB5E-9CCB-4C5E-9CB6-ABF99B960DE6}"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331655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36FB5E-9CCB-4C5E-9CB6-ABF99B960DE6}"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411104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36FB5E-9CCB-4C5E-9CB6-ABF99B960DE6}" type="datetimeFigureOut">
              <a:rPr lang="en-IN" smtClean="0"/>
              <a:t>21-07-2020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389780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6FB5E-9CCB-4C5E-9CB6-ABF99B960DE6}" type="datetimeFigureOut">
              <a:rPr lang="en-IN" smtClean="0"/>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26188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A36FB5E-9CCB-4C5E-9CB6-ABF99B960DE6}" type="datetimeFigureOut">
              <a:rPr lang="en-IN" smtClean="0"/>
              <a:t>21-07-2020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62172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67663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35795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A36FB5E-9CCB-4C5E-9CB6-ABF99B960DE6}" type="datetimeFigureOut">
              <a:rPr lang="en-IN" smtClean="0"/>
              <a:t>21-07-2020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64B3A93-1EA3-4742-A19C-0E2823A49C9F}" type="slidenum">
              <a:rPr lang="en-IN" smtClean="0"/>
              <a:t>‹#›</a:t>
            </a:fld>
            <a:endParaRPr lang="en-IN"/>
          </a:p>
        </p:txBody>
      </p:sp>
    </p:spTree>
    <p:extLst>
      <p:ext uri="{BB962C8B-B14F-4D97-AF65-F5344CB8AC3E}">
        <p14:creationId xmlns:p14="http://schemas.microsoft.com/office/powerpoint/2010/main" val="4090956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dallasopendata.com/api/views/dri5-wcct/rows.csv?accessType=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F1B8-B177-49DC-B0D6-322C97B9C820}"/>
              </a:ext>
            </a:extLst>
          </p:cNvPr>
          <p:cNvSpPr>
            <a:spLocks noGrp="1"/>
          </p:cNvSpPr>
          <p:nvPr>
            <p:ph type="ctrTitle"/>
          </p:nvPr>
        </p:nvSpPr>
        <p:spPr/>
        <p:txBody>
          <a:bodyPr/>
          <a:lstStyle/>
          <a:p>
            <a:r>
              <a:rPr lang="en-IN" b="1" dirty="0"/>
              <a:t>Coursera Capstone Project for IBM Data Science Specialization - Week 2</a:t>
            </a:r>
            <a:endParaRPr lang="en-US" dirty="0"/>
          </a:p>
        </p:txBody>
      </p:sp>
      <p:sp>
        <p:nvSpPr>
          <p:cNvPr id="3" name="Subtitle 2">
            <a:extLst>
              <a:ext uri="{FF2B5EF4-FFF2-40B4-BE49-F238E27FC236}">
                <a16:creationId xmlns:a16="http://schemas.microsoft.com/office/drawing/2014/main" id="{B2395F50-8D69-4696-94B0-73FED2E0A237}"/>
              </a:ext>
            </a:extLst>
          </p:cNvPr>
          <p:cNvSpPr>
            <a:spLocks noGrp="1"/>
          </p:cNvSpPr>
          <p:nvPr>
            <p:ph type="subTitle" idx="1"/>
          </p:nvPr>
        </p:nvSpPr>
        <p:spPr/>
        <p:txBody>
          <a:bodyPr>
            <a:normAutofit/>
          </a:bodyPr>
          <a:lstStyle/>
          <a:p>
            <a:r>
              <a:rPr lang="en-US" dirty="0"/>
              <a:t>By</a:t>
            </a:r>
          </a:p>
          <a:p>
            <a:r>
              <a:rPr lang="en-US" dirty="0"/>
              <a:t>Ahmed Gamal Mohamed</a:t>
            </a:r>
            <a:endParaRPr lang="en-IN" dirty="0"/>
          </a:p>
        </p:txBody>
      </p:sp>
    </p:spTree>
    <p:extLst>
      <p:ext uri="{BB962C8B-B14F-4D97-AF65-F5344CB8AC3E}">
        <p14:creationId xmlns:p14="http://schemas.microsoft.com/office/powerpoint/2010/main" val="96165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5D18-ABE2-4960-A7EF-B3DC5473FA1C}"/>
              </a:ext>
            </a:extLst>
          </p:cNvPr>
          <p:cNvSpPr>
            <a:spLocks noGrp="1"/>
          </p:cNvSpPr>
          <p:nvPr>
            <p:ph type="title"/>
          </p:nvPr>
        </p:nvSpPr>
        <p:spPr/>
        <p:txBody>
          <a:bodyPr/>
          <a:lstStyle/>
          <a:p>
            <a:r>
              <a:rPr lang="en-US" dirty="0"/>
              <a:t>Overall inspection based on day of week</a:t>
            </a:r>
            <a:endParaRPr lang="en-IN" dirty="0"/>
          </a:p>
        </p:txBody>
      </p:sp>
      <p:pic>
        <p:nvPicPr>
          <p:cNvPr id="5" name="Content Placeholder 4">
            <a:extLst>
              <a:ext uri="{FF2B5EF4-FFF2-40B4-BE49-F238E27FC236}">
                <a16:creationId xmlns:a16="http://schemas.microsoft.com/office/drawing/2014/main" id="{A362416F-7778-4AF9-A48D-6D58DD3B63B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2820001"/>
            <a:ext cx="10363200" cy="2518160"/>
          </a:xfrm>
        </p:spPr>
      </p:pic>
    </p:spTree>
    <p:extLst>
      <p:ext uri="{BB962C8B-B14F-4D97-AF65-F5344CB8AC3E}">
        <p14:creationId xmlns:p14="http://schemas.microsoft.com/office/powerpoint/2010/main" val="56951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A6FD-C2DD-4F4F-89EA-944262142E1C}"/>
              </a:ext>
            </a:extLst>
          </p:cNvPr>
          <p:cNvSpPr>
            <a:spLocks noGrp="1"/>
          </p:cNvSpPr>
          <p:nvPr>
            <p:ph type="title"/>
          </p:nvPr>
        </p:nvSpPr>
        <p:spPr/>
        <p:txBody>
          <a:bodyPr/>
          <a:lstStyle/>
          <a:p>
            <a:r>
              <a:rPr lang="en-US" dirty="0"/>
              <a:t>Indian Restaurants Inspections by year </a:t>
            </a:r>
            <a:endParaRPr lang="en-IN" dirty="0"/>
          </a:p>
        </p:txBody>
      </p:sp>
      <p:pic>
        <p:nvPicPr>
          <p:cNvPr id="5" name="Content Placeholder 4">
            <a:extLst>
              <a:ext uri="{FF2B5EF4-FFF2-40B4-BE49-F238E27FC236}">
                <a16:creationId xmlns:a16="http://schemas.microsoft.com/office/drawing/2014/main" id="{31D92F2F-CC4C-4C30-9CE5-31F5A54DB3E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40560" y="2366963"/>
            <a:ext cx="6310880" cy="3424237"/>
          </a:xfrm>
        </p:spPr>
      </p:pic>
    </p:spTree>
    <p:extLst>
      <p:ext uri="{BB962C8B-B14F-4D97-AF65-F5344CB8AC3E}">
        <p14:creationId xmlns:p14="http://schemas.microsoft.com/office/powerpoint/2010/main" val="351106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13AE-0257-49BE-9DEA-96E09447D519}"/>
              </a:ext>
            </a:extLst>
          </p:cNvPr>
          <p:cNvSpPr>
            <a:spLocks noGrp="1"/>
          </p:cNvSpPr>
          <p:nvPr>
            <p:ph type="title"/>
          </p:nvPr>
        </p:nvSpPr>
        <p:spPr/>
        <p:txBody>
          <a:bodyPr/>
          <a:lstStyle/>
          <a:p>
            <a:r>
              <a:rPr lang="en-US" dirty="0"/>
              <a:t>Indian Restaurants Inspections by year </a:t>
            </a:r>
            <a:endParaRPr lang="en-IN" dirty="0"/>
          </a:p>
        </p:txBody>
      </p:sp>
      <p:pic>
        <p:nvPicPr>
          <p:cNvPr id="5" name="Content Placeholder 4">
            <a:extLst>
              <a:ext uri="{FF2B5EF4-FFF2-40B4-BE49-F238E27FC236}">
                <a16:creationId xmlns:a16="http://schemas.microsoft.com/office/drawing/2014/main" id="{1EEC36A3-AF56-4EC1-B717-168D9A13DF3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2820001"/>
            <a:ext cx="10363200" cy="2518160"/>
          </a:xfrm>
        </p:spPr>
      </p:pic>
    </p:spTree>
    <p:extLst>
      <p:ext uri="{BB962C8B-B14F-4D97-AF65-F5344CB8AC3E}">
        <p14:creationId xmlns:p14="http://schemas.microsoft.com/office/powerpoint/2010/main" val="61067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27AF-A809-48B9-98EF-FBAB4487568E}"/>
              </a:ext>
            </a:extLst>
          </p:cNvPr>
          <p:cNvSpPr>
            <a:spLocks noGrp="1"/>
          </p:cNvSpPr>
          <p:nvPr>
            <p:ph type="title"/>
          </p:nvPr>
        </p:nvSpPr>
        <p:spPr/>
        <p:txBody>
          <a:bodyPr/>
          <a:lstStyle/>
          <a:p>
            <a:r>
              <a:rPr lang="en-US" dirty="0"/>
              <a:t>Word Cloud for Violation Description of Indian Restaurants from 2016-2019</a:t>
            </a:r>
            <a:endParaRPr lang="en-IN" dirty="0"/>
          </a:p>
        </p:txBody>
      </p:sp>
      <p:pic>
        <p:nvPicPr>
          <p:cNvPr id="5" name="Content Placeholder 4">
            <a:extLst>
              <a:ext uri="{FF2B5EF4-FFF2-40B4-BE49-F238E27FC236}">
                <a16:creationId xmlns:a16="http://schemas.microsoft.com/office/drawing/2014/main" id="{612A0D19-4CE9-4981-B596-D3D9EBFFFF7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58939" y="2532777"/>
            <a:ext cx="6274122" cy="3092609"/>
          </a:xfrm>
        </p:spPr>
      </p:pic>
    </p:spTree>
    <p:extLst>
      <p:ext uri="{BB962C8B-B14F-4D97-AF65-F5344CB8AC3E}">
        <p14:creationId xmlns:p14="http://schemas.microsoft.com/office/powerpoint/2010/main" val="309297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51C0-F2A7-4A3D-B442-DB46F89F6768}"/>
              </a:ext>
            </a:extLst>
          </p:cNvPr>
          <p:cNvSpPr>
            <a:spLocks noGrp="1"/>
          </p:cNvSpPr>
          <p:nvPr>
            <p:ph type="title"/>
          </p:nvPr>
        </p:nvSpPr>
        <p:spPr/>
        <p:txBody>
          <a:bodyPr/>
          <a:lstStyle/>
          <a:p>
            <a:r>
              <a:rPr lang="en-US" dirty="0"/>
              <a:t>Indian Restaurants Visualizations</a:t>
            </a:r>
            <a:endParaRPr lang="en-IN" dirty="0"/>
          </a:p>
        </p:txBody>
      </p:sp>
      <p:pic>
        <p:nvPicPr>
          <p:cNvPr id="5" name="Content Placeholder 4">
            <a:extLst>
              <a:ext uri="{FF2B5EF4-FFF2-40B4-BE49-F238E27FC236}">
                <a16:creationId xmlns:a16="http://schemas.microsoft.com/office/drawing/2014/main" id="{DFF4A9CD-0ED7-429C-9C6D-3B1A3CF0A65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75885" y="2366963"/>
            <a:ext cx="8440229" cy="3424237"/>
          </a:xfrm>
        </p:spPr>
      </p:pic>
    </p:spTree>
    <p:extLst>
      <p:ext uri="{BB962C8B-B14F-4D97-AF65-F5344CB8AC3E}">
        <p14:creationId xmlns:p14="http://schemas.microsoft.com/office/powerpoint/2010/main" val="320037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1B48-C4E5-424A-9FCD-66C782F1001A}"/>
              </a:ext>
            </a:extLst>
          </p:cNvPr>
          <p:cNvSpPr>
            <a:spLocks noGrp="1"/>
          </p:cNvSpPr>
          <p:nvPr>
            <p:ph type="title"/>
          </p:nvPr>
        </p:nvSpPr>
        <p:spPr/>
        <p:txBody>
          <a:bodyPr/>
          <a:lstStyle/>
          <a:p>
            <a:r>
              <a:rPr lang="en-US" dirty="0"/>
              <a:t>Feature Correlations</a:t>
            </a:r>
            <a:endParaRPr lang="en-IN" dirty="0"/>
          </a:p>
        </p:txBody>
      </p:sp>
      <p:pic>
        <p:nvPicPr>
          <p:cNvPr id="5" name="Content Placeholder 4">
            <a:extLst>
              <a:ext uri="{FF2B5EF4-FFF2-40B4-BE49-F238E27FC236}">
                <a16:creationId xmlns:a16="http://schemas.microsoft.com/office/drawing/2014/main" id="{E4770F20-1B1A-41CB-A925-7A1D054C10B7}"/>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2346"/>
          <a:stretch/>
        </p:blipFill>
        <p:spPr>
          <a:xfrm>
            <a:off x="3800475" y="2064779"/>
            <a:ext cx="4362450" cy="4353492"/>
          </a:xfrm>
        </p:spPr>
      </p:pic>
    </p:spTree>
    <p:extLst>
      <p:ext uri="{BB962C8B-B14F-4D97-AF65-F5344CB8AC3E}">
        <p14:creationId xmlns:p14="http://schemas.microsoft.com/office/powerpoint/2010/main" val="125202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83D1-C0AF-4EA9-A9AC-6F88688F3E34}"/>
              </a:ext>
            </a:extLst>
          </p:cNvPr>
          <p:cNvSpPr>
            <a:spLocks noGrp="1"/>
          </p:cNvSpPr>
          <p:nvPr>
            <p:ph type="title"/>
          </p:nvPr>
        </p:nvSpPr>
        <p:spPr/>
        <p:txBody>
          <a:bodyPr/>
          <a:lstStyle/>
          <a:p>
            <a:r>
              <a:rPr lang="en-US" dirty="0"/>
              <a:t>Machine Learning Results</a:t>
            </a:r>
            <a:endParaRPr lang="en-IN" dirty="0"/>
          </a:p>
        </p:txBody>
      </p:sp>
      <p:graphicFrame>
        <p:nvGraphicFramePr>
          <p:cNvPr id="6" name="Table 6">
            <a:extLst>
              <a:ext uri="{FF2B5EF4-FFF2-40B4-BE49-F238E27FC236}">
                <a16:creationId xmlns:a16="http://schemas.microsoft.com/office/drawing/2014/main" id="{73CB5F06-C17C-47ED-90F4-3E05A2487539}"/>
              </a:ext>
            </a:extLst>
          </p:cNvPr>
          <p:cNvGraphicFramePr>
            <a:graphicFrameLocks noGrp="1"/>
          </p:cNvGraphicFramePr>
          <p:nvPr>
            <p:ph sz="quarter" idx="13"/>
            <p:extLst>
              <p:ext uri="{D42A27DB-BD31-4B8C-83A1-F6EECF244321}">
                <p14:modId xmlns:p14="http://schemas.microsoft.com/office/powerpoint/2010/main" val="2372301223"/>
              </p:ext>
            </p:extLst>
          </p:nvPr>
        </p:nvGraphicFramePr>
        <p:xfrm>
          <a:off x="914400" y="2366963"/>
          <a:ext cx="10363200" cy="111252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1249202964"/>
                    </a:ext>
                  </a:extLst>
                </a:gridCol>
                <a:gridCol w="5181600">
                  <a:extLst>
                    <a:ext uri="{9D8B030D-6E8A-4147-A177-3AD203B41FA5}">
                      <a16:colId xmlns:a16="http://schemas.microsoft.com/office/drawing/2014/main" val="3143482832"/>
                    </a:ext>
                  </a:extLst>
                </a:gridCol>
              </a:tblGrid>
              <a:tr h="370840">
                <a:tc>
                  <a:txBody>
                    <a:bodyPr/>
                    <a:lstStyle/>
                    <a:p>
                      <a:r>
                        <a:rPr lang="en-US" dirty="0"/>
                        <a:t>Machine Learning Algorithm</a:t>
                      </a:r>
                      <a:endParaRPr lang="en-IN" dirty="0"/>
                    </a:p>
                  </a:txBody>
                  <a:tcPr/>
                </a:tc>
                <a:tc>
                  <a:txBody>
                    <a:bodyPr/>
                    <a:lstStyle/>
                    <a:p>
                      <a:r>
                        <a:rPr lang="en-US" dirty="0"/>
                        <a:t>Accuracy Score</a:t>
                      </a:r>
                      <a:endParaRPr lang="en-IN" dirty="0"/>
                    </a:p>
                  </a:txBody>
                  <a:tcPr/>
                </a:tc>
                <a:extLst>
                  <a:ext uri="{0D108BD9-81ED-4DB2-BD59-A6C34878D82A}">
                    <a16:rowId xmlns:a16="http://schemas.microsoft.com/office/drawing/2014/main" val="941474707"/>
                  </a:ext>
                </a:extLst>
              </a:tr>
              <a:tr h="370840">
                <a:tc>
                  <a:txBody>
                    <a:bodyPr/>
                    <a:lstStyle/>
                    <a:p>
                      <a:r>
                        <a:rPr lang="en-US" dirty="0"/>
                        <a:t>Decision Tree Classifier</a:t>
                      </a:r>
                      <a:endParaRPr lang="en-IN" dirty="0"/>
                    </a:p>
                  </a:txBody>
                  <a:tcPr/>
                </a:tc>
                <a:tc>
                  <a:txBody>
                    <a:bodyPr/>
                    <a:lstStyle/>
                    <a:p>
                      <a:r>
                        <a:rPr lang="en-IN" sz="1800" b="0" i="0" kern="1200" dirty="0">
                          <a:solidFill>
                            <a:schemeClr val="dk1"/>
                          </a:solidFill>
                          <a:effectLst/>
                          <a:latin typeface="+mn-lt"/>
                          <a:ea typeface="+mn-ea"/>
                          <a:cs typeface="+mn-cs"/>
                        </a:rPr>
                        <a:t>0.9988801791713325</a:t>
                      </a:r>
                      <a:endParaRPr lang="en-IN" dirty="0"/>
                    </a:p>
                  </a:txBody>
                  <a:tcPr/>
                </a:tc>
                <a:extLst>
                  <a:ext uri="{0D108BD9-81ED-4DB2-BD59-A6C34878D82A}">
                    <a16:rowId xmlns:a16="http://schemas.microsoft.com/office/drawing/2014/main" val="2687545843"/>
                  </a:ext>
                </a:extLst>
              </a:tr>
              <a:tr h="370840">
                <a:tc>
                  <a:txBody>
                    <a:bodyPr/>
                    <a:lstStyle/>
                    <a:p>
                      <a:r>
                        <a:rPr lang="en-US" dirty="0"/>
                        <a:t>Random Forest Classifier</a:t>
                      </a:r>
                      <a:endParaRPr lang="en-IN" dirty="0"/>
                    </a:p>
                  </a:txBody>
                  <a:tcPr/>
                </a:tc>
                <a:tc>
                  <a:txBody>
                    <a:bodyPr/>
                    <a:lstStyle/>
                    <a:p>
                      <a:r>
                        <a:rPr lang="en-IN" sz="1800" b="0" i="0" kern="1200" dirty="0">
                          <a:solidFill>
                            <a:schemeClr val="dk1"/>
                          </a:solidFill>
                          <a:effectLst/>
                          <a:latin typeface="+mn-lt"/>
                          <a:ea typeface="+mn-ea"/>
                          <a:cs typeface="+mn-cs"/>
                        </a:rPr>
                        <a:t>0.9988801791713325</a:t>
                      </a:r>
                      <a:endParaRPr lang="en-IN" dirty="0"/>
                    </a:p>
                  </a:txBody>
                  <a:tcPr/>
                </a:tc>
                <a:extLst>
                  <a:ext uri="{0D108BD9-81ED-4DB2-BD59-A6C34878D82A}">
                    <a16:rowId xmlns:a16="http://schemas.microsoft.com/office/drawing/2014/main" val="1963274457"/>
                  </a:ext>
                </a:extLst>
              </a:tr>
            </a:tbl>
          </a:graphicData>
        </a:graphic>
      </p:graphicFrame>
    </p:spTree>
    <p:extLst>
      <p:ext uri="{BB962C8B-B14F-4D97-AF65-F5344CB8AC3E}">
        <p14:creationId xmlns:p14="http://schemas.microsoft.com/office/powerpoint/2010/main" val="389253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ED45-C7F7-49E8-B408-9DE449F85C86}"/>
              </a:ext>
            </a:extLst>
          </p:cNvPr>
          <p:cNvSpPr>
            <a:spLocks noGrp="1"/>
          </p:cNvSpPr>
          <p:nvPr>
            <p:ph type="title"/>
          </p:nvPr>
        </p:nvSpPr>
        <p:spPr/>
        <p:txBody>
          <a:bodyPr/>
          <a:lstStyle/>
          <a:p>
            <a:r>
              <a:rPr lang="en-US" dirty="0"/>
              <a:t>Sample Tree from the Random Forest Model</a:t>
            </a:r>
            <a:endParaRPr lang="en-IN" dirty="0"/>
          </a:p>
        </p:txBody>
      </p:sp>
      <p:pic>
        <p:nvPicPr>
          <p:cNvPr id="5" name="Content Placeholder 4">
            <a:extLst>
              <a:ext uri="{FF2B5EF4-FFF2-40B4-BE49-F238E27FC236}">
                <a16:creationId xmlns:a16="http://schemas.microsoft.com/office/drawing/2014/main" id="{C772346E-53CD-4566-BED4-1B9B800D1B0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29049" y="2366962"/>
            <a:ext cx="3714751" cy="3879445"/>
          </a:xfrm>
        </p:spPr>
      </p:pic>
    </p:spTree>
    <p:extLst>
      <p:ext uri="{BB962C8B-B14F-4D97-AF65-F5344CB8AC3E}">
        <p14:creationId xmlns:p14="http://schemas.microsoft.com/office/powerpoint/2010/main" val="248580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E957-DB40-4233-9594-08725A06CE2E}"/>
              </a:ext>
            </a:extLst>
          </p:cNvPr>
          <p:cNvSpPr>
            <a:spLocks noGrp="1"/>
          </p:cNvSpPr>
          <p:nvPr>
            <p:ph type="title"/>
          </p:nvPr>
        </p:nvSpPr>
        <p:spPr/>
        <p:txBody>
          <a:bodyPr/>
          <a:lstStyle/>
          <a:p>
            <a:r>
              <a:rPr lang="en-US" dirty="0"/>
              <a:t>Likes received by the Indian Restaurants from Foursquare API </a:t>
            </a:r>
            <a:endParaRPr lang="en-IN" dirty="0"/>
          </a:p>
        </p:txBody>
      </p:sp>
      <p:pic>
        <p:nvPicPr>
          <p:cNvPr id="5" name="Content Placeholder 4">
            <a:extLst>
              <a:ext uri="{FF2B5EF4-FFF2-40B4-BE49-F238E27FC236}">
                <a16:creationId xmlns:a16="http://schemas.microsoft.com/office/drawing/2014/main" id="{3C75389A-6996-41E5-AF3C-DF764E51E8F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60341" y="2366963"/>
            <a:ext cx="4471318" cy="3424237"/>
          </a:xfrm>
        </p:spPr>
      </p:pic>
    </p:spTree>
    <p:extLst>
      <p:ext uri="{BB962C8B-B14F-4D97-AF65-F5344CB8AC3E}">
        <p14:creationId xmlns:p14="http://schemas.microsoft.com/office/powerpoint/2010/main" val="137111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D5F7-1F14-4D62-8315-6C9F591B6363}"/>
              </a:ext>
            </a:extLst>
          </p:cNvPr>
          <p:cNvSpPr>
            <a:spLocks noGrp="1"/>
          </p:cNvSpPr>
          <p:nvPr>
            <p:ph type="title"/>
          </p:nvPr>
        </p:nvSpPr>
        <p:spPr/>
        <p:txBody>
          <a:bodyPr/>
          <a:lstStyle/>
          <a:p>
            <a:r>
              <a:rPr lang="en-US" dirty="0"/>
              <a:t>Average Ratings received by the Indian Restaurants from Foursquare API </a:t>
            </a:r>
            <a:endParaRPr lang="en-IN" dirty="0"/>
          </a:p>
        </p:txBody>
      </p:sp>
      <p:pic>
        <p:nvPicPr>
          <p:cNvPr id="5" name="Content Placeholder 4">
            <a:extLst>
              <a:ext uri="{FF2B5EF4-FFF2-40B4-BE49-F238E27FC236}">
                <a16:creationId xmlns:a16="http://schemas.microsoft.com/office/drawing/2014/main" id="{867D86E8-3CAF-4F52-A3D1-DD688D40187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44553" y="2366963"/>
            <a:ext cx="5102894" cy="3424237"/>
          </a:xfrm>
        </p:spPr>
      </p:pic>
    </p:spTree>
    <p:extLst>
      <p:ext uri="{BB962C8B-B14F-4D97-AF65-F5344CB8AC3E}">
        <p14:creationId xmlns:p14="http://schemas.microsoft.com/office/powerpoint/2010/main" val="224683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037E-3EDA-4374-B518-2D8642BEBA1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FCC6C26-1E14-490F-B2FF-39F581A6D8E9}"/>
              </a:ext>
            </a:extLst>
          </p:cNvPr>
          <p:cNvSpPr>
            <a:spLocks noGrp="1"/>
          </p:cNvSpPr>
          <p:nvPr>
            <p:ph sz="quarter" idx="13"/>
          </p:nvPr>
        </p:nvSpPr>
        <p:spPr/>
        <p:txBody>
          <a:bodyPr>
            <a:normAutofit/>
          </a:bodyPr>
          <a:lstStyle/>
          <a:p>
            <a:r>
              <a:rPr lang="en-US" dirty="0"/>
              <a:t>Background</a:t>
            </a:r>
          </a:p>
          <a:p>
            <a:pPr lvl="1"/>
            <a:r>
              <a:rPr lang="en-US" dirty="0"/>
              <a:t>Dallas city is one of the most populous city in U.S. and is home to many immigrant population in Texas after San Antonio and Houston. </a:t>
            </a:r>
          </a:p>
          <a:p>
            <a:pPr lvl="1"/>
            <a:r>
              <a:rPr lang="en-US" dirty="0"/>
              <a:t>Being an metropolitan city, Dallas is also home to many restaurants which serves wide variety of cuisines. Owing to significant number of Indian expatriate population, Dallas City and its nearby Suburbs have handful of Indian restaurant.</a:t>
            </a:r>
          </a:p>
          <a:p>
            <a:pPr lvl="1"/>
            <a:r>
              <a:rPr lang="en-US" dirty="0"/>
              <a:t>So, as a part of this project the Indian restaurants in Dallas city will be listed and visualized.  </a:t>
            </a:r>
            <a:endParaRPr lang="en-IN" dirty="0"/>
          </a:p>
        </p:txBody>
      </p:sp>
    </p:spTree>
    <p:extLst>
      <p:ext uri="{BB962C8B-B14F-4D97-AF65-F5344CB8AC3E}">
        <p14:creationId xmlns:p14="http://schemas.microsoft.com/office/powerpoint/2010/main" val="90415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B948-5B1A-4721-BA5F-066B38207E67}"/>
              </a:ext>
            </a:extLst>
          </p:cNvPr>
          <p:cNvSpPr>
            <a:spLocks noGrp="1"/>
          </p:cNvSpPr>
          <p:nvPr>
            <p:ph type="title"/>
          </p:nvPr>
        </p:nvSpPr>
        <p:spPr/>
        <p:txBody>
          <a:bodyPr/>
          <a:lstStyle/>
          <a:p>
            <a:r>
              <a:rPr lang="en-US" dirty="0"/>
              <a:t>Number of Tips for the Indian Restaurants from Foursquare API </a:t>
            </a:r>
            <a:endParaRPr lang="en-IN" dirty="0"/>
          </a:p>
        </p:txBody>
      </p:sp>
      <p:pic>
        <p:nvPicPr>
          <p:cNvPr id="5" name="Content Placeholder 4">
            <a:extLst>
              <a:ext uri="{FF2B5EF4-FFF2-40B4-BE49-F238E27FC236}">
                <a16:creationId xmlns:a16="http://schemas.microsoft.com/office/drawing/2014/main" id="{02E8BEFB-ADD2-47EE-AA56-9A91EFB3752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07661" y="2366963"/>
            <a:ext cx="4576677" cy="3424237"/>
          </a:xfrm>
        </p:spPr>
      </p:pic>
    </p:spTree>
    <p:extLst>
      <p:ext uri="{BB962C8B-B14F-4D97-AF65-F5344CB8AC3E}">
        <p14:creationId xmlns:p14="http://schemas.microsoft.com/office/powerpoint/2010/main" val="25543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05B7-20D7-4008-9176-C25C1392E772}"/>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51CDFCF9-739B-4F6E-B743-23FA5889CED9}"/>
              </a:ext>
            </a:extLst>
          </p:cNvPr>
          <p:cNvSpPr>
            <a:spLocks noGrp="1"/>
          </p:cNvSpPr>
          <p:nvPr>
            <p:ph sz="quarter" idx="13"/>
          </p:nvPr>
        </p:nvSpPr>
        <p:spPr>
          <a:xfrm>
            <a:off x="913774" y="1838326"/>
            <a:ext cx="10363826" cy="4772024"/>
          </a:xfrm>
        </p:spPr>
        <p:txBody>
          <a:bodyPr>
            <a:normAutofit fontScale="85000" lnSpcReduction="20000"/>
          </a:bodyPr>
          <a:lstStyle/>
          <a:p>
            <a:r>
              <a:rPr lang="en-US" dirty="0"/>
              <a:t>This project successfully completes my IBM Data Science Professional Certification Training. I am quite new to the data science and I had a steep learning curve during the course. I have really enjoyed doing all the lab exercises and the courses were really informative. </a:t>
            </a:r>
          </a:p>
          <a:p>
            <a:r>
              <a:rPr lang="en-US" dirty="0"/>
              <a:t>The following are the conclusions that I derive from this project:</a:t>
            </a:r>
          </a:p>
          <a:p>
            <a:r>
              <a:rPr lang="en-US" dirty="0"/>
              <a:t>Dallas City have only very few Indian restaurants. Hence, it has a potential market for opening a new Indian restaurant</a:t>
            </a:r>
          </a:p>
          <a:p>
            <a:r>
              <a:rPr lang="en-US" dirty="0"/>
              <a:t>Roughly 80% of Indian restaurants that are currently present in Dallas City are placed in low risk category based on the inspection data from 2016-2019</a:t>
            </a:r>
          </a:p>
          <a:p>
            <a:r>
              <a:rPr lang="en-US" dirty="0"/>
              <a:t>A decision tree classifier model is built for classifying the restaurants into various risk categories and the model performs well for the given data set. This will help the restaurants in predicting their risk category for a given year.</a:t>
            </a:r>
          </a:p>
          <a:p>
            <a:r>
              <a:rPr lang="en-US" dirty="0"/>
              <a:t>The Indian restaurants in the Dallas City were visualized using the folium map rendering library</a:t>
            </a:r>
          </a:p>
          <a:p>
            <a:r>
              <a:rPr lang="en-US" dirty="0"/>
              <a:t>Using Foursquare API, the venue details for the Indian restaurants were analyzed and found that among all the restaurants in Dallas City India Palace is the best place to dine.</a:t>
            </a:r>
          </a:p>
          <a:p>
            <a:endParaRPr lang="en-IN" dirty="0"/>
          </a:p>
        </p:txBody>
      </p:sp>
    </p:spTree>
    <p:extLst>
      <p:ext uri="{BB962C8B-B14F-4D97-AF65-F5344CB8AC3E}">
        <p14:creationId xmlns:p14="http://schemas.microsoft.com/office/powerpoint/2010/main" val="2111073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EAA1-93B8-4FAA-948D-9959492A92F0}"/>
              </a:ext>
            </a:extLst>
          </p:cNvPr>
          <p:cNvSpPr>
            <a:spLocks noGrp="1"/>
          </p:cNvSpPr>
          <p:nvPr>
            <p:ph type="title"/>
          </p:nvPr>
        </p:nvSpPr>
        <p:spPr/>
        <p:txBody>
          <a:bodyPr/>
          <a:lstStyle/>
          <a:p>
            <a:r>
              <a:rPr lang="en-US" dirty="0"/>
              <a:t>Limitations and Future Work</a:t>
            </a:r>
            <a:endParaRPr lang="en-IN" dirty="0"/>
          </a:p>
        </p:txBody>
      </p:sp>
      <p:sp>
        <p:nvSpPr>
          <p:cNvPr id="3" name="Content Placeholder 2">
            <a:extLst>
              <a:ext uri="{FF2B5EF4-FFF2-40B4-BE49-F238E27FC236}">
                <a16:creationId xmlns:a16="http://schemas.microsoft.com/office/drawing/2014/main" id="{9E48FF9B-192C-4BF8-A1DB-02D03091DF9F}"/>
              </a:ext>
            </a:extLst>
          </p:cNvPr>
          <p:cNvSpPr>
            <a:spLocks noGrp="1"/>
          </p:cNvSpPr>
          <p:nvPr>
            <p:ph sz="quarter" idx="13"/>
          </p:nvPr>
        </p:nvSpPr>
        <p:spPr/>
        <p:txBody>
          <a:bodyPr/>
          <a:lstStyle/>
          <a:p>
            <a:r>
              <a:rPr lang="en-US" dirty="0"/>
              <a:t>The restaurants are ranked solely on the data provided by Foursquare API. If data on other demographics are available this can be improved</a:t>
            </a:r>
          </a:p>
          <a:p>
            <a:r>
              <a:rPr lang="en-US" dirty="0"/>
              <a:t>The accuracy of location data depends on Dallas City Inspection Data and Foursquare API. Hence, need to be analyzed further as there are some ambiguous entries.</a:t>
            </a:r>
          </a:p>
          <a:p>
            <a:r>
              <a:rPr lang="en-US" dirty="0"/>
              <a:t>The machine learning model will be further improved as the model developed may be prone to over-fitting</a:t>
            </a:r>
            <a:endParaRPr lang="en-IN" dirty="0"/>
          </a:p>
        </p:txBody>
      </p:sp>
    </p:spTree>
    <p:extLst>
      <p:ext uri="{BB962C8B-B14F-4D97-AF65-F5344CB8AC3E}">
        <p14:creationId xmlns:p14="http://schemas.microsoft.com/office/powerpoint/2010/main" val="11896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32E7-2EB0-4185-B6C9-FB622683A20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1E40C25-A01B-4D16-B35D-EF9A7F799F11}"/>
              </a:ext>
            </a:extLst>
          </p:cNvPr>
          <p:cNvSpPr>
            <a:spLocks noGrp="1"/>
          </p:cNvSpPr>
          <p:nvPr>
            <p:ph sz="quarter" idx="13"/>
          </p:nvPr>
        </p:nvSpPr>
        <p:spPr/>
        <p:txBody>
          <a:bodyPr>
            <a:normAutofit lnSpcReduction="10000"/>
          </a:bodyPr>
          <a:lstStyle/>
          <a:p>
            <a:r>
              <a:rPr lang="en-US" dirty="0"/>
              <a:t>Problem Description</a:t>
            </a:r>
          </a:p>
          <a:p>
            <a:pPr lvl="1"/>
            <a:r>
              <a:rPr lang="en-US" dirty="0"/>
              <a:t>By utilizing the Dallas City restaurants inspection data, Indian Restaurants in Dallas City and their risk category will be Analyzed. Secondly, a classifier model will be built to predict the risk categories of restaurants. Furthermore, using the foursquare API we will get the ratings of Indian Restaurants in Dallas City.</a:t>
            </a:r>
          </a:p>
          <a:p>
            <a:r>
              <a:rPr lang="en-US" dirty="0"/>
              <a:t>Target Audience</a:t>
            </a:r>
          </a:p>
          <a:p>
            <a:pPr lvl="1"/>
            <a:r>
              <a:rPr lang="en-US" dirty="0"/>
              <a:t>People looking to open new restaurants</a:t>
            </a:r>
          </a:p>
          <a:p>
            <a:pPr lvl="1"/>
            <a:r>
              <a:rPr lang="en-US" dirty="0"/>
              <a:t>Restaurants</a:t>
            </a:r>
          </a:p>
          <a:p>
            <a:pPr lvl="1"/>
            <a:r>
              <a:rPr lang="en-US" dirty="0"/>
              <a:t>Travelers who love Indian food</a:t>
            </a:r>
          </a:p>
          <a:p>
            <a:pPr lvl="1"/>
            <a:endParaRPr lang="en-US" dirty="0"/>
          </a:p>
        </p:txBody>
      </p:sp>
    </p:spTree>
    <p:extLst>
      <p:ext uri="{BB962C8B-B14F-4D97-AF65-F5344CB8AC3E}">
        <p14:creationId xmlns:p14="http://schemas.microsoft.com/office/powerpoint/2010/main" val="316179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80D2-2C6D-485F-A1CB-2B7C43A1DBF6}"/>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C57ED58A-936A-4B04-B332-8183DF978838}"/>
              </a:ext>
            </a:extLst>
          </p:cNvPr>
          <p:cNvSpPr>
            <a:spLocks noGrp="1"/>
          </p:cNvSpPr>
          <p:nvPr>
            <p:ph sz="quarter" idx="13"/>
          </p:nvPr>
        </p:nvSpPr>
        <p:spPr>
          <a:xfrm>
            <a:off x="913774" y="1847850"/>
            <a:ext cx="10363826" cy="4533900"/>
          </a:xfrm>
        </p:spPr>
        <p:txBody>
          <a:bodyPr>
            <a:normAutofit lnSpcReduction="10000"/>
          </a:bodyPr>
          <a:lstStyle/>
          <a:p>
            <a:pPr marL="0" indent="0">
              <a:buNone/>
            </a:pPr>
            <a:r>
              <a:rPr lang="en-US" sz="1600" dirty="0"/>
              <a:t>For this project we will use the following data :</a:t>
            </a:r>
          </a:p>
          <a:p>
            <a:pPr marL="0" indent="0">
              <a:buNone/>
            </a:pPr>
            <a:endParaRPr lang="en-US" sz="1600" dirty="0"/>
          </a:p>
          <a:p>
            <a:pPr marL="0" indent="0">
              <a:buNone/>
            </a:pPr>
            <a:r>
              <a:rPr lang="en-US" sz="1600" dirty="0"/>
              <a:t>1. Dallas City restaurants inspection data from 2016-2019</a:t>
            </a:r>
          </a:p>
          <a:p>
            <a:pPr marL="0" indent="0">
              <a:buNone/>
            </a:pPr>
            <a:r>
              <a:rPr lang="en-US" sz="1600" dirty="0"/>
              <a:t>*  Data source : https://www.dallasopendata.com/api/views/dri5-wcct/rows.csv?accessType=DOWNLOAD</a:t>
            </a:r>
          </a:p>
          <a:p>
            <a:pPr marL="0" indent="0">
              <a:buNone/>
            </a:pPr>
            <a:r>
              <a:rPr lang="en-US" sz="1600" dirty="0"/>
              <a:t>*  Description : This data set contains 37876 rows and 114 columns contains Restaurant Name, Street Name, violation descriptions along with their latitude and longitude. </a:t>
            </a:r>
          </a:p>
          <a:p>
            <a:pPr marL="0" indent="0">
              <a:buNone/>
            </a:pPr>
            <a:endParaRPr lang="en-US" sz="1600" dirty="0"/>
          </a:p>
          <a:p>
            <a:pPr marL="0" indent="0">
              <a:buNone/>
            </a:pPr>
            <a:r>
              <a:rPr lang="en-US" sz="1600" dirty="0"/>
              <a:t>2. Ratings of Indian restaurants for selected locality in Dallas City</a:t>
            </a:r>
          </a:p>
          <a:p>
            <a:pPr marL="0" indent="0">
              <a:buNone/>
            </a:pPr>
            <a:r>
              <a:rPr lang="en-US" sz="1600" dirty="0"/>
              <a:t>*  Data source : Foursquare API</a:t>
            </a:r>
          </a:p>
          <a:p>
            <a:pPr marL="0" indent="0">
              <a:buNone/>
            </a:pPr>
            <a:r>
              <a:rPr lang="en-US" sz="1600" dirty="0"/>
              <a:t>*  Description : By using this api we will get all the ratings for Indian restaurants in selected neighborhood </a:t>
            </a:r>
            <a:endParaRPr lang="en-IN" sz="1600" dirty="0"/>
          </a:p>
        </p:txBody>
      </p:sp>
    </p:spTree>
    <p:extLst>
      <p:ext uri="{BB962C8B-B14F-4D97-AF65-F5344CB8AC3E}">
        <p14:creationId xmlns:p14="http://schemas.microsoft.com/office/powerpoint/2010/main" val="206370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A2D4-9B92-47E3-A425-3B8641916A9C}"/>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2BECF74E-8C66-47F0-BB19-81C675B4517B}"/>
              </a:ext>
            </a:extLst>
          </p:cNvPr>
          <p:cNvSpPr>
            <a:spLocks noGrp="1"/>
          </p:cNvSpPr>
          <p:nvPr>
            <p:ph sz="quarter" idx="13"/>
          </p:nvPr>
        </p:nvSpPr>
        <p:spPr/>
        <p:txBody>
          <a:bodyPr>
            <a:normAutofit fontScale="85000" lnSpcReduction="10000"/>
          </a:bodyPr>
          <a:lstStyle/>
          <a:p>
            <a:r>
              <a:rPr lang="en-US" dirty="0"/>
              <a:t>Collect the Dallas City Restaurants Inspection data from </a:t>
            </a:r>
            <a:r>
              <a:rPr lang="en-US" dirty="0">
                <a:hlinkClick r:id="rId2"/>
              </a:rPr>
              <a:t>https://www.dallasopendata.com/api/views/dri5-wcct/rows.csv?accessType=DOWNLOAD</a:t>
            </a:r>
            <a:endParaRPr lang="en-US" dirty="0"/>
          </a:p>
          <a:p>
            <a:r>
              <a:rPr lang="en-US" dirty="0"/>
              <a:t>Analyze the restaurants based on their risk category</a:t>
            </a:r>
          </a:p>
          <a:p>
            <a:r>
              <a:rPr lang="en-US" dirty="0"/>
              <a:t>Built a machine learning model for predicting the risk category the restaurants are placed</a:t>
            </a:r>
          </a:p>
          <a:p>
            <a:r>
              <a:rPr lang="en-US" dirty="0"/>
              <a:t>Filter out all venues from the inspection data that are Indian Restaurants.</a:t>
            </a:r>
          </a:p>
          <a:p>
            <a:r>
              <a:rPr lang="en-US" dirty="0"/>
              <a:t>Find rating , tips and like count for each Indian Restaurants using Foursquare API.</a:t>
            </a:r>
          </a:p>
          <a:p>
            <a:r>
              <a:rPr lang="en-US" dirty="0"/>
              <a:t>Using rating for each restaurant , we will sort that data.</a:t>
            </a:r>
          </a:p>
          <a:p>
            <a:r>
              <a:rPr lang="en-US" dirty="0"/>
              <a:t>Visualize the Ranking of neighborhoods using folium library(python)</a:t>
            </a:r>
          </a:p>
          <a:p>
            <a:endParaRPr lang="en-IN" dirty="0"/>
          </a:p>
        </p:txBody>
      </p:sp>
    </p:spTree>
    <p:extLst>
      <p:ext uri="{BB962C8B-B14F-4D97-AF65-F5344CB8AC3E}">
        <p14:creationId xmlns:p14="http://schemas.microsoft.com/office/powerpoint/2010/main" val="307420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D37D-A665-4A5C-9926-2A09463F7229}"/>
              </a:ext>
            </a:extLst>
          </p:cNvPr>
          <p:cNvSpPr>
            <a:spLocks noGrp="1"/>
          </p:cNvSpPr>
          <p:nvPr>
            <p:ph type="title"/>
          </p:nvPr>
        </p:nvSpPr>
        <p:spPr/>
        <p:txBody>
          <a:bodyPr/>
          <a:lstStyle/>
          <a:p>
            <a:r>
              <a:rPr lang="en-US" dirty="0"/>
              <a:t>Dallas City Inspections from 2016-2019</a:t>
            </a:r>
            <a:endParaRPr lang="en-IN" dirty="0"/>
          </a:p>
        </p:txBody>
      </p:sp>
      <p:pic>
        <p:nvPicPr>
          <p:cNvPr id="5" name="Content Placeholder 4">
            <a:extLst>
              <a:ext uri="{FF2B5EF4-FFF2-40B4-BE49-F238E27FC236}">
                <a16:creationId xmlns:a16="http://schemas.microsoft.com/office/drawing/2014/main" id="{C602378E-3F49-4DB9-A13B-14DE5ED8BF7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39030" y="2366963"/>
            <a:ext cx="7713940" cy="3424237"/>
          </a:xfrm>
        </p:spPr>
      </p:pic>
    </p:spTree>
    <p:extLst>
      <p:ext uri="{BB962C8B-B14F-4D97-AF65-F5344CB8AC3E}">
        <p14:creationId xmlns:p14="http://schemas.microsoft.com/office/powerpoint/2010/main" val="206285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3628-9875-482F-AAF7-15717D6AE595}"/>
              </a:ext>
            </a:extLst>
          </p:cNvPr>
          <p:cNvSpPr>
            <a:spLocks noGrp="1"/>
          </p:cNvSpPr>
          <p:nvPr>
            <p:ph type="title"/>
          </p:nvPr>
        </p:nvSpPr>
        <p:spPr/>
        <p:txBody>
          <a:bodyPr/>
          <a:lstStyle/>
          <a:p>
            <a:r>
              <a:rPr lang="en-US" dirty="0"/>
              <a:t>Inspections Counts from 2016-2019</a:t>
            </a:r>
            <a:endParaRPr lang="en-IN" dirty="0"/>
          </a:p>
        </p:txBody>
      </p:sp>
      <p:pic>
        <p:nvPicPr>
          <p:cNvPr id="5" name="Content Placeholder 4">
            <a:extLst>
              <a:ext uri="{FF2B5EF4-FFF2-40B4-BE49-F238E27FC236}">
                <a16:creationId xmlns:a16="http://schemas.microsoft.com/office/drawing/2014/main" id="{47D492AD-39A7-4C24-AFE5-CCC34B47A3C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97146" y="2453398"/>
            <a:ext cx="4997707" cy="3251367"/>
          </a:xfrm>
        </p:spPr>
      </p:pic>
    </p:spTree>
    <p:extLst>
      <p:ext uri="{BB962C8B-B14F-4D97-AF65-F5344CB8AC3E}">
        <p14:creationId xmlns:p14="http://schemas.microsoft.com/office/powerpoint/2010/main" val="26033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6912-8352-47B8-9340-8D64DCD6E012}"/>
              </a:ext>
            </a:extLst>
          </p:cNvPr>
          <p:cNvSpPr>
            <a:spLocks noGrp="1"/>
          </p:cNvSpPr>
          <p:nvPr>
            <p:ph type="title"/>
          </p:nvPr>
        </p:nvSpPr>
        <p:spPr/>
        <p:txBody>
          <a:bodyPr/>
          <a:lstStyle/>
          <a:p>
            <a:r>
              <a:rPr lang="en-US" dirty="0"/>
              <a:t>INSPECTIONS By Year</a:t>
            </a:r>
            <a:endParaRPr lang="en-IN" dirty="0"/>
          </a:p>
        </p:txBody>
      </p:sp>
      <p:pic>
        <p:nvPicPr>
          <p:cNvPr id="5" name="Content Placeholder 4">
            <a:extLst>
              <a:ext uri="{FF2B5EF4-FFF2-40B4-BE49-F238E27FC236}">
                <a16:creationId xmlns:a16="http://schemas.microsoft.com/office/drawing/2014/main" id="{4DC1245A-4DA1-4CE2-9169-3992F03EAB7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72957" y="2366963"/>
            <a:ext cx="7846086" cy="3424237"/>
          </a:xfrm>
        </p:spPr>
      </p:pic>
    </p:spTree>
    <p:extLst>
      <p:ext uri="{BB962C8B-B14F-4D97-AF65-F5344CB8AC3E}">
        <p14:creationId xmlns:p14="http://schemas.microsoft.com/office/powerpoint/2010/main" val="208915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EBAE-9AD0-441C-91C8-AD400DE339E3}"/>
              </a:ext>
            </a:extLst>
          </p:cNvPr>
          <p:cNvSpPr>
            <a:spLocks noGrp="1"/>
          </p:cNvSpPr>
          <p:nvPr>
            <p:ph type="title"/>
          </p:nvPr>
        </p:nvSpPr>
        <p:spPr/>
        <p:txBody>
          <a:bodyPr/>
          <a:lstStyle/>
          <a:p>
            <a:r>
              <a:rPr lang="en-US" dirty="0"/>
              <a:t>INSPECTIONS By Year</a:t>
            </a:r>
            <a:endParaRPr lang="en-IN" dirty="0"/>
          </a:p>
        </p:txBody>
      </p:sp>
      <p:pic>
        <p:nvPicPr>
          <p:cNvPr id="5" name="Content Placeholder 4">
            <a:extLst>
              <a:ext uri="{FF2B5EF4-FFF2-40B4-BE49-F238E27FC236}">
                <a16:creationId xmlns:a16="http://schemas.microsoft.com/office/drawing/2014/main" id="{796AFBFE-0066-4D70-B50F-E6797CD93EB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2820001"/>
            <a:ext cx="10363200" cy="2518160"/>
          </a:xfrm>
        </p:spPr>
      </p:pic>
    </p:spTree>
    <p:extLst>
      <p:ext uri="{BB962C8B-B14F-4D97-AF65-F5344CB8AC3E}">
        <p14:creationId xmlns:p14="http://schemas.microsoft.com/office/powerpoint/2010/main" val="305143590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131</TotalTime>
  <Words>761</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Droplet</vt:lpstr>
      <vt:lpstr>Coursera Capstone Project for IBM Data Science Specialization - Week 2</vt:lpstr>
      <vt:lpstr>introduction</vt:lpstr>
      <vt:lpstr>introduction</vt:lpstr>
      <vt:lpstr>DATA</vt:lpstr>
      <vt:lpstr>Approach</vt:lpstr>
      <vt:lpstr>Dallas City Inspections from 2016-2019</vt:lpstr>
      <vt:lpstr>Inspections Counts from 2016-2019</vt:lpstr>
      <vt:lpstr>INSPECTIONS By Year</vt:lpstr>
      <vt:lpstr>INSPECTIONS By Year</vt:lpstr>
      <vt:lpstr>Overall inspection based on day of week</vt:lpstr>
      <vt:lpstr>Indian Restaurants Inspections by year </vt:lpstr>
      <vt:lpstr>Indian Restaurants Inspections by year </vt:lpstr>
      <vt:lpstr>Word Cloud for Violation Description of Indian Restaurants from 2016-2019</vt:lpstr>
      <vt:lpstr>Indian Restaurants Visualizations</vt:lpstr>
      <vt:lpstr>Feature Correlations</vt:lpstr>
      <vt:lpstr>Machine Learning Results</vt:lpstr>
      <vt:lpstr>Sample Tree from the Random Forest Model</vt:lpstr>
      <vt:lpstr>Likes received by the Indian Restaurants from Foursquare API </vt:lpstr>
      <vt:lpstr>Average Ratings received by the Indian Restaurants from Foursquare API </vt:lpstr>
      <vt:lpstr>Number of Tips for the Indian Restaurants from Foursquare API </vt:lpstr>
      <vt:lpstr>Conclusions</vt:lpstr>
      <vt:lpstr>Limitations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 City restaurants Inspection – A Machine Learning Perspective</dc:title>
  <dc:creator>aravindan_natarajan@hotmail.com</dc:creator>
  <cp:lastModifiedBy>Ghostduplicator07 .</cp:lastModifiedBy>
  <cp:revision>14</cp:revision>
  <dcterms:created xsi:type="dcterms:W3CDTF">2019-09-10T13:25:56Z</dcterms:created>
  <dcterms:modified xsi:type="dcterms:W3CDTF">2020-07-21T14:45:12Z</dcterms:modified>
</cp:coreProperties>
</file>