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embeddedFontLst>
    <p:embeddedFont>
      <p:font typeface="Average"/>
      <p:regular r:id="rId47"/>
    </p:embeddedFont>
    <p:embeddedFont>
      <p:font typeface="Oswald"/>
      <p:regular r:id="rId48"/>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50" roundtripDataSignature="AMtx7miClsF5vQwdecmTc8oKHxm+t1S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swald-regular.fntdata"/><Relationship Id="rId47" Type="http://schemas.openxmlformats.org/officeDocument/2006/relationships/font" Target="fonts/Average-regular.fntdata"/><Relationship Id="rId49"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2200">
                <a:solidFill>
                  <a:srgbClr val="37474F"/>
                </a:solidFill>
                <a:latin typeface="Oswald"/>
                <a:ea typeface="Oswald"/>
                <a:cs typeface="Oswald"/>
                <a:sym typeface="Oswald"/>
              </a:rPr>
              <a:t>The &lt;p&gt; element defines a paragraph in an HTML document.</a:t>
            </a:r>
            <a:endParaRPr sz="2200">
              <a:solidFill>
                <a:srgbClr val="37474F"/>
              </a:solidFill>
              <a:latin typeface="Oswald"/>
              <a:ea typeface="Oswald"/>
              <a:cs typeface="Oswald"/>
              <a:sym typeface="Oswald"/>
            </a:endParaRPr>
          </a:p>
          <a:p>
            <a:pPr indent="0" lvl="0" marL="0" rtl="0" algn="l">
              <a:lnSpc>
                <a:spcPct val="100000"/>
              </a:lnSpc>
              <a:spcBef>
                <a:spcPts val="0"/>
              </a:spcBef>
              <a:spcAft>
                <a:spcPts val="0"/>
              </a:spcAft>
              <a:buClr>
                <a:schemeClr val="dk1"/>
              </a:buClr>
              <a:buSzPts val="1100"/>
              <a:buFont typeface="Arial"/>
              <a:buNone/>
            </a:pPr>
            <a:r>
              <a:rPr lang="en" sz="2200">
                <a:solidFill>
                  <a:srgbClr val="37474F"/>
                </a:solidFill>
                <a:latin typeface="Oswald"/>
                <a:ea typeface="Oswald"/>
                <a:cs typeface="Oswald"/>
                <a:sym typeface="Oswald"/>
              </a:rPr>
              <a:t>The &lt;div&gt; element defines a division or a section in an HTML document.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45"/>
          <p:cNvGrpSpPr/>
          <p:nvPr/>
        </p:nvGrpSpPr>
        <p:grpSpPr>
          <a:xfrm>
            <a:off x="4350279" y="2855377"/>
            <a:ext cx="443589" cy="105632"/>
            <a:chOff x="4137525" y="2915950"/>
            <a:chExt cx="869100" cy="207000"/>
          </a:xfrm>
        </p:grpSpPr>
        <p:sp>
          <p:nvSpPr>
            <p:cNvPr id="11" name="Google Shape;11;p45"/>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45"/>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5"/>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45"/>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5" name="Google Shape;15;p45"/>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4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54"/>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54"/>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2" name="Google Shape;52;p5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5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4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21" name="Shape 21"/>
        <p:cNvGrpSpPr/>
        <p:nvPr/>
      </p:nvGrpSpPr>
      <p:grpSpPr>
        <a:xfrm>
          <a:off x="0" y="0"/>
          <a:ext cx="0" cy="0"/>
          <a:chOff x="0" y="0"/>
          <a:chExt cx="0" cy="0"/>
        </a:xfrm>
      </p:grpSpPr>
      <p:sp>
        <p:nvSpPr>
          <p:cNvPr id="22" name="Google Shape;22;p47"/>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23" name="Google Shape;23;p4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48"/>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6" name="Google Shape;26;p4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9" name="Google Shape;29;p4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4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4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4" name="Google Shape;34;p5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5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7" name="Google Shape;37;p5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8" name="Google Shape;38;p5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52"/>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52"/>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52"/>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3" name="Google Shape;43;p52"/>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5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5" name="Google Shape;45;p5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5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5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1600"/>
              </a:spcBef>
              <a:spcAft>
                <a:spcPts val="160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p4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b="1" lang="en" sz="4200"/>
              <a:t>WEB DEVELOPMENT COURSE</a:t>
            </a:r>
            <a:endParaRPr b="1" sz="4200"/>
          </a:p>
          <a:p>
            <a:pPr indent="0" lvl="0" marL="0" rtl="0" algn="ctr">
              <a:lnSpc>
                <a:spcPct val="100000"/>
              </a:lnSpc>
              <a:spcBef>
                <a:spcPts val="0"/>
              </a:spcBef>
              <a:spcAft>
                <a:spcPts val="0"/>
              </a:spcAft>
              <a:buSzPts val="4800"/>
              <a:buNone/>
            </a:pPr>
            <a:r>
              <a:rPr b="1" lang="en" sz="4200"/>
              <a:t>FRONT-END </a:t>
            </a:r>
            <a:endParaRPr b="1" sz="4200"/>
          </a:p>
          <a:p>
            <a:pPr indent="0" lvl="0" marL="0" rtl="0" algn="ctr">
              <a:lnSpc>
                <a:spcPct val="100000"/>
              </a:lnSpc>
              <a:spcBef>
                <a:spcPts val="0"/>
              </a:spcBef>
              <a:spcAft>
                <a:spcPts val="0"/>
              </a:spcAft>
              <a:buSzPts val="4800"/>
              <a:buNone/>
            </a:pPr>
            <a:r>
              <a:rPr lang="en" sz="2600"/>
              <a:t>SESSION 2</a:t>
            </a:r>
            <a:endParaRPr sz="2600"/>
          </a:p>
        </p:txBody>
      </p:sp>
      <p:sp>
        <p:nvSpPr>
          <p:cNvPr id="60" name="Google Shape;60;p1"/>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lang="en"/>
              <a:t>JUL,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11"/>
          <p:cNvPicPr preferRelativeResize="0"/>
          <p:nvPr/>
        </p:nvPicPr>
        <p:blipFill rotWithShape="1">
          <a:blip r:embed="rId3">
            <a:alphaModFix/>
          </a:blip>
          <a:srcRect b="0" l="0" r="0" t="0"/>
          <a:stretch/>
        </p:blipFill>
        <p:spPr>
          <a:xfrm>
            <a:off x="152400" y="152400"/>
            <a:ext cx="5524500" cy="4572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t>HTML5 layout explained </a:t>
            </a:r>
            <a:endParaRPr b="1"/>
          </a:p>
        </p:txBody>
      </p:sp>
      <p:sp>
        <p:nvSpPr>
          <p:cNvPr id="117" name="Google Shape;117;p12"/>
          <p:cNvSpPr txBox="1"/>
          <p:nvPr>
            <p:ph idx="1" type="body"/>
          </p:nvPr>
        </p:nvSpPr>
        <p:spPr>
          <a:xfrm>
            <a:off x="311700" y="1152475"/>
            <a:ext cx="5986800" cy="3499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header: Used to include header content in the web page, like information about the page, summary, login/register links. shopping cart details etc.</a:t>
            </a:r>
            <a:endParaRPr/>
          </a:p>
          <a:p>
            <a:pPr indent="-342900" lvl="0" marL="457200" rtl="0" algn="l">
              <a:lnSpc>
                <a:spcPct val="115000"/>
              </a:lnSpc>
              <a:spcBef>
                <a:spcPts val="0"/>
              </a:spcBef>
              <a:spcAft>
                <a:spcPts val="0"/>
              </a:spcAft>
              <a:buSzPts val="1800"/>
              <a:buChar char="●"/>
            </a:pPr>
            <a:r>
              <a:rPr lang="en"/>
              <a:t>nav: Used to provide navigational links, ex: menus for routing through across the application pages.</a:t>
            </a:r>
            <a:endParaRPr/>
          </a:p>
          <a:p>
            <a:pPr indent="-342900" lvl="0" marL="457200" rtl="0" algn="l">
              <a:lnSpc>
                <a:spcPct val="115000"/>
              </a:lnSpc>
              <a:spcBef>
                <a:spcPts val="0"/>
              </a:spcBef>
              <a:spcAft>
                <a:spcPts val="0"/>
              </a:spcAft>
              <a:buSzPts val="1800"/>
              <a:buChar char="●"/>
            </a:pPr>
            <a:r>
              <a:rPr lang="en"/>
              <a:t>section: Used to represent a section in the web page and it can be anything such as quick news section, headline, etc.</a:t>
            </a:r>
            <a:endParaRPr/>
          </a:p>
          <a:p>
            <a:pPr indent="0" lvl="0" marL="457200" rtl="0" algn="l">
              <a:lnSpc>
                <a:spcPct val="115000"/>
              </a:lnSpc>
              <a:spcBef>
                <a:spcPts val="1600"/>
              </a:spcBef>
              <a:spcAft>
                <a:spcPts val="1600"/>
              </a:spcAft>
              <a:buSzPts val="1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t>HTML5 layout explained </a:t>
            </a:r>
            <a:endParaRPr b="1"/>
          </a:p>
        </p:txBody>
      </p:sp>
      <p:sp>
        <p:nvSpPr>
          <p:cNvPr id="123" name="Google Shape;123;p13"/>
          <p:cNvSpPr txBox="1"/>
          <p:nvPr>
            <p:ph idx="1" type="body"/>
          </p:nvPr>
        </p:nvSpPr>
        <p:spPr>
          <a:xfrm>
            <a:off x="311700" y="1152475"/>
            <a:ext cx="53238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article: As the name suggests, it’s a separate section used to include a blog, a forum post, a magazine article, etc.</a:t>
            </a:r>
            <a:endParaRPr/>
          </a:p>
          <a:p>
            <a:pPr indent="-342900" lvl="0" marL="457200" rtl="0" algn="l">
              <a:lnSpc>
                <a:spcPct val="115000"/>
              </a:lnSpc>
              <a:spcBef>
                <a:spcPts val="0"/>
              </a:spcBef>
              <a:spcAft>
                <a:spcPts val="0"/>
              </a:spcAft>
              <a:buSzPts val="1800"/>
              <a:buChar char="●"/>
            </a:pPr>
            <a:r>
              <a:rPr lang="en"/>
              <a:t>aside: As the name suggests, it's used to include some extra information regarding the main content.</a:t>
            </a:r>
            <a:endParaRPr/>
          </a:p>
          <a:p>
            <a:pPr indent="-342900" lvl="0" marL="457200" rtl="0" algn="l">
              <a:lnSpc>
                <a:spcPct val="115000"/>
              </a:lnSpc>
              <a:spcBef>
                <a:spcPts val="0"/>
              </a:spcBef>
              <a:spcAft>
                <a:spcPts val="0"/>
              </a:spcAft>
              <a:buSzPts val="1800"/>
              <a:buChar char="●"/>
            </a:pPr>
            <a:r>
              <a:rPr lang="en"/>
              <a:t>footer: Used to include footer content in the web page, like licensing information, copyright information, some quick access links, etc.</a:t>
            </a:r>
            <a:endParaRPr/>
          </a:p>
          <a:p>
            <a:pPr indent="0" lvl="0" marL="914400" rtl="0" algn="l">
              <a:lnSpc>
                <a:spcPct val="115000"/>
              </a:lnSpc>
              <a:spcBef>
                <a:spcPts val="1600"/>
              </a:spcBef>
              <a:spcAft>
                <a:spcPts val="1600"/>
              </a:spcAft>
              <a:buSzPts val="1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t>Now, let’s get back to the elements and tags conflict </a:t>
            </a:r>
            <a:endParaRPr b="1"/>
          </a:p>
        </p:txBody>
      </p:sp>
      <p:sp>
        <p:nvSpPr>
          <p:cNvPr id="129" name="Google Shape;129;p14"/>
          <p:cNvSpPr txBox="1"/>
          <p:nvPr>
            <p:ph idx="1" type="body"/>
          </p:nvPr>
        </p:nvSpPr>
        <p:spPr>
          <a:xfrm>
            <a:off x="311700" y="1152475"/>
            <a:ext cx="5484000" cy="232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2000">
                <a:latin typeface="Oswald"/>
                <a:ea typeface="Oswald"/>
                <a:cs typeface="Oswald"/>
                <a:sym typeface="Oswald"/>
              </a:rPr>
              <a:t>HTML Tags Vs Elements</a:t>
            </a:r>
            <a:endParaRPr b="1" sz="2000">
              <a:latin typeface="Oswald"/>
              <a:ea typeface="Oswald"/>
              <a:cs typeface="Oswald"/>
              <a:sym typeface="Oswald"/>
            </a:endParaRPr>
          </a:p>
          <a:p>
            <a:pPr indent="0" lvl="0" marL="0" rtl="0" algn="l">
              <a:lnSpc>
                <a:spcPct val="115000"/>
              </a:lnSpc>
              <a:spcBef>
                <a:spcPts val="1600"/>
              </a:spcBef>
              <a:spcAft>
                <a:spcPts val="0"/>
              </a:spcAft>
              <a:buSzPts val="1800"/>
              <a:buNone/>
            </a:pPr>
            <a:r>
              <a:rPr lang="en">
                <a:latin typeface="Oswald"/>
                <a:ea typeface="Oswald"/>
                <a:cs typeface="Oswald"/>
                <a:sym typeface="Oswald"/>
              </a:rPr>
              <a:t>Technically, an HTML element is the collection of start tag, its attributes, an end tag and everything in between. On the other hand an HTML tag (either opening or closing) is used to mark the start or end of an element, as you can see in the above illustration.</a:t>
            </a:r>
            <a:endParaRPr>
              <a:latin typeface="Oswald"/>
              <a:ea typeface="Oswald"/>
              <a:cs typeface="Oswald"/>
              <a:sym typeface="Oswald"/>
            </a:endParaRPr>
          </a:p>
          <a:p>
            <a:pPr indent="0" lvl="0" marL="457200" rtl="0" algn="l">
              <a:lnSpc>
                <a:spcPct val="115000"/>
              </a:lnSpc>
              <a:spcBef>
                <a:spcPts val="1600"/>
              </a:spcBef>
              <a:spcAft>
                <a:spcPts val="1600"/>
              </a:spcAft>
              <a:buSzPts val="1800"/>
              <a:buNone/>
            </a:pPr>
            <a:r>
              <a:t/>
            </a:r>
            <a:endParaRPr>
              <a:latin typeface="Oswald"/>
              <a:ea typeface="Oswald"/>
              <a:cs typeface="Oswald"/>
              <a:sym typeface="Oswald"/>
            </a:endParaRPr>
          </a:p>
        </p:txBody>
      </p:sp>
      <p:pic>
        <p:nvPicPr>
          <p:cNvPr id="130" name="Google Shape;130;p14"/>
          <p:cNvPicPr preferRelativeResize="0"/>
          <p:nvPr/>
        </p:nvPicPr>
        <p:blipFill rotWithShape="1">
          <a:blip r:embed="rId3">
            <a:alphaModFix/>
          </a:blip>
          <a:srcRect b="0" l="0" r="0" t="0"/>
          <a:stretch/>
        </p:blipFill>
        <p:spPr>
          <a:xfrm>
            <a:off x="183525" y="3610125"/>
            <a:ext cx="5334000" cy="1285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5"/>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b="1" lang="en" sz="4200"/>
              <a:t>Course objective No.2: </a:t>
            </a:r>
            <a:endParaRPr b="1" sz="4200"/>
          </a:p>
          <a:p>
            <a:pPr indent="0" lvl="0" marL="0" rtl="0" algn="l">
              <a:lnSpc>
                <a:spcPct val="100000"/>
              </a:lnSpc>
              <a:spcBef>
                <a:spcPts val="0"/>
              </a:spcBef>
              <a:spcAft>
                <a:spcPts val="0"/>
              </a:spcAft>
              <a:buSzPts val="4800"/>
              <a:buNone/>
            </a:pPr>
            <a:r>
              <a:rPr lang="en" sz="4200"/>
              <a:t>Let’s write some code !!</a:t>
            </a:r>
            <a:endParaRPr sz="4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6"/>
          <p:cNvSpPr txBox="1"/>
          <p:nvPr>
            <p:ph type="title"/>
          </p:nvPr>
        </p:nvSpPr>
        <p:spPr>
          <a:xfrm>
            <a:off x="490250" y="526350"/>
            <a:ext cx="6227100" cy="1441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b="1" lang="en" sz="3500"/>
              <a:t>Your second HTML element:</a:t>
            </a:r>
            <a:endParaRPr b="1" sz="3500"/>
          </a:p>
          <a:p>
            <a:pPr indent="0" lvl="0" marL="0" rtl="0" algn="l">
              <a:lnSpc>
                <a:spcPct val="100000"/>
              </a:lnSpc>
              <a:spcBef>
                <a:spcPts val="0"/>
              </a:spcBef>
              <a:spcAft>
                <a:spcPts val="0"/>
              </a:spcAft>
              <a:buSzPts val="4800"/>
              <a:buNone/>
            </a:pPr>
            <a:r>
              <a:rPr b="1" lang="en" sz="3500"/>
              <a:t>The paragraph tag</a:t>
            </a:r>
            <a:endParaRPr b="1" sz="3500"/>
          </a:p>
          <a:p>
            <a:pPr indent="0" lvl="0" marL="0" rtl="0" algn="l">
              <a:lnSpc>
                <a:spcPct val="100000"/>
              </a:lnSpc>
              <a:spcBef>
                <a:spcPts val="0"/>
              </a:spcBef>
              <a:spcAft>
                <a:spcPts val="0"/>
              </a:spcAft>
              <a:buSzPts val="4800"/>
              <a:buNone/>
            </a:pPr>
            <a:r>
              <a:rPr b="1" lang="en" sz="3200"/>
              <a:t> </a:t>
            </a:r>
            <a:endParaRPr b="1" sz="3200"/>
          </a:p>
          <a:p>
            <a:pPr indent="0" lvl="0" marL="0" rtl="0" algn="l">
              <a:lnSpc>
                <a:spcPct val="100000"/>
              </a:lnSpc>
              <a:spcBef>
                <a:spcPts val="0"/>
              </a:spcBef>
              <a:spcAft>
                <a:spcPts val="0"/>
              </a:spcAft>
              <a:buSzPts val="4800"/>
              <a:buNone/>
            </a:pPr>
            <a:r>
              <a:t/>
            </a:r>
            <a:endParaRPr sz="3200">
              <a:highlight>
                <a:schemeClr val="accent5"/>
              </a:highlight>
            </a:endParaRPr>
          </a:p>
        </p:txBody>
      </p:sp>
      <p:pic>
        <p:nvPicPr>
          <p:cNvPr id="141" name="Google Shape;141;p16"/>
          <p:cNvPicPr preferRelativeResize="0"/>
          <p:nvPr/>
        </p:nvPicPr>
        <p:blipFill rotWithShape="1">
          <a:blip r:embed="rId3">
            <a:alphaModFix/>
          </a:blip>
          <a:srcRect b="0" l="0" r="0" t="0"/>
          <a:stretch/>
        </p:blipFill>
        <p:spPr>
          <a:xfrm>
            <a:off x="655000" y="1649450"/>
            <a:ext cx="5245075" cy="286634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7"/>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b="1" lang="en" sz="4200"/>
              <a:t>Hands-on 1:</a:t>
            </a:r>
            <a:endParaRPr b="1" sz="4200"/>
          </a:p>
          <a:p>
            <a:pPr indent="0" lvl="0" marL="0" rtl="0" algn="l">
              <a:lnSpc>
                <a:spcPct val="100000"/>
              </a:lnSpc>
              <a:spcBef>
                <a:spcPts val="0"/>
              </a:spcBef>
              <a:spcAft>
                <a:spcPts val="0"/>
              </a:spcAft>
              <a:buSzPts val="4800"/>
              <a:buNone/>
            </a:pPr>
            <a:r>
              <a:rPr lang="en" sz="4200"/>
              <a:t>Introduce yourself in a p tag</a:t>
            </a:r>
            <a:endParaRPr sz="4200"/>
          </a:p>
          <a:p>
            <a:pPr indent="0" lvl="0" marL="0" rtl="0" algn="l">
              <a:lnSpc>
                <a:spcPct val="100000"/>
              </a:lnSpc>
              <a:spcBef>
                <a:spcPts val="0"/>
              </a:spcBef>
              <a:spcAft>
                <a:spcPts val="0"/>
              </a:spcAft>
              <a:buSzPts val="4800"/>
              <a:buNone/>
            </a:pPr>
            <a:r>
              <a:rPr lang="en" sz="4200"/>
              <a:t>Hint: mix it up with some H tags</a:t>
            </a:r>
            <a:endParaRPr sz="4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8"/>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b="1" lang="en" sz="2600">
                <a:solidFill>
                  <a:srgbClr val="A52A2A"/>
                </a:solidFill>
              </a:rPr>
              <a:t>Block-level Elements</a:t>
            </a:r>
            <a:endParaRPr b="1" sz="2600">
              <a:solidFill>
                <a:srgbClr val="A52A2A"/>
              </a:solidFill>
            </a:endParaRPr>
          </a:p>
          <a:p>
            <a:pPr indent="0" lvl="0" marL="0" rtl="0" algn="l">
              <a:lnSpc>
                <a:spcPct val="100000"/>
              </a:lnSpc>
              <a:spcBef>
                <a:spcPts val="0"/>
              </a:spcBef>
              <a:spcAft>
                <a:spcPts val="0"/>
              </a:spcAft>
              <a:buSzPts val="4800"/>
              <a:buNone/>
            </a:pPr>
            <a:r>
              <a:t/>
            </a:r>
            <a:endParaRPr b="1" sz="2600">
              <a:solidFill>
                <a:srgbClr val="A52A2A"/>
              </a:solidFill>
            </a:endParaRPr>
          </a:p>
          <a:p>
            <a:pPr indent="0" lvl="0" marL="0" rtl="0" algn="l">
              <a:lnSpc>
                <a:spcPct val="100000"/>
              </a:lnSpc>
              <a:spcBef>
                <a:spcPts val="0"/>
              </a:spcBef>
              <a:spcAft>
                <a:spcPts val="0"/>
              </a:spcAft>
              <a:buSzPts val="4800"/>
              <a:buNone/>
            </a:pPr>
            <a:r>
              <a:rPr lang="en" sz="2200"/>
              <a:t>A block-level element always starts on a new line, and the browsers automatically add some space (a margin) before and after the element.</a:t>
            </a:r>
            <a:endParaRPr sz="2200"/>
          </a:p>
          <a:p>
            <a:pPr indent="0" lvl="0" marL="0" rtl="0" algn="l">
              <a:lnSpc>
                <a:spcPct val="100000"/>
              </a:lnSpc>
              <a:spcBef>
                <a:spcPts val="0"/>
              </a:spcBef>
              <a:spcAft>
                <a:spcPts val="0"/>
              </a:spcAft>
              <a:buSzPts val="4800"/>
              <a:buNone/>
            </a:pPr>
            <a:r>
              <a:t/>
            </a:r>
            <a:endParaRPr sz="2200"/>
          </a:p>
          <a:p>
            <a:pPr indent="0" lvl="0" marL="0" rtl="0" algn="l">
              <a:lnSpc>
                <a:spcPct val="100000"/>
              </a:lnSpc>
              <a:spcBef>
                <a:spcPts val="0"/>
              </a:spcBef>
              <a:spcAft>
                <a:spcPts val="0"/>
              </a:spcAft>
              <a:buSzPts val="4800"/>
              <a:buNone/>
            </a:pPr>
            <a:r>
              <a:rPr lang="en" sz="2200"/>
              <a:t>A block-level element always takes up the full width available (stretches out to the left and right as far as it can).</a:t>
            </a:r>
            <a:endParaRPr sz="2200"/>
          </a:p>
          <a:p>
            <a:pPr indent="0" lvl="0" marL="0" rtl="0" algn="l">
              <a:lnSpc>
                <a:spcPct val="100000"/>
              </a:lnSpc>
              <a:spcBef>
                <a:spcPts val="0"/>
              </a:spcBef>
              <a:spcAft>
                <a:spcPts val="0"/>
              </a:spcAft>
              <a:buSzPts val="4800"/>
              <a:buNone/>
            </a:pPr>
            <a:r>
              <a:t/>
            </a:r>
            <a:endParaRPr sz="2200"/>
          </a:p>
          <a:p>
            <a:pPr indent="0" lvl="0" marL="0" rtl="0" algn="l">
              <a:lnSpc>
                <a:spcPct val="100000"/>
              </a:lnSpc>
              <a:spcBef>
                <a:spcPts val="0"/>
              </a:spcBef>
              <a:spcAft>
                <a:spcPts val="0"/>
              </a:spcAft>
              <a:buSzPts val="4800"/>
              <a:buNone/>
            </a:pPr>
            <a:r>
              <a:rPr lang="en" sz="2200"/>
              <a:t>Two commonly used block elements are: &lt;p&gt; and &lt;div&gt;.</a:t>
            </a:r>
            <a:endParaRPr sz="2200"/>
          </a:p>
          <a:p>
            <a:pPr indent="0" lvl="0" marL="0" rtl="0" algn="l">
              <a:lnSpc>
                <a:spcPct val="100000"/>
              </a:lnSpc>
              <a:spcBef>
                <a:spcPts val="0"/>
              </a:spcBef>
              <a:spcAft>
                <a:spcPts val="0"/>
              </a:spcAft>
              <a:buSzPts val="4800"/>
              <a:buNone/>
            </a:pPr>
            <a:r>
              <a:t/>
            </a:r>
            <a:endParaRPr sz="2200"/>
          </a:p>
          <a:p>
            <a:pPr indent="0" lvl="0" marL="0" rtl="0" algn="l">
              <a:lnSpc>
                <a:spcPct val="100000"/>
              </a:lnSpc>
              <a:spcBef>
                <a:spcPts val="0"/>
              </a:spcBef>
              <a:spcAft>
                <a:spcPts val="0"/>
              </a:spcAft>
              <a:buSzPts val="4800"/>
              <a:buNone/>
            </a:pPr>
            <a:r>
              <a:t/>
            </a:r>
            <a:endParaRPr sz="2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9"/>
          <p:cNvSpPr txBox="1"/>
          <p:nvPr>
            <p:ph type="title"/>
          </p:nvPr>
        </p:nvSpPr>
        <p:spPr>
          <a:xfrm>
            <a:off x="329850" y="331725"/>
            <a:ext cx="6227100" cy="145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b="1" lang="en" sz="4200"/>
              <a:t>Reminder: What is tags?: </a:t>
            </a:r>
            <a:endParaRPr b="1" sz="4200"/>
          </a:p>
          <a:p>
            <a:pPr indent="0" lvl="0" marL="0" rtl="0" algn="l">
              <a:lnSpc>
                <a:spcPct val="100000"/>
              </a:lnSpc>
              <a:spcBef>
                <a:spcPts val="0"/>
              </a:spcBef>
              <a:spcAft>
                <a:spcPts val="0"/>
              </a:spcAft>
              <a:buSzPts val="4800"/>
              <a:buNone/>
            </a:pPr>
            <a:r>
              <a:t/>
            </a:r>
            <a:endParaRPr sz="4200"/>
          </a:p>
        </p:txBody>
      </p:sp>
      <p:pic>
        <p:nvPicPr>
          <p:cNvPr id="157" name="Google Shape;157;p19"/>
          <p:cNvPicPr preferRelativeResize="0"/>
          <p:nvPr/>
        </p:nvPicPr>
        <p:blipFill rotWithShape="1">
          <a:blip r:embed="rId3">
            <a:alphaModFix/>
          </a:blip>
          <a:srcRect b="0" l="0" r="0" t="0"/>
          <a:stretch/>
        </p:blipFill>
        <p:spPr>
          <a:xfrm>
            <a:off x="280050" y="1309200"/>
            <a:ext cx="6626100" cy="2058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0"/>
          <p:cNvSpPr txBox="1"/>
          <p:nvPr>
            <p:ph type="title"/>
          </p:nvPr>
        </p:nvSpPr>
        <p:spPr>
          <a:xfrm>
            <a:off x="137350" y="320800"/>
            <a:ext cx="6227100" cy="1572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b="1" lang="en" sz="3000"/>
              <a:t>Block-level elements examples </a:t>
            </a:r>
            <a:endParaRPr b="1" sz="3000"/>
          </a:p>
          <a:p>
            <a:pPr indent="0" lvl="0" marL="0" rtl="0" algn="l">
              <a:lnSpc>
                <a:spcPct val="100000"/>
              </a:lnSpc>
              <a:spcBef>
                <a:spcPts val="0"/>
              </a:spcBef>
              <a:spcAft>
                <a:spcPts val="0"/>
              </a:spcAft>
              <a:buSzPts val="4800"/>
              <a:buNone/>
            </a:pPr>
            <a:r>
              <a:t/>
            </a:r>
            <a:endParaRPr b="1" sz="3000"/>
          </a:p>
          <a:p>
            <a:pPr indent="0" lvl="0" marL="0" rtl="0" algn="l">
              <a:lnSpc>
                <a:spcPct val="100000"/>
              </a:lnSpc>
              <a:spcBef>
                <a:spcPts val="0"/>
              </a:spcBef>
              <a:spcAft>
                <a:spcPts val="0"/>
              </a:spcAft>
              <a:buSzPts val="4800"/>
              <a:buNone/>
            </a:pPr>
            <a:r>
              <a:t/>
            </a:r>
            <a:endParaRPr sz="3000"/>
          </a:p>
        </p:txBody>
      </p:sp>
      <p:pic>
        <p:nvPicPr>
          <p:cNvPr id="163" name="Google Shape;163;p20"/>
          <p:cNvPicPr preferRelativeResize="0"/>
          <p:nvPr/>
        </p:nvPicPr>
        <p:blipFill rotWithShape="1">
          <a:blip r:embed="rId3">
            <a:alphaModFix/>
          </a:blip>
          <a:srcRect b="0" l="0" r="0" t="0"/>
          <a:stretch/>
        </p:blipFill>
        <p:spPr>
          <a:xfrm>
            <a:off x="0" y="1077630"/>
            <a:ext cx="9144001" cy="181194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b="1" lang="en" sz="2300"/>
              <a:t>What is HTML5?</a:t>
            </a:r>
            <a:endParaRPr b="1" sz="2300"/>
          </a:p>
          <a:p>
            <a:pPr indent="0" lvl="0" marL="0" rtl="0" algn="l">
              <a:lnSpc>
                <a:spcPct val="100000"/>
              </a:lnSpc>
              <a:spcBef>
                <a:spcPts val="1600"/>
              </a:spcBef>
              <a:spcAft>
                <a:spcPts val="0"/>
              </a:spcAft>
              <a:buSzPts val="3000"/>
              <a:buNone/>
            </a:pPr>
            <a:r>
              <a:t/>
            </a:r>
            <a:endParaRPr b="1"/>
          </a:p>
        </p:txBody>
      </p:sp>
      <p:sp>
        <p:nvSpPr>
          <p:cNvPr id="66" name="Google Shape;6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Oswald"/>
                <a:ea typeface="Oswald"/>
                <a:cs typeface="Oswald"/>
                <a:sym typeface="Oswald"/>
              </a:rPr>
              <a:t>HTML5 is the latest version of Hypertext Markup Language, the code that describes web pages. It's actually three kinds of code: HTML, which provides the structure; Cascading Style Sheets (CSS), which take care of presentation; and JavaScript, which makes things happen.</a:t>
            </a:r>
            <a:endParaRPr>
              <a:latin typeface="Oswald"/>
              <a:ea typeface="Oswald"/>
              <a:cs typeface="Oswald"/>
              <a:sym typeface="Oswald"/>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txBox="1"/>
          <p:nvPr>
            <p:ph type="title"/>
          </p:nvPr>
        </p:nvSpPr>
        <p:spPr>
          <a:xfrm>
            <a:off x="190825" y="526350"/>
            <a:ext cx="62271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b="1" lang="en" sz="3000"/>
              <a:t>Hands-on 2:</a:t>
            </a:r>
            <a:endParaRPr b="1" sz="3000"/>
          </a:p>
          <a:p>
            <a:pPr indent="0" lvl="0" marL="0" rtl="0" algn="l">
              <a:lnSpc>
                <a:spcPct val="100000"/>
              </a:lnSpc>
              <a:spcBef>
                <a:spcPts val="0"/>
              </a:spcBef>
              <a:spcAft>
                <a:spcPts val="0"/>
              </a:spcAft>
              <a:buSzPts val="4800"/>
              <a:buNone/>
            </a:pPr>
            <a:r>
              <a:rPr b="1" lang="en" sz="3000"/>
              <a:t>Let’s give it a try</a:t>
            </a:r>
            <a:endParaRPr b="1" sz="3000"/>
          </a:p>
          <a:p>
            <a:pPr indent="0" lvl="0" marL="0" rtl="0" algn="l">
              <a:lnSpc>
                <a:spcPct val="100000"/>
              </a:lnSpc>
              <a:spcBef>
                <a:spcPts val="0"/>
              </a:spcBef>
              <a:spcAft>
                <a:spcPts val="0"/>
              </a:spcAft>
              <a:buSzPts val="4800"/>
              <a:buNone/>
            </a:pPr>
            <a:r>
              <a:t/>
            </a:r>
            <a:endParaRPr b="1" sz="3000"/>
          </a:p>
          <a:p>
            <a:pPr indent="0" lvl="0" marL="0" rtl="0" algn="l">
              <a:lnSpc>
                <a:spcPct val="100000"/>
              </a:lnSpc>
              <a:spcBef>
                <a:spcPts val="0"/>
              </a:spcBef>
              <a:spcAft>
                <a:spcPts val="0"/>
              </a:spcAft>
              <a:buSzPts val="4800"/>
              <a:buNone/>
            </a:pPr>
            <a:r>
              <a:rPr lang="en" sz="3000"/>
              <a:t>&lt;h1&gt;-&lt;h6&gt;, &lt;header&gt;, &lt;address&gt;, &lt;article&gt;, &lt;aside&gt;, &lt;main&gt;, </a:t>
            </a:r>
            <a:endParaRPr sz="3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2"/>
          <p:cNvSpPr txBox="1"/>
          <p:nvPr>
            <p:ph type="title"/>
          </p:nvPr>
        </p:nvSpPr>
        <p:spPr>
          <a:xfrm>
            <a:off x="190825" y="526350"/>
            <a:ext cx="6227100" cy="4349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b="1" lang="en" sz="3200">
                <a:solidFill>
                  <a:srgbClr val="A52A2A"/>
                </a:solidFill>
              </a:rPr>
              <a:t>Inline Elements</a:t>
            </a:r>
            <a:endParaRPr b="1" sz="3200">
              <a:solidFill>
                <a:srgbClr val="A52A2A"/>
              </a:solidFill>
            </a:endParaRPr>
          </a:p>
          <a:p>
            <a:pPr indent="0" lvl="0" marL="0" rtl="0" algn="l">
              <a:lnSpc>
                <a:spcPct val="100000"/>
              </a:lnSpc>
              <a:spcBef>
                <a:spcPts val="0"/>
              </a:spcBef>
              <a:spcAft>
                <a:spcPts val="0"/>
              </a:spcAft>
              <a:buSzPts val="4800"/>
              <a:buNone/>
            </a:pPr>
            <a:r>
              <a:t/>
            </a:r>
            <a:endParaRPr b="1" sz="3200"/>
          </a:p>
          <a:p>
            <a:pPr indent="0" lvl="0" marL="0" rtl="0" algn="l">
              <a:lnSpc>
                <a:spcPct val="100000"/>
              </a:lnSpc>
              <a:spcBef>
                <a:spcPts val="0"/>
              </a:spcBef>
              <a:spcAft>
                <a:spcPts val="0"/>
              </a:spcAft>
              <a:buSzPts val="4800"/>
              <a:buNone/>
            </a:pPr>
            <a:r>
              <a:rPr lang="en" sz="3000"/>
              <a:t>An inline element does not start on a new line.</a:t>
            </a:r>
            <a:endParaRPr sz="3000"/>
          </a:p>
          <a:p>
            <a:pPr indent="0" lvl="0" marL="0" rtl="0" algn="l">
              <a:lnSpc>
                <a:spcPct val="100000"/>
              </a:lnSpc>
              <a:spcBef>
                <a:spcPts val="0"/>
              </a:spcBef>
              <a:spcAft>
                <a:spcPts val="0"/>
              </a:spcAft>
              <a:buSzPts val="4800"/>
              <a:buNone/>
            </a:pPr>
            <a:r>
              <a:t/>
            </a:r>
            <a:endParaRPr sz="3000"/>
          </a:p>
          <a:p>
            <a:pPr indent="0" lvl="0" marL="0" rtl="0" algn="l">
              <a:lnSpc>
                <a:spcPct val="100000"/>
              </a:lnSpc>
              <a:spcBef>
                <a:spcPts val="0"/>
              </a:spcBef>
              <a:spcAft>
                <a:spcPts val="0"/>
              </a:spcAft>
              <a:buSzPts val="4800"/>
              <a:buNone/>
            </a:pPr>
            <a:r>
              <a:rPr lang="en" sz="3000"/>
              <a:t>An inline element only takes up as much width as necessary.</a:t>
            </a:r>
            <a:endParaRPr sz="3000"/>
          </a:p>
          <a:p>
            <a:pPr indent="0" lvl="0" marL="0" rtl="0" algn="l">
              <a:lnSpc>
                <a:spcPct val="100000"/>
              </a:lnSpc>
              <a:spcBef>
                <a:spcPts val="0"/>
              </a:spcBef>
              <a:spcAft>
                <a:spcPts val="0"/>
              </a:spcAft>
              <a:buSzPts val="4800"/>
              <a:buNone/>
            </a:pPr>
            <a:r>
              <a:t/>
            </a:r>
            <a:endParaRPr sz="3000"/>
          </a:p>
          <a:p>
            <a:pPr indent="0" lvl="0" marL="0" rtl="0" algn="l">
              <a:lnSpc>
                <a:spcPct val="100000"/>
              </a:lnSpc>
              <a:spcBef>
                <a:spcPts val="0"/>
              </a:spcBef>
              <a:spcAft>
                <a:spcPts val="0"/>
              </a:spcAft>
              <a:buSzPts val="4800"/>
              <a:buNone/>
            </a:pPr>
            <a:r>
              <a:rPr lang="en" sz="3000"/>
              <a:t>This is a &lt;span&gt; element inside a paragraph.</a:t>
            </a:r>
            <a:endParaRPr sz="3000"/>
          </a:p>
          <a:p>
            <a:pPr indent="0" lvl="0" marL="0" rtl="0" algn="l">
              <a:lnSpc>
                <a:spcPct val="100000"/>
              </a:lnSpc>
              <a:spcBef>
                <a:spcPts val="0"/>
              </a:spcBef>
              <a:spcAft>
                <a:spcPts val="0"/>
              </a:spcAft>
              <a:buSzPts val="4800"/>
              <a:buNone/>
            </a:pPr>
            <a:r>
              <a:t/>
            </a:r>
            <a:endParaRPr sz="3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3"/>
          <p:cNvPicPr preferRelativeResize="0"/>
          <p:nvPr/>
        </p:nvPicPr>
        <p:blipFill rotWithShape="1">
          <a:blip r:embed="rId3">
            <a:alphaModFix/>
          </a:blip>
          <a:srcRect b="0" l="0" r="0" t="0"/>
          <a:stretch/>
        </p:blipFill>
        <p:spPr>
          <a:xfrm>
            <a:off x="152400" y="1114825"/>
            <a:ext cx="8839200" cy="132979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190825" y="171100"/>
            <a:ext cx="6227100" cy="4446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b="1" lang="en" sz="3000"/>
              <a:t>Hands-on 3:</a:t>
            </a:r>
            <a:endParaRPr b="1" sz="3000"/>
          </a:p>
          <a:p>
            <a:pPr indent="0" lvl="0" marL="0" rtl="0" algn="l">
              <a:lnSpc>
                <a:spcPct val="100000"/>
              </a:lnSpc>
              <a:spcBef>
                <a:spcPts val="0"/>
              </a:spcBef>
              <a:spcAft>
                <a:spcPts val="0"/>
              </a:spcAft>
              <a:buSzPts val="4800"/>
              <a:buNone/>
            </a:pPr>
            <a:r>
              <a:rPr b="1" lang="en" sz="3000"/>
              <a:t>Let’s give it a try</a:t>
            </a:r>
            <a:endParaRPr b="1" sz="3000"/>
          </a:p>
          <a:p>
            <a:pPr indent="0" lvl="0" marL="0" rtl="0" algn="l">
              <a:lnSpc>
                <a:spcPct val="100000"/>
              </a:lnSpc>
              <a:spcBef>
                <a:spcPts val="0"/>
              </a:spcBef>
              <a:spcAft>
                <a:spcPts val="0"/>
              </a:spcAft>
              <a:buSzPts val="4800"/>
              <a:buNone/>
            </a:pPr>
            <a:r>
              <a:t/>
            </a:r>
            <a:endParaRPr b="1" sz="3000"/>
          </a:p>
          <a:p>
            <a:pPr indent="0" lvl="0" marL="0" rtl="0" algn="l">
              <a:lnSpc>
                <a:spcPct val="100000"/>
              </a:lnSpc>
              <a:spcBef>
                <a:spcPts val="0"/>
              </a:spcBef>
              <a:spcAft>
                <a:spcPts val="0"/>
              </a:spcAft>
              <a:buSzPts val="4800"/>
              <a:buNone/>
            </a:pPr>
            <a:r>
              <a:rPr lang="en" sz="3000"/>
              <a:t>&lt;bdo&gt;,&lt;br&gt;,&lt;b&gt;,&lt;a&gt;,&lt;I&gt;,&lt;img&gt;,&lt;q&gt;, &lt;small&gt;,&lt;span&gt;,&lt;strong&gt;</a:t>
            </a:r>
            <a:endParaRPr sz="3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5"/>
          <p:cNvSpPr txBox="1"/>
          <p:nvPr>
            <p:ph type="title"/>
          </p:nvPr>
        </p:nvSpPr>
        <p:spPr>
          <a:xfrm>
            <a:off x="148050" y="248325"/>
            <a:ext cx="6227100" cy="41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b="1" lang="en" sz="3200">
                <a:solidFill>
                  <a:srgbClr val="A52A2A"/>
                </a:solidFill>
              </a:rPr>
              <a:t>Inline Elements</a:t>
            </a:r>
            <a:endParaRPr b="1" sz="3000"/>
          </a:p>
          <a:p>
            <a:pPr indent="0" lvl="0" marL="0" rtl="0" algn="l">
              <a:lnSpc>
                <a:spcPct val="100000"/>
              </a:lnSpc>
              <a:spcBef>
                <a:spcPts val="0"/>
              </a:spcBef>
              <a:spcAft>
                <a:spcPts val="0"/>
              </a:spcAft>
              <a:buSzPts val="4800"/>
              <a:buNone/>
            </a:pPr>
            <a:r>
              <a:t/>
            </a:r>
            <a:endParaRPr b="1" sz="3000"/>
          </a:p>
          <a:p>
            <a:pPr indent="0" lvl="0" marL="0" rtl="0" algn="l">
              <a:lnSpc>
                <a:spcPct val="100000"/>
              </a:lnSpc>
              <a:spcBef>
                <a:spcPts val="0"/>
              </a:spcBef>
              <a:spcAft>
                <a:spcPts val="0"/>
              </a:spcAft>
              <a:buSzPts val="4800"/>
              <a:buNone/>
            </a:pPr>
            <a:r>
              <a:rPr lang="en" sz="3000"/>
              <a:t>&lt;bdo&gt;: Specify the text direction</a:t>
            </a:r>
            <a:endParaRPr sz="3000"/>
          </a:p>
          <a:p>
            <a:pPr indent="0" lvl="0" marL="0" rtl="0" algn="l">
              <a:lnSpc>
                <a:spcPct val="100000"/>
              </a:lnSpc>
              <a:spcBef>
                <a:spcPts val="0"/>
              </a:spcBef>
              <a:spcAft>
                <a:spcPts val="0"/>
              </a:spcAft>
              <a:buSzPts val="4800"/>
              <a:buNone/>
            </a:pPr>
            <a:r>
              <a:rPr lang="en" sz="3000"/>
              <a:t>&lt;br&gt;: line breaks</a:t>
            </a:r>
            <a:endParaRPr sz="3000"/>
          </a:p>
          <a:p>
            <a:pPr indent="0" lvl="0" marL="0" rtl="0" algn="l">
              <a:lnSpc>
                <a:spcPct val="100000"/>
              </a:lnSpc>
              <a:spcBef>
                <a:spcPts val="0"/>
              </a:spcBef>
              <a:spcAft>
                <a:spcPts val="0"/>
              </a:spcAft>
              <a:buSzPts val="4800"/>
              <a:buNone/>
            </a:pPr>
            <a:r>
              <a:rPr lang="en" sz="3000"/>
              <a:t>&lt;b&gt;: Make some text bold (without marking it as important.</a:t>
            </a:r>
            <a:endParaRPr sz="3000"/>
          </a:p>
          <a:p>
            <a:pPr indent="0" lvl="0" marL="0" rtl="0" algn="l">
              <a:lnSpc>
                <a:spcPct val="100000"/>
              </a:lnSpc>
              <a:spcBef>
                <a:spcPts val="0"/>
              </a:spcBef>
              <a:spcAft>
                <a:spcPts val="0"/>
              </a:spcAft>
              <a:buSzPts val="4800"/>
              <a:buNone/>
            </a:pPr>
            <a:r>
              <a:rPr lang="en" sz="3000"/>
              <a:t>&lt;a&gt;: Create a link</a:t>
            </a:r>
            <a:endParaRPr sz="3000"/>
          </a:p>
          <a:p>
            <a:pPr indent="0" lvl="0" marL="0" rtl="0" algn="l">
              <a:lnSpc>
                <a:spcPct val="100000"/>
              </a:lnSpc>
              <a:spcBef>
                <a:spcPts val="0"/>
              </a:spcBef>
              <a:spcAft>
                <a:spcPts val="0"/>
              </a:spcAft>
              <a:buSzPts val="4800"/>
              <a:buNone/>
            </a:pPr>
            <a:r>
              <a:rPr lang="en" sz="3000"/>
              <a:t>&lt;I&gt;: Italic text</a:t>
            </a:r>
            <a:endParaRPr sz="3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148050" y="248325"/>
            <a:ext cx="6227100" cy="41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b="1" lang="en" sz="3200">
                <a:solidFill>
                  <a:srgbClr val="A52A2A"/>
                </a:solidFill>
              </a:rPr>
              <a:t>Inline Elements</a:t>
            </a:r>
            <a:endParaRPr b="1" sz="3000"/>
          </a:p>
          <a:p>
            <a:pPr indent="0" lvl="0" marL="0" rtl="0" algn="l">
              <a:lnSpc>
                <a:spcPct val="100000"/>
              </a:lnSpc>
              <a:spcBef>
                <a:spcPts val="0"/>
              </a:spcBef>
              <a:spcAft>
                <a:spcPts val="0"/>
              </a:spcAft>
              <a:buSzPts val="4800"/>
              <a:buNone/>
            </a:pPr>
            <a:r>
              <a:t/>
            </a:r>
            <a:endParaRPr b="1" sz="3000"/>
          </a:p>
          <a:p>
            <a:pPr indent="0" lvl="0" marL="0" rtl="0" algn="l">
              <a:lnSpc>
                <a:spcPct val="100000"/>
              </a:lnSpc>
              <a:spcBef>
                <a:spcPts val="0"/>
              </a:spcBef>
              <a:spcAft>
                <a:spcPts val="0"/>
              </a:spcAft>
              <a:buSzPts val="4800"/>
              <a:buNone/>
            </a:pPr>
            <a:r>
              <a:rPr lang="en" sz="3000"/>
              <a:t>&lt;q&gt;: Mark up a short quotation</a:t>
            </a:r>
            <a:endParaRPr sz="3000"/>
          </a:p>
          <a:p>
            <a:pPr indent="0" lvl="0" marL="0" rtl="0" algn="l">
              <a:lnSpc>
                <a:spcPct val="100000"/>
              </a:lnSpc>
              <a:spcBef>
                <a:spcPts val="0"/>
              </a:spcBef>
              <a:spcAft>
                <a:spcPts val="0"/>
              </a:spcAft>
              <a:buSzPts val="4800"/>
              <a:buNone/>
            </a:pPr>
            <a:r>
              <a:rPr lang="en" sz="3000"/>
              <a:t>&lt;small&gt;: Define a smaller text</a:t>
            </a:r>
            <a:endParaRPr sz="3000"/>
          </a:p>
          <a:p>
            <a:pPr indent="0" lvl="0" marL="0" rtl="0" algn="l">
              <a:lnSpc>
                <a:spcPct val="100000"/>
              </a:lnSpc>
              <a:spcBef>
                <a:spcPts val="0"/>
              </a:spcBef>
              <a:spcAft>
                <a:spcPts val="0"/>
              </a:spcAft>
              <a:buSzPts val="4800"/>
              <a:buNone/>
            </a:pPr>
            <a:r>
              <a:rPr lang="en" sz="3000"/>
              <a:t>&lt;span&gt;: is an inline container used to mark up a part of a text.</a:t>
            </a:r>
            <a:endParaRPr sz="3000"/>
          </a:p>
          <a:p>
            <a:pPr indent="0" lvl="0" marL="0" rtl="0" algn="l">
              <a:lnSpc>
                <a:spcPct val="100000"/>
              </a:lnSpc>
              <a:spcBef>
                <a:spcPts val="0"/>
              </a:spcBef>
              <a:spcAft>
                <a:spcPts val="0"/>
              </a:spcAft>
              <a:buSzPts val="4800"/>
              <a:buNone/>
            </a:pPr>
            <a:r>
              <a:rPr lang="en" sz="3000"/>
              <a:t>&lt;strong&gt;: element defines text with strong importance</a:t>
            </a:r>
            <a:endParaRPr sz="3000"/>
          </a:p>
          <a:p>
            <a:pPr indent="0" lvl="0" marL="0" rtl="0" algn="l">
              <a:lnSpc>
                <a:spcPct val="100000"/>
              </a:lnSpc>
              <a:spcBef>
                <a:spcPts val="0"/>
              </a:spcBef>
              <a:spcAft>
                <a:spcPts val="0"/>
              </a:spcAft>
              <a:buSzPts val="4800"/>
              <a:buNone/>
            </a:pPr>
            <a:r>
              <a:t/>
            </a:r>
            <a:endParaRPr sz="3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7"/>
          <p:cNvSpPr txBox="1"/>
          <p:nvPr>
            <p:ph type="title"/>
          </p:nvPr>
        </p:nvSpPr>
        <p:spPr>
          <a:xfrm>
            <a:off x="148050" y="248325"/>
            <a:ext cx="6227100" cy="4788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b="1" lang="en" sz="3000">
                <a:solidFill>
                  <a:srgbClr val="A52A2A"/>
                </a:solidFill>
              </a:rPr>
              <a:t>The &lt;img&gt; tag:</a:t>
            </a:r>
            <a:endParaRPr b="1" sz="2800"/>
          </a:p>
          <a:p>
            <a:pPr indent="0" lvl="0" marL="0" rtl="0" algn="l">
              <a:lnSpc>
                <a:spcPct val="100000"/>
              </a:lnSpc>
              <a:spcBef>
                <a:spcPts val="0"/>
              </a:spcBef>
              <a:spcAft>
                <a:spcPts val="0"/>
              </a:spcAft>
              <a:buSzPts val="4800"/>
              <a:buNone/>
            </a:pPr>
            <a:r>
              <a:rPr lang="en" sz="2400"/>
              <a:t>The &lt;img&gt; tag is used to embed an image in an HTML page.</a:t>
            </a:r>
            <a:endParaRPr sz="2400"/>
          </a:p>
          <a:p>
            <a:pPr indent="0" lvl="0" marL="0" rtl="0" algn="l">
              <a:lnSpc>
                <a:spcPct val="100000"/>
              </a:lnSpc>
              <a:spcBef>
                <a:spcPts val="0"/>
              </a:spcBef>
              <a:spcAft>
                <a:spcPts val="0"/>
              </a:spcAft>
              <a:buSzPts val="4800"/>
              <a:buNone/>
            </a:pPr>
            <a:r>
              <a:t/>
            </a:r>
            <a:endParaRPr sz="2400"/>
          </a:p>
          <a:p>
            <a:pPr indent="0" lvl="0" marL="0" rtl="0" algn="l">
              <a:lnSpc>
                <a:spcPct val="100000"/>
              </a:lnSpc>
              <a:spcBef>
                <a:spcPts val="0"/>
              </a:spcBef>
              <a:spcAft>
                <a:spcPts val="0"/>
              </a:spcAft>
              <a:buSzPts val="4800"/>
              <a:buNone/>
            </a:pPr>
            <a:r>
              <a:rPr lang="en" sz="2400"/>
              <a:t>Images are not technically inserted into a web page; images are linked to web pages. The &lt;img&gt; tag creates a holding space for the referenced image.</a:t>
            </a:r>
            <a:endParaRPr sz="2400"/>
          </a:p>
          <a:p>
            <a:pPr indent="0" lvl="0" marL="0" rtl="0" algn="l">
              <a:lnSpc>
                <a:spcPct val="100000"/>
              </a:lnSpc>
              <a:spcBef>
                <a:spcPts val="0"/>
              </a:spcBef>
              <a:spcAft>
                <a:spcPts val="0"/>
              </a:spcAft>
              <a:buSzPts val="4800"/>
              <a:buNone/>
            </a:pPr>
            <a:r>
              <a:t/>
            </a:r>
            <a:endParaRPr sz="2400"/>
          </a:p>
          <a:p>
            <a:pPr indent="0" lvl="0" marL="0" rtl="0" algn="l">
              <a:lnSpc>
                <a:spcPct val="100000"/>
              </a:lnSpc>
              <a:spcBef>
                <a:spcPts val="0"/>
              </a:spcBef>
              <a:spcAft>
                <a:spcPts val="0"/>
              </a:spcAft>
              <a:buSzPts val="4800"/>
              <a:buNone/>
            </a:pPr>
            <a:r>
              <a:rPr lang="en" sz="2400"/>
              <a:t>The &lt;img&gt; tag has two required attributes:</a:t>
            </a:r>
            <a:endParaRPr sz="2400"/>
          </a:p>
          <a:p>
            <a:pPr indent="-381000" lvl="0" marL="457200" rtl="0" algn="l">
              <a:lnSpc>
                <a:spcPct val="100000"/>
              </a:lnSpc>
              <a:spcBef>
                <a:spcPts val="0"/>
              </a:spcBef>
              <a:spcAft>
                <a:spcPts val="0"/>
              </a:spcAft>
              <a:buSzPts val="2400"/>
              <a:buChar char="●"/>
            </a:pPr>
            <a:r>
              <a:rPr lang="en" sz="2400"/>
              <a:t>src - Specifies the path to the image</a:t>
            </a:r>
            <a:endParaRPr sz="2400"/>
          </a:p>
          <a:p>
            <a:pPr indent="-381000" lvl="0" marL="457200" rtl="0" algn="l">
              <a:lnSpc>
                <a:spcPct val="100000"/>
              </a:lnSpc>
              <a:spcBef>
                <a:spcPts val="0"/>
              </a:spcBef>
              <a:spcAft>
                <a:spcPts val="0"/>
              </a:spcAft>
              <a:buSzPts val="2400"/>
              <a:buChar char="●"/>
            </a:pPr>
            <a:r>
              <a:rPr lang="en" sz="2400"/>
              <a:t>alt - Specifies an alternate text for the image, if the image for some reason cannot be displayed</a:t>
            </a:r>
            <a:endParaRPr sz="2400"/>
          </a:p>
          <a:p>
            <a:pPr indent="0" lvl="0" marL="0" rtl="0" algn="l">
              <a:lnSpc>
                <a:spcPct val="100000"/>
              </a:lnSpc>
              <a:spcBef>
                <a:spcPts val="0"/>
              </a:spcBef>
              <a:spcAft>
                <a:spcPts val="0"/>
              </a:spcAft>
              <a:buSzPts val="4800"/>
              <a:buNone/>
            </a:pPr>
            <a:r>
              <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28"/>
          <p:cNvPicPr preferRelativeResize="0"/>
          <p:nvPr/>
        </p:nvPicPr>
        <p:blipFill rotWithShape="1">
          <a:blip r:embed="rId3">
            <a:alphaModFix/>
          </a:blip>
          <a:srcRect b="0" l="0" r="0" t="0"/>
          <a:stretch/>
        </p:blipFill>
        <p:spPr>
          <a:xfrm>
            <a:off x="227250" y="1050625"/>
            <a:ext cx="6251378" cy="24193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29"/>
          <p:cNvPicPr preferRelativeResize="0"/>
          <p:nvPr/>
        </p:nvPicPr>
        <p:blipFill rotWithShape="1">
          <a:blip r:embed="rId3">
            <a:alphaModFix/>
          </a:blip>
          <a:srcRect b="0" l="0" r="0" t="0"/>
          <a:stretch/>
        </p:blipFill>
        <p:spPr>
          <a:xfrm>
            <a:off x="190500" y="481788"/>
            <a:ext cx="8953500" cy="22764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b="1" lang="en" sz="4200"/>
              <a:t>Anchors and Hyperlinks</a:t>
            </a:r>
            <a:endParaRPr b="1" sz="4200"/>
          </a:p>
          <a:p>
            <a:pPr indent="0" lvl="0" marL="0" rtl="0" algn="l">
              <a:lnSpc>
                <a:spcPct val="100000"/>
              </a:lnSpc>
              <a:spcBef>
                <a:spcPts val="0"/>
              </a:spcBef>
              <a:spcAft>
                <a:spcPts val="0"/>
              </a:spcAft>
              <a:buSzPts val="4800"/>
              <a:buNone/>
            </a:pPr>
            <a:r>
              <a:t/>
            </a:r>
            <a:endParaRPr sz="3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3000"/>
              <a:buNone/>
            </a:pPr>
            <a:r>
              <a:rPr b="1" lang="en" sz="2300"/>
              <a:t>What's so great about HTML5? </a:t>
            </a:r>
            <a:endParaRPr b="1" sz="3500"/>
          </a:p>
        </p:txBody>
      </p:sp>
      <p:sp>
        <p:nvSpPr>
          <p:cNvPr id="72" name="Google Shape;72;p4"/>
          <p:cNvSpPr txBox="1"/>
          <p:nvPr>
            <p:ph idx="1" type="body"/>
          </p:nvPr>
        </p:nvSpPr>
        <p:spPr>
          <a:xfrm>
            <a:off x="311700" y="1152475"/>
            <a:ext cx="60294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600"/>
              </a:spcBef>
              <a:spcAft>
                <a:spcPts val="0"/>
              </a:spcAft>
              <a:buSzPts val="1800"/>
              <a:buNone/>
            </a:pPr>
            <a:r>
              <a:rPr lang="en">
                <a:latin typeface="Oswald"/>
                <a:ea typeface="Oswald"/>
                <a:cs typeface="Oswald"/>
                <a:sym typeface="Oswald"/>
              </a:rPr>
              <a:t>HTML5 has been designed to deliver almost everything you'd want to do online without requiring additional software such as browser plugins. It does everything from animation to apps, music to movies, and can also be used to build incredibly complicated applications that run in your browser.</a:t>
            </a:r>
            <a:endParaRPr>
              <a:latin typeface="Oswald"/>
              <a:ea typeface="Oswald"/>
              <a:cs typeface="Oswald"/>
              <a:sym typeface="Oswald"/>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490250" y="526350"/>
            <a:ext cx="6227100" cy="4456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b="1" lang="en" sz="4200">
                <a:solidFill>
                  <a:srgbClr val="A52A2A"/>
                </a:solidFill>
              </a:rPr>
              <a:t>The &lt;a&gt; tag:</a:t>
            </a:r>
            <a:endParaRPr b="1" sz="4200">
              <a:solidFill>
                <a:srgbClr val="A52A2A"/>
              </a:solidFill>
            </a:endParaRPr>
          </a:p>
          <a:p>
            <a:pPr indent="0" lvl="0" marL="0" rtl="0" algn="l">
              <a:lnSpc>
                <a:spcPct val="100000"/>
              </a:lnSpc>
              <a:spcBef>
                <a:spcPts val="0"/>
              </a:spcBef>
              <a:spcAft>
                <a:spcPts val="0"/>
              </a:spcAft>
              <a:buSzPts val="4800"/>
              <a:buNone/>
            </a:pPr>
            <a:r>
              <a:t/>
            </a:r>
            <a:endParaRPr b="1" sz="4200"/>
          </a:p>
          <a:p>
            <a:pPr indent="0" lvl="0" marL="0" rtl="0" algn="l">
              <a:lnSpc>
                <a:spcPct val="100000"/>
              </a:lnSpc>
              <a:spcBef>
                <a:spcPts val="0"/>
              </a:spcBef>
              <a:spcAft>
                <a:spcPts val="0"/>
              </a:spcAft>
              <a:buSzPts val="4800"/>
              <a:buNone/>
            </a:pPr>
            <a:r>
              <a:rPr lang="en" sz="2000">
                <a:solidFill>
                  <a:srgbClr val="1C1E21"/>
                </a:solidFill>
              </a:rPr>
              <a:t>The &lt;a&gt; tag defines a hyperlink, which is used to link from one page to another.</a:t>
            </a:r>
            <a:endParaRPr sz="2000">
              <a:solidFill>
                <a:srgbClr val="1C1E21"/>
              </a:solidFill>
            </a:endParaRPr>
          </a:p>
          <a:p>
            <a:pPr indent="0" lvl="0" marL="0" rtl="0" algn="l">
              <a:lnSpc>
                <a:spcPct val="100000"/>
              </a:lnSpc>
              <a:spcBef>
                <a:spcPts val="0"/>
              </a:spcBef>
              <a:spcAft>
                <a:spcPts val="0"/>
              </a:spcAft>
              <a:buSzPts val="4800"/>
              <a:buNone/>
            </a:pPr>
            <a:r>
              <a:t/>
            </a:r>
            <a:endParaRPr sz="2000">
              <a:solidFill>
                <a:srgbClr val="1C1E21"/>
              </a:solidFill>
            </a:endParaRPr>
          </a:p>
          <a:p>
            <a:pPr indent="0" lvl="0" marL="0" rtl="0" algn="l">
              <a:lnSpc>
                <a:spcPct val="100000"/>
              </a:lnSpc>
              <a:spcBef>
                <a:spcPts val="0"/>
              </a:spcBef>
              <a:spcAft>
                <a:spcPts val="0"/>
              </a:spcAft>
              <a:buSzPts val="4800"/>
              <a:buNone/>
            </a:pPr>
            <a:r>
              <a:rPr lang="en" sz="2000">
                <a:solidFill>
                  <a:srgbClr val="1C1E21"/>
                </a:solidFill>
              </a:rPr>
              <a:t>The most important attribute of the &lt;a&gt; element is the href attribute, which indicates the link's destination.</a:t>
            </a:r>
            <a:endParaRPr sz="2000">
              <a:solidFill>
                <a:srgbClr val="1C1E21"/>
              </a:solidFill>
            </a:endParaRPr>
          </a:p>
          <a:p>
            <a:pPr indent="0" lvl="0" marL="0" rtl="0" algn="l">
              <a:lnSpc>
                <a:spcPct val="100000"/>
              </a:lnSpc>
              <a:spcBef>
                <a:spcPts val="0"/>
              </a:spcBef>
              <a:spcAft>
                <a:spcPts val="0"/>
              </a:spcAft>
              <a:buSzPts val="4800"/>
              <a:buNone/>
            </a:pPr>
            <a:r>
              <a:t/>
            </a:r>
            <a:endParaRPr sz="2000">
              <a:solidFill>
                <a:srgbClr val="1C1E21"/>
              </a:solidFill>
            </a:endParaRPr>
          </a:p>
          <a:p>
            <a:pPr indent="0" lvl="0" marL="0" rtl="0" algn="l">
              <a:lnSpc>
                <a:spcPct val="100000"/>
              </a:lnSpc>
              <a:spcBef>
                <a:spcPts val="0"/>
              </a:spcBef>
              <a:spcAft>
                <a:spcPts val="0"/>
              </a:spcAft>
              <a:buSzPts val="4800"/>
              <a:buNone/>
            </a:pPr>
            <a:r>
              <a:rPr lang="en" sz="2000">
                <a:solidFill>
                  <a:srgbClr val="1C1E21"/>
                </a:solidFill>
              </a:rPr>
              <a:t>By default, links will appear as follows in all browsers:</a:t>
            </a:r>
            <a:endParaRPr sz="2000">
              <a:solidFill>
                <a:srgbClr val="1C1E21"/>
              </a:solidFill>
            </a:endParaRPr>
          </a:p>
          <a:p>
            <a:pPr indent="0" lvl="0" marL="0" rtl="0" algn="l">
              <a:lnSpc>
                <a:spcPct val="100000"/>
              </a:lnSpc>
              <a:spcBef>
                <a:spcPts val="0"/>
              </a:spcBef>
              <a:spcAft>
                <a:spcPts val="0"/>
              </a:spcAft>
              <a:buSzPts val="4800"/>
              <a:buNone/>
            </a:pPr>
            <a:r>
              <a:t/>
            </a:r>
            <a:endParaRPr sz="2000">
              <a:solidFill>
                <a:srgbClr val="1C1E21"/>
              </a:solidFill>
            </a:endParaRPr>
          </a:p>
          <a:p>
            <a:pPr indent="-355600" lvl="0" marL="457200" rtl="0" algn="l">
              <a:lnSpc>
                <a:spcPct val="100000"/>
              </a:lnSpc>
              <a:spcBef>
                <a:spcPts val="0"/>
              </a:spcBef>
              <a:spcAft>
                <a:spcPts val="0"/>
              </a:spcAft>
              <a:buClr>
                <a:srgbClr val="1C1E21"/>
              </a:buClr>
              <a:buSzPts val="2000"/>
              <a:buChar char="●"/>
            </a:pPr>
            <a:r>
              <a:rPr lang="en" sz="2000">
                <a:solidFill>
                  <a:srgbClr val="1C1E21"/>
                </a:solidFill>
              </a:rPr>
              <a:t>An unvisited link is underlined and blue</a:t>
            </a:r>
            <a:endParaRPr sz="2000">
              <a:solidFill>
                <a:srgbClr val="1C1E21"/>
              </a:solidFill>
            </a:endParaRPr>
          </a:p>
          <a:p>
            <a:pPr indent="-355600" lvl="0" marL="457200" rtl="0" algn="l">
              <a:lnSpc>
                <a:spcPct val="100000"/>
              </a:lnSpc>
              <a:spcBef>
                <a:spcPts val="0"/>
              </a:spcBef>
              <a:spcAft>
                <a:spcPts val="0"/>
              </a:spcAft>
              <a:buClr>
                <a:srgbClr val="1C1E21"/>
              </a:buClr>
              <a:buSzPts val="2000"/>
              <a:buChar char="●"/>
            </a:pPr>
            <a:r>
              <a:rPr lang="en" sz="2000">
                <a:solidFill>
                  <a:srgbClr val="1C1E21"/>
                </a:solidFill>
              </a:rPr>
              <a:t>A visited link is underlined and purple</a:t>
            </a:r>
            <a:endParaRPr sz="2000">
              <a:solidFill>
                <a:srgbClr val="1C1E21"/>
              </a:solidFill>
            </a:endParaRPr>
          </a:p>
          <a:p>
            <a:pPr indent="-355600" lvl="0" marL="457200" rtl="0" algn="l">
              <a:lnSpc>
                <a:spcPct val="100000"/>
              </a:lnSpc>
              <a:spcBef>
                <a:spcPts val="0"/>
              </a:spcBef>
              <a:spcAft>
                <a:spcPts val="0"/>
              </a:spcAft>
              <a:buClr>
                <a:srgbClr val="1C1E21"/>
              </a:buClr>
              <a:buSzPts val="2000"/>
              <a:buChar char="●"/>
            </a:pPr>
            <a:r>
              <a:rPr lang="en" sz="2000">
                <a:solidFill>
                  <a:srgbClr val="1C1E21"/>
                </a:solidFill>
              </a:rPr>
              <a:t>An active link is underlined and red</a:t>
            </a:r>
            <a:endParaRPr sz="2000">
              <a:solidFill>
                <a:srgbClr val="1C1E21"/>
              </a:solidFill>
            </a:endParaRPr>
          </a:p>
          <a:p>
            <a:pPr indent="0" lvl="0" marL="0" rtl="0" algn="l">
              <a:lnSpc>
                <a:spcPct val="100000"/>
              </a:lnSpc>
              <a:spcBef>
                <a:spcPts val="0"/>
              </a:spcBef>
              <a:spcAft>
                <a:spcPts val="0"/>
              </a:spcAft>
              <a:buSzPts val="4800"/>
              <a:buNone/>
            </a:pPr>
            <a:r>
              <a:t/>
            </a:r>
            <a:endParaRPr sz="1700">
              <a:solidFill>
                <a:srgbClr val="1C1E2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b="1" lang="en" sz="4200"/>
              <a:t>Hands-on 4:</a:t>
            </a:r>
            <a:endParaRPr b="1" sz="4200"/>
          </a:p>
          <a:p>
            <a:pPr indent="0" lvl="0" marL="0" rtl="0" algn="l">
              <a:lnSpc>
                <a:spcPct val="100000"/>
              </a:lnSpc>
              <a:spcBef>
                <a:spcPts val="0"/>
              </a:spcBef>
              <a:spcAft>
                <a:spcPts val="0"/>
              </a:spcAft>
              <a:buSzPts val="4800"/>
              <a:buNone/>
            </a:pPr>
            <a:r>
              <a:t/>
            </a:r>
            <a:endParaRPr b="1" sz="4200"/>
          </a:p>
          <a:p>
            <a:pPr indent="-374650" lvl="0" marL="457200" rtl="0" algn="l">
              <a:lnSpc>
                <a:spcPct val="100000"/>
              </a:lnSpc>
              <a:spcBef>
                <a:spcPts val="0"/>
              </a:spcBef>
              <a:spcAft>
                <a:spcPts val="0"/>
              </a:spcAft>
              <a:buClr>
                <a:srgbClr val="1C1E21"/>
              </a:buClr>
              <a:buSzPts val="2300"/>
              <a:buChar char="●"/>
            </a:pPr>
            <a:r>
              <a:rPr lang="en" sz="2300">
                <a:solidFill>
                  <a:srgbClr val="1C1E21"/>
                </a:solidFill>
              </a:rPr>
              <a:t>How to open a link in a new browser window:</a:t>
            </a:r>
            <a:endParaRPr sz="2300">
              <a:solidFill>
                <a:srgbClr val="1C1E21"/>
              </a:solidFill>
            </a:endParaRPr>
          </a:p>
          <a:p>
            <a:pPr indent="-374650" lvl="0" marL="457200" rtl="0" algn="l">
              <a:lnSpc>
                <a:spcPct val="100000"/>
              </a:lnSpc>
              <a:spcBef>
                <a:spcPts val="0"/>
              </a:spcBef>
              <a:spcAft>
                <a:spcPts val="0"/>
              </a:spcAft>
              <a:buClr>
                <a:srgbClr val="1C1E21"/>
              </a:buClr>
              <a:buSzPts val="2300"/>
              <a:buChar char="●"/>
            </a:pPr>
            <a:r>
              <a:rPr lang="en" sz="2300">
                <a:solidFill>
                  <a:srgbClr val="1C1E21"/>
                </a:solidFill>
              </a:rPr>
              <a:t>How to link to another section on the same page</a:t>
            </a:r>
            <a:endParaRPr sz="2300">
              <a:solidFill>
                <a:srgbClr val="1C1E21"/>
              </a:solidFill>
            </a:endParaRPr>
          </a:p>
          <a:p>
            <a:pPr indent="-374650" lvl="0" marL="457200" rtl="0" algn="l">
              <a:lnSpc>
                <a:spcPct val="100000"/>
              </a:lnSpc>
              <a:spcBef>
                <a:spcPts val="0"/>
              </a:spcBef>
              <a:spcAft>
                <a:spcPts val="0"/>
              </a:spcAft>
              <a:buClr>
                <a:srgbClr val="1C1E21"/>
              </a:buClr>
              <a:buSzPts val="2300"/>
              <a:buChar char="●"/>
            </a:pPr>
            <a:r>
              <a:rPr lang="en" sz="2300">
                <a:solidFill>
                  <a:srgbClr val="1C1E21"/>
                </a:solidFill>
              </a:rPr>
              <a:t>How to use an image as a link (challenge)</a:t>
            </a:r>
            <a:endParaRPr sz="2300">
              <a:solidFill>
                <a:srgbClr val="1C1E2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b="1" lang="en" sz="4200">
                <a:solidFill>
                  <a:srgbClr val="A52A2A"/>
                </a:solidFill>
              </a:rPr>
              <a:t>HTML Attributes</a:t>
            </a:r>
            <a:endParaRPr b="1" sz="4200">
              <a:solidFill>
                <a:srgbClr val="A52A2A"/>
              </a:solidFill>
            </a:endParaRPr>
          </a:p>
          <a:p>
            <a:pPr indent="0" lvl="0" marL="0" rtl="0" algn="l">
              <a:lnSpc>
                <a:spcPct val="100000"/>
              </a:lnSpc>
              <a:spcBef>
                <a:spcPts val="0"/>
              </a:spcBef>
              <a:spcAft>
                <a:spcPts val="0"/>
              </a:spcAft>
              <a:buSzPts val="4800"/>
              <a:buNone/>
            </a:pPr>
            <a:r>
              <a:t/>
            </a:r>
            <a:endParaRPr b="1" sz="4200"/>
          </a:p>
          <a:p>
            <a:pPr indent="0" lvl="0" marL="0" rtl="0" algn="l">
              <a:lnSpc>
                <a:spcPct val="100000"/>
              </a:lnSpc>
              <a:spcBef>
                <a:spcPts val="0"/>
              </a:spcBef>
              <a:spcAft>
                <a:spcPts val="0"/>
              </a:spcAft>
              <a:buSzPts val="4800"/>
              <a:buNone/>
            </a:pPr>
            <a:r>
              <a:rPr lang="en" sz="2100">
                <a:solidFill>
                  <a:srgbClr val="1C1E21"/>
                </a:solidFill>
              </a:rPr>
              <a:t>HTML attributes provide additional information about HTML elements.</a:t>
            </a:r>
            <a:endParaRPr sz="2100">
              <a:solidFill>
                <a:srgbClr val="1C1E21"/>
              </a:solidFill>
            </a:endParaRPr>
          </a:p>
          <a:p>
            <a:pPr indent="0" lvl="0" marL="0" rtl="0" algn="l">
              <a:lnSpc>
                <a:spcPct val="100000"/>
              </a:lnSpc>
              <a:spcBef>
                <a:spcPts val="0"/>
              </a:spcBef>
              <a:spcAft>
                <a:spcPts val="0"/>
              </a:spcAft>
              <a:buSzPts val="4800"/>
              <a:buNone/>
            </a:pPr>
            <a:r>
              <a:t/>
            </a:r>
            <a:endParaRPr sz="2100">
              <a:solidFill>
                <a:srgbClr val="1C1E21"/>
              </a:solidFill>
            </a:endParaRPr>
          </a:p>
          <a:p>
            <a:pPr indent="-361950" lvl="0" marL="457200" rtl="0" algn="l">
              <a:lnSpc>
                <a:spcPct val="100000"/>
              </a:lnSpc>
              <a:spcBef>
                <a:spcPts val="0"/>
              </a:spcBef>
              <a:spcAft>
                <a:spcPts val="0"/>
              </a:spcAft>
              <a:buClr>
                <a:srgbClr val="1C1E21"/>
              </a:buClr>
              <a:buSzPts val="2100"/>
              <a:buChar char="●"/>
            </a:pPr>
            <a:r>
              <a:rPr lang="en" sz="2100">
                <a:solidFill>
                  <a:srgbClr val="1C1E21"/>
                </a:solidFill>
              </a:rPr>
              <a:t>All HTML elements can have attributes</a:t>
            </a:r>
            <a:endParaRPr sz="2100">
              <a:solidFill>
                <a:srgbClr val="1C1E21"/>
              </a:solidFill>
            </a:endParaRPr>
          </a:p>
          <a:p>
            <a:pPr indent="-361950" lvl="0" marL="457200" rtl="0" algn="l">
              <a:lnSpc>
                <a:spcPct val="100000"/>
              </a:lnSpc>
              <a:spcBef>
                <a:spcPts val="0"/>
              </a:spcBef>
              <a:spcAft>
                <a:spcPts val="0"/>
              </a:spcAft>
              <a:buClr>
                <a:srgbClr val="1C1E21"/>
              </a:buClr>
              <a:buSzPts val="2100"/>
              <a:buChar char="●"/>
            </a:pPr>
            <a:r>
              <a:rPr lang="en" sz="2100">
                <a:solidFill>
                  <a:srgbClr val="1C1E21"/>
                </a:solidFill>
              </a:rPr>
              <a:t>Attributes provide additional information about elements</a:t>
            </a:r>
            <a:endParaRPr sz="2100">
              <a:solidFill>
                <a:srgbClr val="1C1E21"/>
              </a:solidFill>
            </a:endParaRPr>
          </a:p>
          <a:p>
            <a:pPr indent="-361950" lvl="0" marL="457200" rtl="0" algn="l">
              <a:lnSpc>
                <a:spcPct val="100000"/>
              </a:lnSpc>
              <a:spcBef>
                <a:spcPts val="0"/>
              </a:spcBef>
              <a:spcAft>
                <a:spcPts val="0"/>
              </a:spcAft>
              <a:buClr>
                <a:srgbClr val="1C1E21"/>
              </a:buClr>
              <a:buSzPts val="2100"/>
              <a:buChar char="●"/>
            </a:pPr>
            <a:r>
              <a:rPr lang="en" sz="2100">
                <a:solidFill>
                  <a:srgbClr val="1C1E21"/>
                </a:solidFill>
              </a:rPr>
              <a:t>Attributes are always specified in the start tag</a:t>
            </a:r>
            <a:endParaRPr sz="2100">
              <a:solidFill>
                <a:srgbClr val="1C1E21"/>
              </a:solidFill>
            </a:endParaRPr>
          </a:p>
          <a:p>
            <a:pPr indent="-361950" lvl="0" marL="457200" rtl="0" algn="l">
              <a:lnSpc>
                <a:spcPct val="100000"/>
              </a:lnSpc>
              <a:spcBef>
                <a:spcPts val="0"/>
              </a:spcBef>
              <a:spcAft>
                <a:spcPts val="0"/>
              </a:spcAft>
              <a:buClr>
                <a:srgbClr val="1C1E21"/>
              </a:buClr>
              <a:buSzPts val="2100"/>
              <a:buChar char="●"/>
            </a:pPr>
            <a:r>
              <a:rPr lang="en" sz="2100">
                <a:solidFill>
                  <a:srgbClr val="1C1E21"/>
                </a:solidFill>
              </a:rPr>
              <a:t>Attributes usually come in name/value pairs like: name="value"</a:t>
            </a:r>
            <a:endParaRPr sz="2100">
              <a:solidFill>
                <a:srgbClr val="1C1E21"/>
              </a:solidFill>
            </a:endParaRPr>
          </a:p>
          <a:p>
            <a:pPr indent="0" lvl="0" marL="0" rtl="0" algn="l">
              <a:lnSpc>
                <a:spcPct val="100000"/>
              </a:lnSpc>
              <a:spcBef>
                <a:spcPts val="0"/>
              </a:spcBef>
              <a:spcAft>
                <a:spcPts val="0"/>
              </a:spcAft>
              <a:buSzPts val="4800"/>
              <a:buNone/>
            </a:pPr>
            <a:r>
              <a:t/>
            </a:r>
            <a:endParaRPr sz="1700">
              <a:solidFill>
                <a:srgbClr val="1C1E21"/>
              </a:solidFill>
            </a:endParaRPr>
          </a:p>
          <a:p>
            <a:pPr indent="0" lvl="0" marL="0" rtl="0" algn="l">
              <a:lnSpc>
                <a:spcPct val="100000"/>
              </a:lnSpc>
              <a:spcBef>
                <a:spcPts val="0"/>
              </a:spcBef>
              <a:spcAft>
                <a:spcPts val="0"/>
              </a:spcAft>
              <a:buSzPts val="4800"/>
              <a:buNone/>
            </a:pPr>
            <a:r>
              <a:t/>
            </a:r>
            <a:endParaRPr sz="1700">
              <a:solidFill>
                <a:srgbClr val="1C1E2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b="1" lang="en" sz="4200">
                <a:solidFill>
                  <a:srgbClr val="A52A2A"/>
                </a:solidFill>
              </a:rPr>
              <a:t>HTML Attributes</a:t>
            </a:r>
            <a:endParaRPr b="1" sz="4200">
              <a:solidFill>
                <a:srgbClr val="A52A2A"/>
              </a:solidFill>
            </a:endParaRPr>
          </a:p>
          <a:p>
            <a:pPr indent="0" lvl="0" marL="0" rtl="0" algn="l">
              <a:lnSpc>
                <a:spcPct val="100000"/>
              </a:lnSpc>
              <a:spcBef>
                <a:spcPts val="0"/>
              </a:spcBef>
              <a:spcAft>
                <a:spcPts val="0"/>
              </a:spcAft>
              <a:buSzPts val="4800"/>
              <a:buNone/>
            </a:pPr>
            <a:r>
              <a:t/>
            </a:r>
            <a:endParaRPr b="1" sz="4200"/>
          </a:p>
          <a:p>
            <a:pPr indent="0" lvl="0" marL="0" rtl="0" algn="l">
              <a:lnSpc>
                <a:spcPct val="100000"/>
              </a:lnSpc>
              <a:spcBef>
                <a:spcPts val="0"/>
              </a:spcBef>
              <a:spcAft>
                <a:spcPts val="0"/>
              </a:spcAft>
              <a:buSzPts val="4800"/>
              <a:buNone/>
            </a:pPr>
            <a:r>
              <a:rPr lang="en" sz="2100">
                <a:solidFill>
                  <a:srgbClr val="A52A2A"/>
                </a:solidFill>
              </a:rPr>
              <a:t>The href Attribute</a:t>
            </a:r>
            <a:endParaRPr sz="2100">
              <a:solidFill>
                <a:srgbClr val="A52A2A"/>
              </a:solidFill>
            </a:endParaRPr>
          </a:p>
          <a:p>
            <a:pPr indent="0" lvl="0" marL="0" rtl="0" algn="l">
              <a:lnSpc>
                <a:spcPct val="100000"/>
              </a:lnSpc>
              <a:spcBef>
                <a:spcPts val="0"/>
              </a:spcBef>
              <a:spcAft>
                <a:spcPts val="0"/>
              </a:spcAft>
              <a:buSzPts val="4800"/>
              <a:buNone/>
            </a:pPr>
            <a:r>
              <a:t/>
            </a:r>
            <a:endParaRPr sz="2100">
              <a:solidFill>
                <a:srgbClr val="1C1E21"/>
              </a:solidFill>
            </a:endParaRPr>
          </a:p>
          <a:p>
            <a:pPr indent="0" lvl="0" marL="0" rtl="0" algn="l">
              <a:lnSpc>
                <a:spcPct val="100000"/>
              </a:lnSpc>
              <a:spcBef>
                <a:spcPts val="0"/>
              </a:spcBef>
              <a:spcAft>
                <a:spcPts val="0"/>
              </a:spcAft>
              <a:buSzPts val="4800"/>
              <a:buNone/>
            </a:pPr>
            <a:r>
              <a:rPr lang="en" sz="2100">
                <a:solidFill>
                  <a:srgbClr val="1C1E21"/>
                </a:solidFill>
              </a:rPr>
              <a:t>The &lt;a&gt; tag defines a hyperlink. The href attribute specifies the URL of the page the link goes to:</a:t>
            </a:r>
            <a:endParaRPr sz="2100">
              <a:solidFill>
                <a:srgbClr val="1C1E21"/>
              </a:solidFill>
            </a:endParaRPr>
          </a:p>
          <a:p>
            <a:pPr indent="0" lvl="0" marL="0" rtl="0" algn="l">
              <a:lnSpc>
                <a:spcPct val="100000"/>
              </a:lnSpc>
              <a:spcBef>
                <a:spcPts val="0"/>
              </a:spcBef>
              <a:spcAft>
                <a:spcPts val="0"/>
              </a:spcAft>
              <a:buSzPts val="4800"/>
              <a:buNone/>
            </a:pPr>
            <a:r>
              <a:t/>
            </a:r>
            <a:endParaRPr sz="2100">
              <a:solidFill>
                <a:srgbClr val="1C1E21"/>
              </a:solidFill>
            </a:endParaRPr>
          </a:p>
          <a:p>
            <a:pPr indent="0" lvl="0" marL="0" rtl="0" algn="l">
              <a:lnSpc>
                <a:spcPct val="100000"/>
              </a:lnSpc>
              <a:spcBef>
                <a:spcPts val="0"/>
              </a:spcBef>
              <a:spcAft>
                <a:spcPts val="0"/>
              </a:spcAft>
              <a:buSzPts val="4800"/>
              <a:buNone/>
            </a:pPr>
            <a:r>
              <a:rPr lang="en" sz="2100">
                <a:solidFill>
                  <a:srgbClr val="1C1E21"/>
                </a:solidFill>
              </a:rPr>
              <a:t>Example</a:t>
            </a:r>
            <a:endParaRPr sz="2100">
              <a:solidFill>
                <a:srgbClr val="1C1E21"/>
              </a:solidFill>
            </a:endParaRPr>
          </a:p>
          <a:p>
            <a:pPr indent="0" lvl="0" marL="0" rtl="0" algn="l">
              <a:lnSpc>
                <a:spcPct val="100000"/>
              </a:lnSpc>
              <a:spcBef>
                <a:spcPts val="0"/>
              </a:spcBef>
              <a:spcAft>
                <a:spcPts val="0"/>
              </a:spcAft>
              <a:buSzPts val="4800"/>
              <a:buNone/>
            </a:pPr>
            <a:r>
              <a:rPr lang="en" sz="2100">
                <a:solidFill>
                  <a:srgbClr val="1C1E21"/>
                </a:solidFill>
              </a:rPr>
              <a:t>&lt;a href="https://www.google.com"&gt;Visit google&lt;/a&gt;</a:t>
            </a:r>
            <a:endParaRPr sz="2100">
              <a:solidFill>
                <a:srgbClr val="1C1E21"/>
              </a:solidFill>
            </a:endParaRPr>
          </a:p>
          <a:p>
            <a:pPr indent="0" lvl="0" marL="0" rtl="0" algn="l">
              <a:lnSpc>
                <a:spcPct val="100000"/>
              </a:lnSpc>
              <a:spcBef>
                <a:spcPts val="0"/>
              </a:spcBef>
              <a:spcAft>
                <a:spcPts val="0"/>
              </a:spcAft>
              <a:buSzPts val="4800"/>
              <a:buNone/>
            </a:pPr>
            <a:r>
              <a:t/>
            </a:r>
            <a:endParaRPr sz="2100">
              <a:solidFill>
                <a:srgbClr val="1C1E21"/>
              </a:solidFill>
            </a:endParaRPr>
          </a:p>
          <a:p>
            <a:pPr indent="0" lvl="0" marL="0" rtl="0" algn="l">
              <a:lnSpc>
                <a:spcPct val="100000"/>
              </a:lnSpc>
              <a:spcBef>
                <a:spcPts val="0"/>
              </a:spcBef>
              <a:spcAft>
                <a:spcPts val="0"/>
              </a:spcAft>
              <a:buSzPts val="4800"/>
              <a:buNone/>
            </a:pPr>
            <a:r>
              <a:t/>
            </a:r>
            <a:endParaRPr sz="1700">
              <a:solidFill>
                <a:srgbClr val="1C1E2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5"/>
          <p:cNvSpPr txBox="1"/>
          <p:nvPr>
            <p:ph type="title"/>
          </p:nvPr>
        </p:nvSpPr>
        <p:spPr>
          <a:xfrm>
            <a:off x="490250" y="526350"/>
            <a:ext cx="6227100" cy="4339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b="1" lang="en" sz="4200">
                <a:solidFill>
                  <a:srgbClr val="A52A2A"/>
                </a:solidFill>
              </a:rPr>
              <a:t>HTML Attributes</a:t>
            </a:r>
            <a:endParaRPr b="1" sz="4200">
              <a:solidFill>
                <a:srgbClr val="A52A2A"/>
              </a:solidFill>
            </a:endParaRPr>
          </a:p>
          <a:p>
            <a:pPr indent="0" lvl="0" marL="0" rtl="0" algn="l">
              <a:lnSpc>
                <a:spcPct val="100000"/>
              </a:lnSpc>
              <a:spcBef>
                <a:spcPts val="0"/>
              </a:spcBef>
              <a:spcAft>
                <a:spcPts val="0"/>
              </a:spcAft>
              <a:buSzPts val="4800"/>
              <a:buNone/>
            </a:pPr>
            <a:r>
              <a:t/>
            </a:r>
            <a:endParaRPr b="1" sz="4200"/>
          </a:p>
          <a:p>
            <a:pPr indent="0" lvl="0" marL="0" rtl="0" algn="l">
              <a:lnSpc>
                <a:spcPct val="100000"/>
              </a:lnSpc>
              <a:spcBef>
                <a:spcPts val="0"/>
              </a:spcBef>
              <a:spcAft>
                <a:spcPts val="0"/>
              </a:spcAft>
              <a:buSzPts val="4800"/>
              <a:buNone/>
            </a:pPr>
            <a:r>
              <a:rPr lang="en" sz="2100">
                <a:solidFill>
                  <a:srgbClr val="A52A2A"/>
                </a:solidFill>
              </a:rPr>
              <a:t>The src Attribute</a:t>
            </a:r>
            <a:endParaRPr sz="2100">
              <a:solidFill>
                <a:srgbClr val="A52A2A"/>
              </a:solidFill>
            </a:endParaRPr>
          </a:p>
          <a:p>
            <a:pPr indent="0" lvl="0" marL="0" rtl="0" algn="l">
              <a:lnSpc>
                <a:spcPct val="100000"/>
              </a:lnSpc>
              <a:spcBef>
                <a:spcPts val="0"/>
              </a:spcBef>
              <a:spcAft>
                <a:spcPts val="0"/>
              </a:spcAft>
              <a:buSzPts val="4800"/>
              <a:buNone/>
            </a:pPr>
            <a:r>
              <a:t/>
            </a:r>
            <a:endParaRPr sz="2100">
              <a:solidFill>
                <a:srgbClr val="A52A2A"/>
              </a:solidFill>
            </a:endParaRPr>
          </a:p>
          <a:p>
            <a:pPr indent="0" lvl="0" marL="0" rtl="0" algn="l">
              <a:lnSpc>
                <a:spcPct val="100000"/>
              </a:lnSpc>
              <a:spcBef>
                <a:spcPts val="0"/>
              </a:spcBef>
              <a:spcAft>
                <a:spcPts val="0"/>
              </a:spcAft>
              <a:buSzPts val="4800"/>
              <a:buNone/>
            </a:pPr>
            <a:r>
              <a:rPr lang="en" sz="2100"/>
              <a:t>The &lt;img&gt; tag is used to embed an image in an HTML page. The src attribute specifies the path to the image to be displayed:</a:t>
            </a:r>
            <a:endParaRPr sz="2100"/>
          </a:p>
          <a:p>
            <a:pPr indent="0" lvl="0" marL="0" rtl="0" algn="l">
              <a:lnSpc>
                <a:spcPct val="100000"/>
              </a:lnSpc>
              <a:spcBef>
                <a:spcPts val="0"/>
              </a:spcBef>
              <a:spcAft>
                <a:spcPts val="0"/>
              </a:spcAft>
              <a:buSzPts val="4800"/>
              <a:buNone/>
            </a:pPr>
            <a:r>
              <a:t/>
            </a:r>
            <a:endParaRPr sz="2100"/>
          </a:p>
          <a:p>
            <a:pPr indent="0" lvl="0" marL="0" rtl="0" algn="l">
              <a:lnSpc>
                <a:spcPct val="100000"/>
              </a:lnSpc>
              <a:spcBef>
                <a:spcPts val="0"/>
              </a:spcBef>
              <a:spcAft>
                <a:spcPts val="0"/>
              </a:spcAft>
              <a:buSzPts val="4800"/>
              <a:buNone/>
            </a:pPr>
            <a:r>
              <a:rPr lang="en" sz="2100"/>
              <a:t>Example</a:t>
            </a:r>
            <a:endParaRPr sz="2100"/>
          </a:p>
          <a:p>
            <a:pPr indent="0" lvl="0" marL="0" rtl="0" algn="l">
              <a:lnSpc>
                <a:spcPct val="100000"/>
              </a:lnSpc>
              <a:spcBef>
                <a:spcPts val="0"/>
              </a:spcBef>
              <a:spcAft>
                <a:spcPts val="0"/>
              </a:spcAft>
              <a:buSzPts val="4800"/>
              <a:buNone/>
            </a:pPr>
            <a:r>
              <a:rPr lang="en" sz="2100"/>
              <a:t>&lt;img src="img_girl.jpg"&gt;</a:t>
            </a:r>
            <a:endParaRPr sz="2100"/>
          </a:p>
          <a:p>
            <a:pPr indent="0" lvl="0" marL="0" rtl="0" algn="l">
              <a:lnSpc>
                <a:spcPct val="100000"/>
              </a:lnSpc>
              <a:spcBef>
                <a:spcPts val="0"/>
              </a:spcBef>
              <a:spcAft>
                <a:spcPts val="0"/>
              </a:spcAft>
              <a:buSzPts val="4800"/>
              <a:buNone/>
            </a:pPr>
            <a:r>
              <a:t/>
            </a:r>
            <a:endParaRPr sz="2100">
              <a:solidFill>
                <a:srgbClr val="A52A2A"/>
              </a:solidFill>
            </a:endParaRPr>
          </a:p>
          <a:p>
            <a:pPr indent="0" lvl="0" marL="0" rtl="0" algn="l">
              <a:lnSpc>
                <a:spcPct val="100000"/>
              </a:lnSpc>
              <a:spcBef>
                <a:spcPts val="0"/>
              </a:spcBef>
              <a:spcAft>
                <a:spcPts val="0"/>
              </a:spcAft>
              <a:buSzPts val="4800"/>
              <a:buNone/>
            </a:pPr>
            <a:r>
              <a:t/>
            </a:r>
            <a:endParaRPr sz="2100">
              <a:solidFill>
                <a:srgbClr val="1C1E21"/>
              </a:solidFill>
            </a:endParaRPr>
          </a:p>
          <a:p>
            <a:pPr indent="0" lvl="0" marL="0" rtl="0" algn="l">
              <a:lnSpc>
                <a:spcPct val="100000"/>
              </a:lnSpc>
              <a:spcBef>
                <a:spcPts val="0"/>
              </a:spcBef>
              <a:spcAft>
                <a:spcPts val="0"/>
              </a:spcAft>
              <a:buSzPts val="4800"/>
              <a:buNone/>
            </a:pPr>
            <a:r>
              <a:t/>
            </a:r>
            <a:endParaRPr sz="1700">
              <a:solidFill>
                <a:srgbClr val="1C1E2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6"/>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b="1" lang="en" sz="4200">
                <a:solidFill>
                  <a:srgbClr val="A52A2A"/>
                </a:solidFill>
              </a:rPr>
              <a:t>HTML Attributes</a:t>
            </a:r>
            <a:endParaRPr b="1" sz="4200">
              <a:solidFill>
                <a:srgbClr val="A52A2A"/>
              </a:solidFill>
            </a:endParaRPr>
          </a:p>
          <a:p>
            <a:pPr indent="0" lvl="0" marL="0" rtl="0" algn="l">
              <a:lnSpc>
                <a:spcPct val="100000"/>
              </a:lnSpc>
              <a:spcBef>
                <a:spcPts val="0"/>
              </a:spcBef>
              <a:spcAft>
                <a:spcPts val="0"/>
              </a:spcAft>
              <a:buSzPts val="4800"/>
              <a:buNone/>
            </a:pPr>
            <a:r>
              <a:t/>
            </a:r>
            <a:endParaRPr b="1" sz="4200"/>
          </a:p>
          <a:p>
            <a:pPr indent="0" lvl="0" marL="0" rtl="0" algn="l">
              <a:lnSpc>
                <a:spcPct val="100000"/>
              </a:lnSpc>
              <a:spcBef>
                <a:spcPts val="0"/>
              </a:spcBef>
              <a:spcAft>
                <a:spcPts val="0"/>
              </a:spcAft>
              <a:buSzPts val="4800"/>
              <a:buNone/>
            </a:pPr>
            <a:r>
              <a:rPr lang="en" sz="2100">
                <a:solidFill>
                  <a:srgbClr val="A52A2A"/>
                </a:solidFill>
              </a:rPr>
              <a:t>The width and height Attributes</a:t>
            </a:r>
            <a:endParaRPr sz="2100">
              <a:solidFill>
                <a:srgbClr val="A52A2A"/>
              </a:solidFill>
            </a:endParaRPr>
          </a:p>
          <a:p>
            <a:pPr indent="0" lvl="0" marL="0" rtl="0" algn="l">
              <a:lnSpc>
                <a:spcPct val="100000"/>
              </a:lnSpc>
              <a:spcBef>
                <a:spcPts val="0"/>
              </a:spcBef>
              <a:spcAft>
                <a:spcPts val="0"/>
              </a:spcAft>
              <a:buSzPts val="4800"/>
              <a:buNone/>
            </a:pPr>
            <a:r>
              <a:t/>
            </a:r>
            <a:endParaRPr sz="2100">
              <a:solidFill>
                <a:srgbClr val="1C1E21"/>
              </a:solidFill>
            </a:endParaRPr>
          </a:p>
          <a:p>
            <a:pPr indent="0" lvl="0" marL="0" rtl="0" algn="l">
              <a:lnSpc>
                <a:spcPct val="100000"/>
              </a:lnSpc>
              <a:spcBef>
                <a:spcPts val="0"/>
              </a:spcBef>
              <a:spcAft>
                <a:spcPts val="0"/>
              </a:spcAft>
              <a:buSzPts val="4800"/>
              <a:buNone/>
            </a:pPr>
            <a:r>
              <a:rPr lang="en" sz="2100">
                <a:solidFill>
                  <a:srgbClr val="1C1E21"/>
                </a:solidFill>
              </a:rPr>
              <a:t>The &lt;img&gt; tag should also contain the width and height attributes, which specifies the width and height of the image (in pixels):</a:t>
            </a:r>
            <a:endParaRPr sz="2100">
              <a:solidFill>
                <a:srgbClr val="1C1E21"/>
              </a:solidFill>
            </a:endParaRPr>
          </a:p>
          <a:p>
            <a:pPr indent="0" lvl="0" marL="0" rtl="0" algn="l">
              <a:lnSpc>
                <a:spcPct val="100000"/>
              </a:lnSpc>
              <a:spcBef>
                <a:spcPts val="0"/>
              </a:spcBef>
              <a:spcAft>
                <a:spcPts val="0"/>
              </a:spcAft>
              <a:buSzPts val="4800"/>
              <a:buNone/>
            </a:pPr>
            <a:r>
              <a:t/>
            </a:r>
            <a:endParaRPr sz="2100">
              <a:solidFill>
                <a:srgbClr val="1C1E21"/>
              </a:solidFill>
            </a:endParaRPr>
          </a:p>
          <a:p>
            <a:pPr indent="0" lvl="0" marL="0" rtl="0" algn="l">
              <a:lnSpc>
                <a:spcPct val="100000"/>
              </a:lnSpc>
              <a:spcBef>
                <a:spcPts val="0"/>
              </a:spcBef>
              <a:spcAft>
                <a:spcPts val="0"/>
              </a:spcAft>
              <a:buSzPts val="4800"/>
              <a:buNone/>
            </a:pPr>
            <a:r>
              <a:rPr lang="en" sz="2100">
                <a:solidFill>
                  <a:srgbClr val="1C1E21"/>
                </a:solidFill>
              </a:rPr>
              <a:t>Example</a:t>
            </a:r>
            <a:endParaRPr sz="2100">
              <a:solidFill>
                <a:srgbClr val="1C1E21"/>
              </a:solidFill>
            </a:endParaRPr>
          </a:p>
          <a:p>
            <a:pPr indent="0" lvl="0" marL="0" rtl="0" algn="l">
              <a:lnSpc>
                <a:spcPct val="100000"/>
              </a:lnSpc>
              <a:spcBef>
                <a:spcPts val="0"/>
              </a:spcBef>
              <a:spcAft>
                <a:spcPts val="0"/>
              </a:spcAft>
              <a:buSzPts val="4800"/>
              <a:buNone/>
            </a:pPr>
            <a:r>
              <a:rPr lang="en" sz="2100">
                <a:solidFill>
                  <a:srgbClr val="1C1E21"/>
                </a:solidFill>
              </a:rPr>
              <a:t>&lt;img src="img_girl.jpg" width="500" height="600"&gt;</a:t>
            </a:r>
            <a:endParaRPr sz="2100">
              <a:solidFill>
                <a:srgbClr val="1C1E21"/>
              </a:solidFill>
            </a:endParaRPr>
          </a:p>
          <a:p>
            <a:pPr indent="0" lvl="0" marL="0" rtl="0" algn="l">
              <a:lnSpc>
                <a:spcPct val="100000"/>
              </a:lnSpc>
              <a:spcBef>
                <a:spcPts val="0"/>
              </a:spcBef>
              <a:spcAft>
                <a:spcPts val="0"/>
              </a:spcAft>
              <a:buSzPts val="4800"/>
              <a:buNone/>
            </a:pPr>
            <a:r>
              <a:t/>
            </a:r>
            <a:endParaRPr sz="2100">
              <a:solidFill>
                <a:srgbClr val="1C1E21"/>
              </a:solidFill>
            </a:endParaRPr>
          </a:p>
          <a:p>
            <a:pPr indent="0" lvl="0" marL="0" rtl="0" algn="l">
              <a:lnSpc>
                <a:spcPct val="100000"/>
              </a:lnSpc>
              <a:spcBef>
                <a:spcPts val="0"/>
              </a:spcBef>
              <a:spcAft>
                <a:spcPts val="0"/>
              </a:spcAft>
              <a:buSzPts val="4800"/>
              <a:buNone/>
            </a:pPr>
            <a:r>
              <a:t/>
            </a:r>
            <a:endParaRPr sz="2100">
              <a:solidFill>
                <a:srgbClr val="1C1E21"/>
              </a:solidFill>
            </a:endParaRPr>
          </a:p>
          <a:p>
            <a:pPr indent="0" lvl="0" marL="0" rtl="0" algn="l">
              <a:lnSpc>
                <a:spcPct val="100000"/>
              </a:lnSpc>
              <a:spcBef>
                <a:spcPts val="0"/>
              </a:spcBef>
              <a:spcAft>
                <a:spcPts val="0"/>
              </a:spcAft>
              <a:buSzPts val="4800"/>
              <a:buNone/>
            </a:pPr>
            <a:r>
              <a:t/>
            </a:r>
            <a:endParaRPr sz="1700">
              <a:solidFill>
                <a:srgbClr val="1C1E2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7"/>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b="1" lang="en" sz="4200">
                <a:solidFill>
                  <a:srgbClr val="A52A2A"/>
                </a:solidFill>
              </a:rPr>
              <a:t>HTML Attributes</a:t>
            </a:r>
            <a:endParaRPr b="1" sz="4200">
              <a:solidFill>
                <a:srgbClr val="A52A2A"/>
              </a:solidFill>
            </a:endParaRPr>
          </a:p>
          <a:p>
            <a:pPr indent="0" lvl="0" marL="0" rtl="0" algn="l">
              <a:lnSpc>
                <a:spcPct val="100000"/>
              </a:lnSpc>
              <a:spcBef>
                <a:spcPts val="0"/>
              </a:spcBef>
              <a:spcAft>
                <a:spcPts val="0"/>
              </a:spcAft>
              <a:buSzPts val="4800"/>
              <a:buNone/>
            </a:pPr>
            <a:r>
              <a:t/>
            </a:r>
            <a:endParaRPr b="1" sz="4200"/>
          </a:p>
          <a:p>
            <a:pPr indent="0" lvl="0" marL="0" rtl="0" algn="l">
              <a:lnSpc>
                <a:spcPct val="100000"/>
              </a:lnSpc>
              <a:spcBef>
                <a:spcPts val="0"/>
              </a:spcBef>
              <a:spcAft>
                <a:spcPts val="0"/>
              </a:spcAft>
              <a:buSzPts val="4800"/>
              <a:buNone/>
            </a:pPr>
            <a:r>
              <a:rPr lang="en" sz="2100">
                <a:solidFill>
                  <a:srgbClr val="A52A2A"/>
                </a:solidFill>
              </a:rPr>
              <a:t>The alt Attribute</a:t>
            </a:r>
            <a:endParaRPr sz="2100">
              <a:solidFill>
                <a:srgbClr val="A52A2A"/>
              </a:solidFill>
            </a:endParaRPr>
          </a:p>
          <a:p>
            <a:pPr indent="0" lvl="0" marL="0" rtl="0" algn="l">
              <a:lnSpc>
                <a:spcPct val="100000"/>
              </a:lnSpc>
              <a:spcBef>
                <a:spcPts val="0"/>
              </a:spcBef>
              <a:spcAft>
                <a:spcPts val="0"/>
              </a:spcAft>
              <a:buSzPts val="4800"/>
              <a:buNone/>
            </a:pPr>
            <a:r>
              <a:t/>
            </a:r>
            <a:endParaRPr sz="2100">
              <a:solidFill>
                <a:srgbClr val="1C1E21"/>
              </a:solidFill>
            </a:endParaRPr>
          </a:p>
          <a:p>
            <a:pPr indent="0" lvl="0" marL="0" rtl="0" algn="l">
              <a:lnSpc>
                <a:spcPct val="100000"/>
              </a:lnSpc>
              <a:spcBef>
                <a:spcPts val="0"/>
              </a:spcBef>
              <a:spcAft>
                <a:spcPts val="0"/>
              </a:spcAft>
              <a:buSzPts val="4800"/>
              <a:buNone/>
            </a:pPr>
            <a:r>
              <a:rPr lang="en" sz="2100">
                <a:solidFill>
                  <a:srgbClr val="1C1E21"/>
                </a:solidFill>
              </a:rPr>
              <a:t>The required alt attribute for the &lt;img&gt; tag specifies an alternate text for an image, if the image for some reason cannot be displayed. This can be due to slow connection, or an error in the src attribute, or if the user uses a screen reader.</a:t>
            </a:r>
            <a:endParaRPr sz="2100">
              <a:solidFill>
                <a:srgbClr val="1C1E21"/>
              </a:solidFill>
            </a:endParaRPr>
          </a:p>
          <a:p>
            <a:pPr indent="0" lvl="0" marL="0" rtl="0" algn="l">
              <a:lnSpc>
                <a:spcPct val="100000"/>
              </a:lnSpc>
              <a:spcBef>
                <a:spcPts val="0"/>
              </a:spcBef>
              <a:spcAft>
                <a:spcPts val="0"/>
              </a:spcAft>
              <a:buSzPts val="4800"/>
              <a:buNone/>
            </a:pPr>
            <a:r>
              <a:t/>
            </a:r>
            <a:endParaRPr sz="2100">
              <a:solidFill>
                <a:srgbClr val="1C1E21"/>
              </a:solidFill>
            </a:endParaRPr>
          </a:p>
          <a:p>
            <a:pPr indent="0" lvl="0" marL="0" rtl="0" algn="l">
              <a:lnSpc>
                <a:spcPct val="100000"/>
              </a:lnSpc>
              <a:spcBef>
                <a:spcPts val="0"/>
              </a:spcBef>
              <a:spcAft>
                <a:spcPts val="0"/>
              </a:spcAft>
              <a:buSzPts val="4800"/>
              <a:buNone/>
            </a:pPr>
            <a:r>
              <a:rPr lang="en" sz="2100">
                <a:solidFill>
                  <a:srgbClr val="1C1E21"/>
                </a:solidFill>
              </a:rPr>
              <a:t>Example</a:t>
            </a:r>
            <a:endParaRPr sz="2100">
              <a:solidFill>
                <a:srgbClr val="1C1E21"/>
              </a:solidFill>
            </a:endParaRPr>
          </a:p>
          <a:p>
            <a:pPr indent="0" lvl="0" marL="0" rtl="0" algn="l">
              <a:lnSpc>
                <a:spcPct val="100000"/>
              </a:lnSpc>
              <a:spcBef>
                <a:spcPts val="0"/>
              </a:spcBef>
              <a:spcAft>
                <a:spcPts val="0"/>
              </a:spcAft>
              <a:buSzPts val="4800"/>
              <a:buNone/>
            </a:pPr>
            <a:r>
              <a:rPr lang="en" sz="2100">
                <a:solidFill>
                  <a:srgbClr val="1C1E21"/>
                </a:solidFill>
              </a:rPr>
              <a:t>&lt;img src="img_girl.jpg" alt="Girl with a jacket"&gt;</a:t>
            </a:r>
            <a:endParaRPr sz="2100">
              <a:solidFill>
                <a:srgbClr val="1C1E21"/>
              </a:solidFill>
            </a:endParaRPr>
          </a:p>
          <a:p>
            <a:pPr indent="0" lvl="0" marL="0" rtl="0" algn="l">
              <a:lnSpc>
                <a:spcPct val="100000"/>
              </a:lnSpc>
              <a:spcBef>
                <a:spcPts val="0"/>
              </a:spcBef>
              <a:spcAft>
                <a:spcPts val="0"/>
              </a:spcAft>
              <a:buSzPts val="4800"/>
              <a:buNone/>
            </a:pPr>
            <a:r>
              <a:t/>
            </a:r>
            <a:endParaRPr sz="2100">
              <a:solidFill>
                <a:srgbClr val="1C1E21"/>
              </a:solidFill>
            </a:endParaRPr>
          </a:p>
          <a:p>
            <a:pPr indent="0" lvl="0" marL="0" rtl="0" algn="l">
              <a:lnSpc>
                <a:spcPct val="100000"/>
              </a:lnSpc>
              <a:spcBef>
                <a:spcPts val="0"/>
              </a:spcBef>
              <a:spcAft>
                <a:spcPts val="0"/>
              </a:spcAft>
              <a:buSzPts val="4800"/>
              <a:buNone/>
            </a:pPr>
            <a:r>
              <a:t/>
            </a:r>
            <a:endParaRPr sz="2100">
              <a:solidFill>
                <a:srgbClr val="1C1E21"/>
              </a:solidFill>
            </a:endParaRPr>
          </a:p>
          <a:p>
            <a:pPr indent="0" lvl="0" marL="0" rtl="0" algn="l">
              <a:lnSpc>
                <a:spcPct val="100000"/>
              </a:lnSpc>
              <a:spcBef>
                <a:spcPts val="0"/>
              </a:spcBef>
              <a:spcAft>
                <a:spcPts val="0"/>
              </a:spcAft>
              <a:buSzPts val="4800"/>
              <a:buNone/>
            </a:pPr>
            <a:r>
              <a:t/>
            </a:r>
            <a:endParaRPr sz="1700">
              <a:solidFill>
                <a:srgbClr val="1C1E2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8"/>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b="1" lang="en" sz="4200">
                <a:solidFill>
                  <a:srgbClr val="A52A2A"/>
                </a:solidFill>
              </a:rPr>
              <a:t>HTML Attributes</a:t>
            </a:r>
            <a:endParaRPr b="1" sz="4200">
              <a:solidFill>
                <a:srgbClr val="A52A2A"/>
              </a:solidFill>
            </a:endParaRPr>
          </a:p>
          <a:p>
            <a:pPr indent="0" lvl="0" marL="0" rtl="0" algn="l">
              <a:lnSpc>
                <a:spcPct val="100000"/>
              </a:lnSpc>
              <a:spcBef>
                <a:spcPts val="0"/>
              </a:spcBef>
              <a:spcAft>
                <a:spcPts val="0"/>
              </a:spcAft>
              <a:buSzPts val="4800"/>
              <a:buNone/>
            </a:pPr>
            <a:r>
              <a:t/>
            </a:r>
            <a:endParaRPr b="1" sz="4200">
              <a:solidFill>
                <a:srgbClr val="A52A2A"/>
              </a:solidFill>
            </a:endParaRPr>
          </a:p>
          <a:p>
            <a:pPr indent="0" lvl="0" marL="0" rtl="0" algn="l">
              <a:lnSpc>
                <a:spcPct val="100000"/>
              </a:lnSpc>
              <a:spcBef>
                <a:spcPts val="0"/>
              </a:spcBef>
              <a:spcAft>
                <a:spcPts val="0"/>
              </a:spcAft>
              <a:buSzPts val="4800"/>
              <a:buNone/>
            </a:pPr>
            <a:r>
              <a:rPr lang="en" sz="2100">
                <a:solidFill>
                  <a:srgbClr val="A52A2A"/>
                </a:solidFill>
              </a:rPr>
              <a:t>The style Attribute</a:t>
            </a:r>
            <a:endParaRPr sz="2100">
              <a:solidFill>
                <a:srgbClr val="A52A2A"/>
              </a:solidFill>
            </a:endParaRPr>
          </a:p>
          <a:p>
            <a:pPr indent="0" lvl="0" marL="0" rtl="0" algn="l">
              <a:lnSpc>
                <a:spcPct val="100000"/>
              </a:lnSpc>
              <a:spcBef>
                <a:spcPts val="0"/>
              </a:spcBef>
              <a:spcAft>
                <a:spcPts val="0"/>
              </a:spcAft>
              <a:buSzPts val="4800"/>
              <a:buNone/>
            </a:pPr>
            <a:r>
              <a:t/>
            </a:r>
            <a:endParaRPr sz="2100">
              <a:solidFill>
                <a:srgbClr val="A52A2A"/>
              </a:solidFill>
            </a:endParaRPr>
          </a:p>
          <a:p>
            <a:pPr indent="0" lvl="0" marL="0" rtl="0" algn="l">
              <a:lnSpc>
                <a:spcPct val="100000"/>
              </a:lnSpc>
              <a:spcBef>
                <a:spcPts val="0"/>
              </a:spcBef>
              <a:spcAft>
                <a:spcPts val="0"/>
              </a:spcAft>
              <a:buSzPts val="4800"/>
              <a:buNone/>
            </a:pPr>
            <a:r>
              <a:rPr lang="en" sz="2100">
                <a:solidFill>
                  <a:srgbClr val="1C1E21"/>
                </a:solidFill>
              </a:rPr>
              <a:t>The style attribute is used to add styles to an element, such as color, font, size, and more.</a:t>
            </a:r>
            <a:endParaRPr sz="2100">
              <a:solidFill>
                <a:srgbClr val="1C1E21"/>
              </a:solidFill>
            </a:endParaRPr>
          </a:p>
          <a:p>
            <a:pPr indent="0" lvl="0" marL="0" rtl="0" algn="l">
              <a:lnSpc>
                <a:spcPct val="100000"/>
              </a:lnSpc>
              <a:spcBef>
                <a:spcPts val="0"/>
              </a:spcBef>
              <a:spcAft>
                <a:spcPts val="0"/>
              </a:spcAft>
              <a:buSzPts val="4800"/>
              <a:buNone/>
            </a:pPr>
            <a:r>
              <a:t/>
            </a:r>
            <a:endParaRPr sz="2100">
              <a:solidFill>
                <a:srgbClr val="1C1E21"/>
              </a:solidFill>
            </a:endParaRPr>
          </a:p>
          <a:p>
            <a:pPr indent="0" lvl="0" marL="0" rtl="0" algn="l">
              <a:lnSpc>
                <a:spcPct val="100000"/>
              </a:lnSpc>
              <a:spcBef>
                <a:spcPts val="0"/>
              </a:spcBef>
              <a:spcAft>
                <a:spcPts val="0"/>
              </a:spcAft>
              <a:buSzPts val="4800"/>
              <a:buNone/>
            </a:pPr>
            <a:r>
              <a:rPr lang="en" sz="2100">
                <a:solidFill>
                  <a:srgbClr val="1C1E21"/>
                </a:solidFill>
              </a:rPr>
              <a:t>Example</a:t>
            </a:r>
            <a:endParaRPr sz="2100">
              <a:solidFill>
                <a:srgbClr val="1C1E21"/>
              </a:solidFill>
            </a:endParaRPr>
          </a:p>
          <a:p>
            <a:pPr indent="0" lvl="0" marL="0" rtl="0" algn="l">
              <a:lnSpc>
                <a:spcPct val="100000"/>
              </a:lnSpc>
              <a:spcBef>
                <a:spcPts val="0"/>
              </a:spcBef>
              <a:spcAft>
                <a:spcPts val="0"/>
              </a:spcAft>
              <a:buSzPts val="4800"/>
              <a:buNone/>
            </a:pPr>
            <a:r>
              <a:rPr lang="en" sz="2100">
                <a:solidFill>
                  <a:srgbClr val="1C1E21"/>
                </a:solidFill>
              </a:rPr>
              <a:t>&lt;p style="color:red;"&gt;This is a red paragraph.&lt;/p&gt;</a:t>
            </a:r>
            <a:endParaRPr sz="2100">
              <a:solidFill>
                <a:srgbClr val="1C1E21"/>
              </a:solidFill>
            </a:endParaRPr>
          </a:p>
          <a:p>
            <a:pPr indent="0" lvl="0" marL="0" rtl="0" algn="l">
              <a:lnSpc>
                <a:spcPct val="100000"/>
              </a:lnSpc>
              <a:spcBef>
                <a:spcPts val="0"/>
              </a:spcBef>
              <a:spcAft>
                <a:spcPts val="0"/>
              </a:spcAft>
              <a:buSzPts val="4800"/>
              <a:buNone/>
            </a:pPr>
            <a:r>
              <a:t/>
            </a:r>
            <a:endParaRPr sz="2100">
              <a:solidFill>
                <a:srgbClr val="1C1E21"/>
              </a:solidFill>
            </a:endParaRPr>
          </a:p>
          <a:p>
            <a:pPr indent="0" lvl="0" marL="0" rtl="0" algn="l">
              <a:lnSpc>
                <a:spcPct val="100000"/>
              </a:lnSpc>
              <a:spcBef>
                <a:spcPts val="0"/>
              </a:spcBef>
              <a:spcAft>
                <a:spcPts val="0"/>
              </a:spcAft>
              <a:buSzPts val="4800"/>
              <a:buNone/>
            </a:pPr>
            <a:r>
              <a:t/>
            </a:r>
            <a:endParaRPr sz="2100">
              <a:solidFill>
                <a:srgbClr val="1C1E21"/>
              </a:solidFill>
            </a:endParaRPr>
          </a:p>
          <a:p>
            <a:pPr indent="0" lvl="0" marL="0" rtl="0" algn="l">
              <a:lnSpc>
                <a:spcPct val="100000"/>
              </a:lnSpc>
              <a:spcBef>
                <a:spcPts val="0"/>
              </a:spcBef>
              <a:spcAft>
                <a:spcPts val="0"/>
              </a:spcAft>
              <a:buSzPts val="4800"/>
              <a:buNone/>
            </a:pPr>
            <a:r>
              <a:t/>
            </a:r>
            <a:endParaRPr sz="1700">
              <a:solidFill>
                <a:srgbClr val="1C1E2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9"/>
          <p:cNvSpPr txBox="1"/>
          <p:nvPr>
            <p:ph type="title"/>
          </p:nvPr>
        </p:nvSpPr>
        <p:spPr>
          <a:xfrm>
            <a:off x="490250" y="526350"/>
            <a:ext cx="6227100" cy="4506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b="1" lang="en" sz="4200">
                <a:solidFill>
                  <a:srgbClr val="A52A2A"/>
                </a:solidFill>
              </a:rPr>
              <a:t>HTML Attributes</a:t>
            </a:r>
            <a:endParaRPr b="1" sz="4200">
              <a:solidFill>
                <a:srgbClr val="A52A2A"/>
              </a:solidFill>
            </a:endParaRPr>
          </a:p>
          <a:p>
            <a:pPr indent="0" lvl="0" marL="0" rtl="0" algn="l">
              <a:lnSpc>
                <a:spcPct val="100000"/>
              </a:lnSpc>
              <a:spcBef>
                <a:spcPts val="0"/>
              </a:spcBef>
              <a:spcAft>
                <a:spcPts val="0"/>
              </a:spcAft>
              <a:buSzPts val="4800"/>
              <a:buNone/>
            </a:pPr>
            <a:r>
              <a:t/>
            </a:r>
            <a:endParaRPr b="1" sz="4200"/>
          </a:p>
          <a:p>
            <a:pPr indent="0" lvl="0" marL="0" rtl="0" algn="l">
              <a:lnSpc>
                <a:spcPct val="100000"/>
              </a:lnSpc>
              <a:spcBef>
                <a:spcPts val="0"/>
              </a:spcBef>
              <a:spcAft>
                <a:spcPts val="0"/>
              </a:spcAft>
              <a:buSzPts val="4800"/>
              <a:buNone/>
            </a:pPr>
            <a:r>
              <a:rPr lang="en" sz="2100">
                <a:solidFill>
                  <a:srgbClr val="A52A2A"/>
                </a:solidFill>
              </a:rPr>
              <a:t>The title Attribute</a:t>
            </a:r>
            <a:endParaRPr sz="2100">
              <a:solidFill>
                <a:srgbClr val="A52A2A"/>
              </a:solidFill>
            </a:endParaRPr>
          </a:p>
          <a:p>
            <a:pPr indent="0" lvl="0" marL="0" rtl="0" algn="l">
              <a:lnSpc>
                <a:spcPct val="100000"/>
              </a:lnSpc>
              <a:spcBef>
                <a:spcPts val="0"/>
              </a:spcBef>
              <a:spcAft>
                <a:spcPts val="0"/>
              </a:spcAft>
              <a:buSzPts val="4800"/>
              <a:buNone/>
            </a:pPr>
            <a:r>
              <a:t/>
            </a:r>
            <a:endParaRPr sz="2100">
              <a:solidFill>
                <a:srgbClr val="1C1E21"/>
              </a:solidFill>
            </a:endParaRPr>
          </a:p>
          <a:p>
            <a:pPr indent="0" lvl="0" marL="0" rtl="0" algn="l">
              <a:lnSpc>
                <a:spcPct val="100000"/>
              </a:lnSpc>
              <a:spcBef>
                <a:spcPts val="0"/>
              </a:spcBef>
              <a:spcAft>
                <a:spcPts val="0"/>
              </a:spcAft>
              <a:buSzPts val="4800"/>
              <a:buNone/>
            </a:pPr>
            <a:r>
              <a:rPr lang="en" sz="2100">
                <a:solidFill>
                  <a:srgbClr val="1C1E21"/>
                </a:solidFill>
              </a:rPr>
              <a:t>The title attribute defines some extra information about an element.</a:t>
            </a:r>
            <a:endParaRPr sz="2100">
              <a:solidFill>
                <a:srgbClr val="1C1E21"/>
              </a:solidFill>
            </a:endParaRPr>
          </a:p>
          <a:p>
            <a:pPr indent="0" lvl="0" marL="0" rtl="0" algn="l">
              <a:lnSpc>
                <a:spcPct val="100000"/>
              </a:lnSpc>
              <a:spcBef>
                <a:spcPts val="0"/>
              </a:spcBef>
              <a:spcAft>
                <a:spcPts val="0"/>
              </a:spcAft>
              <a:buSzPts val="4800"/>
              <a:buNone/>
            </a:pPr>
            <a:r>
              <a:t/>
            </a:r>
            <a:endParaRPr sz="2100">
              <a:solidFill>
                <a:srgbClr val="1C1E21"/>
              </a:solidFill>
            </a:endParaRPr>
          </a:p>
          <a:p>
            <a:pPr indent="0" lvl="0" marL="0" rtl="0" algn="l">
              <a:lnSpc>
                <a:spcPct val="100000"/>
              </a:lnSpc>
              <a:spcBef>
                <a:spcPts val="0"/>
              </a:spcBef>
              <a:spcAft>
                <a:spcPts val="0"/>
              </a:spcAft>
              <a:buSzPts val="4800"/>
              <a:buNone/>
            </a:pPr>
            <a:r>
              <a:rPr lang="en" sz="2100">
                <a:solidFill>
                  <a:srgbClr val="1C1E21"/>
                </a:solidFill>
              </a:rPr>
              <a:t>The value of the title attribute will be displayed as a tooltip when you mouse over the element:</a:t>
            </a:r>
            <a:endParaRPr sz="2100">
              <a:solidFill>
                <a:srgbClr val="1C1E21"/>
              </a:solidFill>
            </a:endParaRPr>
          </a:p>
          <a:p>
            <a:pPr indent="0" lvl="0" marL="0" rtl="0" algn="l">
              <a:lnSpc>
                <a:spcPct val="100000"/>
              </a:lnSpc>
              <a:spcBef>
                <a:spcPts val="0"/>
              </a:spcBef>
              <a:spcAft>
                <a:spcPts val="0"/>
              </a:spcAft>
              <a:buSzPts val="4800"/>
              <a:buNone/>
            </a:pPr>
            <a:r>
              <a:t/>
            </a:r>
            <a:endParaRPr sz="2100">
              <a:solidFill>
                <a:srgbClr val="1C1E21"/>
              </a:solidFill>
            </a:endParaRPr>
          </a:p>
          <a:p>
            <a:pPr indent="0" lvl="0" marL="0" rtl="0" algn="l">
              <a:lnSpc>
                <a:spcPct val="100000"/>
              </a:lnSpc>
              <a:spcBef>
                <a:spcPts val="0"/>
              </a:spcBef>
              <a:spcAft>
                <a:spcPts val="0"/>
              </a:spcAft>
              <a:buSzPts val="4800"/>
              <a:buNone/>
            </a:pPr>
            <a:r>
              <a:rPr lang="en" sz="2100">
                <a:solidFill>
                  <a:srgbClr val="1C1E21"/>
                </a:solidFill>
              </a:rPr>
              <a:t>Example</a:t>
            </a:r>
            <a:endParaRPr sz="2100">
              <a:solidFill>
                <a:srgbClr val="1C1E21"/>
              </a:solidFill>
            </a:endParaRPr>
          </a:p>
          <a:p>
            <a:pPr indent="0" lvl="0" marL="0" rtl="0" algn="l">
              <a:lnSpc>
                <a:spcPct val="100000"/>
              </a:lnSpc>
              <a:spcBef>
                <a:spcPts val="0"/>
              </a:spcBef>
              <a:spcAft>
                <a:spcPts val="0"/>
              </a:spcAft>
              <a:buSzPts val="4800"/>
              <a:buNone/>
            </a:pPr>
            <a:r>
              <a:rPr lang="en" sz="2100">
                <a:solidFill>
                  <a:srgbClr val="1C1E21"/>
                </a:solidFill>
              </a:rPr>
              <a:t>&lt;p title="I'm a tooltip"&gt;This is a paragraph.&lt;/p&gt;</a:t>
            </a:r>
            <a:endParaRPr sz="2100">
              <a:solidFill>
                <a:srgbClr val="1C1E21"/>
              </a:solidFill>
            </a:endParaRPr>
          </a:p>
          <a:p>
            <a:pPr indent="0" lvl="0" marL="0" rtl="0" algn="l">
              <a:lnSpc>
                <a:spcPct val="100000"/>
              </a:lnSpc>
              <a:spcBef>
                <a:spcPts val="0"/>
              </a:spcBef>
              <a:spcAft>
                <a:spcPts val="0"/>
              </a:spcAft>
              <a:buSzPts val="4800"/>
              <a:buNone/>
            </a:pPr>
            <a:r>
              <a:t/>
            </a:r>
            <a:endParaRPr sz="2100">
              <a:solidFill>
                <a:srgbClr val="1C1E21"/>
              </a:solidFill>
            </a:endParaRPr>
          </a:p>
          <a:p>
            <a:pPr indent="0" lvl="0" marL="0" rtl="0" algn="l">
              <a:lnSpc>
                <a:spcPct val="100000"/>
              </a:lnSpc>
              <a:spcBef>
                <a:spcPts val="0"/>
              </a:spcBef>
              <a:spcAft>
                <a:spcPts val="0"/>
              </a:spcAft>
              <a:buSzPts val="4800"/>
              <a:buNone/>
            </a:pPr>
            <a:r>
              <a:t/>
            </a:r>
            <a:endParaRPr sz="2100">
              <a:solidFill>
                <a:srgbClr val="1C1E21"/>
              </a:solidFill>
            </a:endParaRPr>
          </a:p>
          <a:p>
            <a:pPr indent="0" lvl="0" marL="0" rtl="0" algn="l">
              <a:lnSpc>
                <a:spcPct val="100000"/>
              </a:lnSpc>
              <a:spcBef>
                <a:spcPts val="0"/>
              </a:spcBef>
              <a:spcAft>
                <a:spcPts val="0"/>
              </a:spcAft>
              <a:buSzPts val="4800"/>
              <a:buNone/>
            </a:pPr>
            <a:r>
              <a:t/>
            </a:r>
            <a:endParaRPr sz="1700">
              <a:solidFill>
                <a:srgbClr val="1C1E2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0"/>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b="1" lang="en">
                <a:solidFill>
                  <a:srgbClr val="A52A2A"/>
                </a:solidFill>
              </a:rPr>
              <a:t>Recap time !!</a:t>
            </a:r>
            <a:endParaRPr b="1">
              <a:solidFill>
                <a:srgbClr val="A52A2A"/>
              </a:solidFill>
            </a:endParaRPr>
          </a:p>
          <a:p>
            <a:pPr indent="0" lvl="0" marL="0" rtl="0" algn="ctr">
              <a:lnSpc>
                <a:spcPct val="100000"/>
              </a:lnSpc>
              <a:spcBef>
                <a:spcPts val="0"/>
              </a:spcBef>
              <a:spcAft>
                <a:spcPts val="0"/>
              </a:spcAft>
              <a:buSzPts val="4800"/>
              <a:buNone/>
            </a:pPr>
            <a:r>
              <a:t/>
            </a:r>
            <a:endParaRPr b="1">
              <a:solidFill>
                <a:srgbClr val="A52A2A"/>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3000"/>
              <a:buNone/>
            </a:pPr>
            <a:r>
              <a:rPr b="1" lang="en" sz="2300"/>
              <a:t>What does HTML5 do? </a:t>
            </a:r>
            <a:endParaRPr b="1" sz="4000"/>
          </a:p>
        </p:txBody>
      </p:sp>
      <p:sp>
        <p:nvSpPr>
          <p:cNvPr id="78" name="Google Shape;78;p5"/>
          <p:cNvSpPr txBox="1"/>
          <p:nvPr>
            <p:ph idx="1" type="body"/>
          </p:nvPr>
        </p:nvSpPr>
        <p:spPr>
          <a:xfrm>
            <a:off x="311700" y="1152475"/>
            <a:ext cx="60294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latin typeface="Oswald"/>
              <a:ea typeface="Oswald"/>
              <a:cs typeface="Oswald"/>
              <a:sym typeface="Oswald"/>
            </a:endParaRPr>
          </a:p>
          <a:p>
            <a:pPr indent="0" lvl="0" marL="0" rtl="0" algn="l">
              <a:lnSpc>
                <a:spcPct val="115000"/>
              </a:lnSpc>
              <a:spcBef>
                <a:spcPts val="1600"/>
              </a:spcBef>
              <a:spcAft>
                <a:spcPts val="0"/>
              </a:spcAft>
              <a:buSzPts val="1800"/>
              <a:buNone/>
            </a:pPr>
            <a:r>
              <a:rPr lang="en">
                <a:latin typeface="Oswald"/>
                <a:ea typeface="Oswald"/>
                <a:cs typeface="Oswald"/>
                <a:sym typeface="Oswald"/>
              </a:rPr>
              <a:t>We've come a long way since HTML could barely handle a simple page layout. HTML5 can be used to write web applications that still work when you're not connected to the net; to tell websites where you are physically located; to handle high definition video; and to deliver extraordinary graphics.</a:t>
            </a:r>
            <a:endParaRPr>
              <a:latin typeface="Oswald"/>
              <a:ea typeface="Oswald"/>
              <a:cs typeface="Oswald"/>
              <a:sym typeface="Oswald"/>
            </a:endParaRPr>
          </a:p>
          <a:p>
            <a:pPr indent="0" lvl="0" marL="0" rtl="0" algn="l">
              <a:lnSpc>
                <a:spcPct val="115000"/>
              </a:lnSpc>
              <a:spcBef>
                <a:spcPts val="1600"/>
              </a:spcBef>
              <a:spcAft>
                <a:spcPts val="0"/>
              </a:spcAft>
              <a:buSzPts val="1800"/>
              <a:buNone/>
            </a:pPr>
            <a:r>
              <a:t/>
            </a:r>
            <a:endParaRPr>
              <a:latin typeface="Oswald"/>
              <a:ea typeface="Oswald"/>
              <a:cs typeface="Oswald"/>
              <a:sym typeface="Oswald"/>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1"/>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b="1" lang="en">
                <a:solidFill>
                  <a:srgbClr val="A52A2A"/>
                </a:solidFill>
              </a:rPr>
              <a:t>Q&amp;As time !!</a:t>
            </a:r>
            <a:endParaRPr b="1">
              <a:solidFill>
                <a:srgbClr val="A52A2A"/>
              </a:solidFill>
            </a:endParaRPr>
          </a:p>
          <a:p>
            <a:pPr indent="0" lvl="0" marL="0" rtl="0" algn="ctr">
              <a:lnSpc>
                <a:spcPct val="100000"/>
              </a:lnSpc>
              <a:spcBef>
                <a:spcPts val="0"/>
              </a:spcBef>
              <a:spcAft>
                <a:spcPts val="0"/>
              </a:spcAft>
              <a:buSzPts val="4800"/>
              <a:buNone/>
            </a:pPr>
            <a:r>
              <a:t/>
            </a:r>
            <a:endParaRPr b="1">
              <a:solidFill>
                <a:srgbClr val="A52A2A"/>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3"/>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b="1" lang="en">
                <a:solidFill>
                  <a:srgbClr val="A52A2A"/>
                </a:solidFill>
              </a:rPr>
              <a:t>Thank you folks </a:t>
            </a:r>
            <a:endParaRPr b="1">
              <a:solidFill>
                <a:srgbClr val="A52A2A"/>
              </a:solidFill>
            </a:endParaRPr>
          </a:p>
          <a:p>
            <a:pPr indent="0" lvl="0" marL="0" rtl="0" algn="ctr">
              <a:lnSpc>
                <a:spcPct val="100000"/>
              </a:lnSpc>
              <a:spcBef>
                <a:spcPts val="0"/>
              </a:spcBef>
              <a:spcAft>
                <a:spcPts val="0"/>
              </a:spcAft>
              <a:buSzPts val="4800"/>
              <a:buNone/>
            </a:pPr>
            <a:r>
              <a:rPr b="1" lang="en">
                <a:solidFill>
                  <a:srgbClr val="A52A2A"/>
                </a:solidFill>
              </a:rPr>
              <a:t>Have a good day</a:t>
            </a:r>
            <a:endParaRPr b="1">
              <a:solidFill>
                <a:srgbClr val="A52A2A"/>
              </a:solidFill>
            </a:endParaRPr>
          </a:p>
          <a:p>
            <a:pPr indent="0" lvl="0" marL="0" rtl="0" algn="ctr">
              <a:lnSpc>
                <a:spcPct val="100000"/>
              </a:lnSpc>
              <a:spcBef>
                <a:spcPts val="0"/>
              </a:spcBef>
              <a:spcAft>
                <a:spcPts val="0"/>
              </a:spcAft>
              <a:buSzPts val="4800"/>
              <a:buNone/>
            </a:pPr>
            <a:r>
              <a:t/>
            </a:r>
            <a:endParaRPr b="1">
              <a:solidFill>
                <a:srgbClr val="A52A2A"/>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3000"/>
              <a:buNone/>
            </a:pPr>
            <a:r>
              <a:rPr b="1" lang="en" sz="2300"/>
              <a:t>What’s new about HTML5</a:t>
            </a:r>
            <a:endParaRPr b="1" sz="3500"/>
          </a:p>
        </p:txBody>
      </p:sp>
      <p:sp>
        <p:nvSpPr>
          <p:cNvPr id="84" name="Google Shape;84;p6"/>
          <p:cNvSpPr txBox="1"/>
          <p:nvPr>
            <p:ph idx="1" type="body"/>
          </p:nvPr>
        </p:nvSpPr>
        <p:spPr>
          <a:xfrm>
            <a:off x="311700" y="1152475"/>
            <a:ext cx="60294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sz="1900"/>
          </a:p>
          <a:p>
            <a:pPr indent="0" lvl="0" marL="0" rtl="0" algn="l">
              <a:lnSpc>
                <a:spcPct val="115000"/>
              </a:lnSpc>
              <a:spcBef>
                <a:spcPts val="1600"/>
              </a:spcBef>
              <a:spcAft>
                <a:spcPts val="0"/>
              </a:spcAft>
              <a:buSzPts val="1800"/>
              <a:buNone/>
            </a:pPr>
            <a:r>
              <a:rPr lang="en" sz="1900">
                <a:latin typeface="Oswald"/>
                <a:ea typeface="Oswald"/>
                <a:cs typeface="Oswald"/>
                <a:sym typeface="Oswald"/>
              </a:rPr>
              <a:t>HTML5 new tags : &lt;main&gt;, &lt;section&gt;, &lt;article&gt;, &lt;header&gt;, &lt;footer&gt;, &lt;aside&gt;, &lt;nav&gt; and &lt;figure&gt;, are added. New attributes are introduced, some elements and attributes </a:t>
            </a:r>
            <a:endParaRPr sz="1900">
              <a:latin typeface="Oswald"/>
              <a:ea typeface="Oswald"/>
              <a:cs typeface="Oswald"/>
              <a:sym typeface="Oswald"/>
            </a:endParaRPr>
          </a:p>
          <a:p>
            <a:pPr indent="0" lvl="0" marL="0" rtl="0" algn="l">
              <a:lnSpc>
                <a:spcPct val="115000"/>
              </a:lnSpc>
              <a:spcBef>
                <a:spcPts val="1600"/>
              </a:spcBef>
              <a:spcAft>
                <a:spcPts val="0"/>
              </a:spcAft>
              <a:buSzPts val="1800"/>
              <a:buNone/>
            </a:pPr>
            <a:r>
              <a:rPr lang="en" sz="1900">
                <a:latin typeface="Oswald"/>
                <a:ea typeface="Oswald"/>
                <a:cs typeface="Oswald"/>
                <a:sym typeface="Oswald"/>
              </a:rPr>
              <a:t>have been removed, and others such as &lt;a&gt;, &lt;cite&gt; and &lt;menu&gt; have been changed, redefined or standardized. At the very top of the page you will see the doctype declaration: &lt;!DOCTYPE html&gt;</a:t>
            </a:r>
            <a:endParaRPr sz="1900">
              <a:latin typeface="Oswald"/>
              <a:ea typeface="Oswald"/>
              <a:cs typeface="Oswald"/>
              <a:sym typeface="Oswald"/>
            </a:endParaRPr>
          </a:p>
          <a:p>
            <a:pPr indent="0" lvl="0" marL="0" rtl="0" algn="l">
              <a:lnSpc>
                <a:spcPct val="115000"/>
              </a:lnSpc>
              <a:spcBef>
                <a:spcPts val="1600"/>
              </a:spcBef>
              <a:spcAft>
                <a:spcPts val="0"/>
              </a:spcAft>
              <a:buSzPts val="1800"/>
              <a:buNone/>
            </a:pPr>
            <a:r>
              <a:t/>
            </a:r>
            <a:endParaRPr sz="1900">
              <a:latin typeface="Oswald"/>
              <a:ea typeface="Oswald"/>
              <a:cs typeface="Oswald"/>
              <a:sym typeface="Oswald"/>
            </a:endParaRPr>
          </a:p>
          <a:p>
            <a:pPr indent="0" lvl="0" marL="0" rtl="0" algn="l">
              <a:lnSpc>
                <a:spcPct val="115000"/>
              </a:lnSpc>
              <a:spcBef>
                <a:spcPts val="1600"/>
              </a:spcBef>
              <a:spcAft>
                <a:spcPts val="0"/>
              </a:spcAft>
              <a:buSzPts val="1800"/>
              <a:buNone/>
            </a:pPr>
            <a:r>
              <a:t/>
            </a:r>
            <a:endParaRPr sz="1900"/>
          </a:p>
          <a:p>
            <a:pPr indent="0" lvl="0" marL="0" rtl="0" algn="l">
              <a:lnSpc>
                <a:spcPct val="115000"/>
              </a:lnSpc>
              <a:spcBef>
                <a:spcPts val="1600"/>
              </a:spcBef>
              <a:spcAft>
                <a:spcPts val="0"/>
              </a:spcAft>
              <a:buSzPts val="1800"/>
              <a:buNone/>
            </a:pPr>
            <a:r>
              <a:t/>
            </a:r>
            <a:endParaRPr sz="1900"/>
          </a:p>
          <a:p>
            <a:pPr indent="0" lvl="0" marL="0" rtl="0" algn="l">
              <a:lnSpc>
                <a:spcPct val="115000"/>
              </a:lnSpc>
              <a:spcBef>
                <a:spcPts val="1600"/>
              </a:spcBef>
              <a:spcAft>
                <a:spcPts val="1600"/>
              </a:spcAft>
              <a:buSzPts val="1800"/>
              <a:buNone/>
            </a:pPr>
            <a:r>
              <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t>HTML5 vs HTML</a:t>
            </a:r>
            <a:endParaRPr b="1"/>
          </a:p>
        </p:txBody>
      </p:sp>
      <p:sp>
        <p:nvSpPr>
          <p:cNvPr id="90" name="Google Shape;90;p7"/>
          <p:cNvSpPr txBox="1"/>
          <p:nvPr>
            <p:ph idx="1" type="body"/>
          </p:nvPr>
        </p:nvSpPr>
        <p:spPr>
          <a:xfrm>
            <a:off x="311700" y="1142050"/>
            <a:ext cx="5879700" cy="342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HTML vs HTML5 – Comparison</a:t>
            </a:r>
            <a:endParaRPr/>
          </a:p>
          <a:p>
            <a:pPr indent="0" lvl="0" marL="0" rtl="0" algn="l">
              <a:lnSpc>
                <a:spcPct val="115000"/>
              </a:lnSpc>
              <a:spcBef>
                <a:spcPts val="1600"/>
              </a:spcBef>
              <a:spcAft>
                <a:spcPts val="0"/>
              </a:spcAft>
              <a:buSzPts val="1800"/>
              <a:buNone/>
            </a:pPr>
            <a:r>
              <a:rPr lang="en"/>
              <a:t>Both HTML and HTML5 are hypertext markup languages, primarily used to develop web pages or applications. HTML5 is the latest version of HTML and supports new markup language functionalities such as multimedia, new tags and elements as well as new APIs. HTML5 also supports audio and video.</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8"/>
          <p:cNvPicPr preferRelativeResize="0"/>
          <p:nvPr/>
        </p:nvPicPr>
        <p:blipFill rotWithShape="1">
          <a:blip r:embed="rId3">
            <a:alphaModFix/>
          </a:blip>
          <a:srcRect b="0" l="0" r="0" t="0"/>
          <a:stretch/>
        </p:blipFill>
        <p:spPr>
          <a:xfrm>
            <a:off x="890250" y="152400"/>
            <a:ext cx="5273965"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9"/>
          <p:cNvPicPr preferRelativeResize="0"/>
          <p:nvPr/>
        </p:nvPicPr>
        <p:blipFill rotWithShape="1">
          <a:blip r:embed="rId3">
            <a:alphaModFix/>
          </a:blip>
          <a:srcRect b="0" l="0" r="0" t="0"/>
          <a:stretch/>
        </p:blipFill>
        <p:spPr>
          <a:xfrm>
            <a:off x="836775" y="88250"/>
            <a:ext cx="5111796"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100"/>
              <a:t>But what is the real major difference?</a:t>
            </a:r>
            <a:endParaRPr b="1" sz="3100"/>
          </a:p>
        </p:txBody>
      </p:sp>
      <p:sp>
        <p:nvSpPr>
          <p:cNvPr id="106" name="Google Shape;106;p10"/>
          <p:cNvSpPr txBox="1"/>
          <p:nvPr>
            <p:ph idx="1" type="body"/>
          </p:nvPr>
        </p:nvSpPr>
        <p:spPr>
          <a:xfrm>
            <a:off x="311700" y="1152475"/>
            <a:ext cx="59868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It’s a simple answer: layouts</a:t>
            </a:r>
            <a:endParaRPr/>
          </a:p>
          <a:p>
            <a:pPr indent="0" lvl="0" marL="0" rtl="0" algn="l">
              <a:lnSpc>
                <a:spcPct val="115000"/>
              </a:lnSpc>
              <a:spcBef>
                <a:spcPts val="1600"/>
              </a:spcBef>
              <a:spcAft>
                <a:spcPts val="0"/>
              </a:spcAft>
              <a:buSzPts val="1800"/>
              <a:buNone/>
            </a:pPr>
            <a:r>
              <a:rPr lang="en"/>
              <a:t>So, as we know HTML5 introduced some new concepts which made a major difference in the structure and the layout of it.</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