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Roboto Mono"/>
      <p:regular r:id="rId28"/>
      <p:bold r:id="rId29"/>
      <p:italic r:id="rId30"/>
      <p:boldItalic r:id="rId31"/>
    </p:embeddedFont>
    <p:embeddedFont>
      <p:font typeface="Merriweather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RobotoMono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boldItalic.fntdata"/><Relationship Id="rId30" Type="http://schemas.openxmlformats.org/officeDocument/2006/relationships/font" Target="fonts/RobotoMono-italic.fntdata"/><Relationship Id="rId11" Type="http://schemas.openxmlformats.org/officeDocument/2006/relationships/slide" Target="slides/slide6.xml"/><Relationship Id="rId33" Type="http://schemas.openxmlformats.org/officeDocument/2006/relationships/font" Target="fonts/Merriweather-bold.fntdata"/><Relationship Id="rId10" Type="http://schemas.openxmlformats.org/officeDocument/2006/relationships/slide" Target="slides/slide5.xml"/><Relationship Id="rId32" Type="http://schemas.openxmlformats.org/officeDocument/2006/relationships/font" Target="fonts/Merriweather-regular.fntdata"/><Relationship Id="rId13" Type="http://schemas.openxmlformats.org/officeDocument/2006/relationships/slide" Target="slides/slide8.xml"/><Relationship Id="rId35" Type="http://schemas.openxmlformats.org/officeDocument/2006/relationships/font" Target="fonts/Merriweather-boldItalic.fntdata"/><Relationship Id="rId12" Type="http://schemas.openxmlformats.org/officeDocument/2006/relationships/slide" Target="slides/slide7.xml"/><Relationship Id="rId34" Type="http://schemas.openxmlformats.org/officeDocument/2006/relationships/font" Target="fonts/Merriweather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1f7b746a2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1f7b746a2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1d738e5cb5_0_8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1d738e5cb5_0_8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1d738e5cb5_0_8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1d738e5cb5_0_8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1f7c9232c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1f7c9232c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1f7c9232c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1f7c9232c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1e3f9b08f2_0_8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1e3f9b08f2_0_8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1f7c9232c4_0_5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1f7c9232c4_0_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1e3f9b08f2_0_8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1e3f9b08f2_0_8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1d738e5cb5_0_7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1d738e5cb5_0_7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1d738e5cb5_0_7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1d738e5cb5_0_7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1d738e5cb5_0_8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1d738e5cb5_0_8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1e3f9b08f2_0_8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1e3f9b08f2_0_8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1e3f9b08f2_0_8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1e3f9b08f2_0_8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1d738e5cb5_0_8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1d738e5cb5_0_8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1e93c791d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1e93c791d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1e93c791d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1e93c791d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1d738e5cb5_0_8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1d738e5cb5_0_8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4.png"/><Relationship Id="rId4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Relationship Id="rId4" Type="http://schemas.openxmlformats.org/officeDocument/2006/relationships/image" Target="../media/image27.png"/><Relationship Id="rId5" Type="http://schemas.openxmlformats.org/officeDocument/2006/relationships/image" Target="../media/image26.png"/><Relationship Id="rId6" Type="http://schemas.openxmlformats.org/officeDocument/2006/relationships/image" Target="../media/image10.png"/><Relationship Id="rId7" Type="http://schemas.openxmlformats.org/officeDocument/2006/relationships/image" Target="../media/image31.png"/><Relationship Id="rId8" Type="http://schemas.openxmlformats.org/officeDocument/2006/relationships/image" Target="../media/image2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5.png"/><Relationship Id="rId4" Type="http://schemas.openxmlformats.org/officeDocument/2006/relationships/image" Target="../media/image3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Relationship Id="rId4" Type="http://schemas.openxmlformats.org/officeDocument/2006/relationships/image" Target="../media/image10.png"/><Relationship Id="rId5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4.png"/><Relationship Id="rId10" Type="http://schemas.openxmlformats.org/officeDocument/2006/relationships/image" Target="../media/image18.jpg"/><Relationship Id="rId9" Type="http://schemas.openxmlformats.org/officeDocument/2006/relationships/image" Target="../media/image17.png"/><Relationship Id="rId5" Type="http://schemas.openxmlformats.org/officeDocument/2006/relationships/image" Target="../media/image9.png"/><Relationship Id="rId6" Type="http://schemas.openxmlformats.org/officeDocument/2006/relationships/image" Target="../media/image5.jpg"/><Relationship Id="rId7" Type="http://schemas.openxmlformats.org/officeDocument/2006/relationships/image" Target="../media/image13.jpg"/><Relationship Id="rId8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Relationship Id="rId5" Type="http://schemas.openxmlformats.org/officeDocument/2006/relationships/image" Target="../media/image33.png"/><Relationship Id="rId6" Type="http://schemas.openxmlformats.org/officeDocument/2006/relationships/image" Target="../media/image32.png"/><Relationship Id="rId7" Type="http://schemas.openxmlformats.org/officeDocument/2006/relationships/image" Target="../media/image3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664150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eT3 Cash Application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26666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Name:</a:t>
            </a:r>
            <a:r>
              <a:rPr lang="en"/>
              <a:t> Ahmed Gamal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Supervisor:</a:t>
            </a:r>
            <a:r>
              <a:rPr lang="en"/>
              <a:t> Eng. Ahmed Zakaria</a:t>
            </a:r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552275" y="1319075"/>
            <a:ext cx="33183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Smart Wallet Services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4100" y="126500"/>
            <a:ext cx="1397050" cy="139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7" name="Google Shape;177;p22"/>
          <p:cNvSpPr txBox="1"/>
          <p:nvPr/>
        </p:nvSpPr>
        <p:spPr>
          <a:xfrm>
            <a:off x="313175" y="165925"/>
            <a:ext cx="1418700" cy="622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Models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22"/>
          <p:cNvSpPr txBox="1"/>
          <p:nvPr/>
        </p:nvSpPr>
        <p:spPr>
          <a:xfrm>
            <a:off x="1798150" y="91225"/>
            <a:ext cx="12693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Custom User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Wallet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Transaction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22"/>
          <p:cNvSpPr txBox="1"/>
          <p:nvPr/>
        </p:nvSpPr>
        <p:spPr>
          <a:xfrm>
            <a:off x="313175" y="1355325"/>
            <a:ext cx="1418700" cy="622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Serializers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22"/>
          <p:cNvSpPr txBox="1"/>
          <p:nvPr/>
        </p:nvSpPr>
        <p:spPr>
          <a:xfrm>
            <a:off x="1731875" y="1192500"/>
            <a:ext cx="1949700" cy="10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Transaction Serializer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Wallet Serializer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User Login Serializer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User Register</a:t>
            </a: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Serializer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22"/>
          <p:cNvSpPr txBox="1"/>
          <p:nvPr/>
        </p:nvSpPr>
        <p:spPr>
          <a:xfrm>
            <a:off x="313175" y="3434675"/>
            <a:ext cx="1418700" cy="622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Views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22"/>
          <p:cNvSpPr txBox="1"/>
          <p:nvPr/>
        </p:nvSpPr>
        <p:spPr>
          <a:xfrm>
            <a:off x="1798150" y="2796650"/>
            <a:ext cx="1327500" cy="21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APIList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Register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Login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Check Balance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Cashin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Cashout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Transfer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Donate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Investment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Transactions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22"/>
          <p:cNvSpPr txBox="1"/>
          <p:nvPr/>
        </p:nvSpPr>
        <p:spPr>
          <a:xfrm>
            <a:off x="5208725" y="1537800"/>
            <a:ext cx="1418700" cy="622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API URLs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22"/>
          <p:cNvSpPr txBox="1"/>
          <p:nvPr/>
        </p:nvSpPr>
        <p:spPr>
          <a:xfrm>
            <a:off x="6851300" y="754925"/>
            <a:ext cx="2169900" cy="24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E9178"/>
                </a:solidFill>
                <a:highlight>
                  <a:schemeClr val="accent3"/>
                </a:highlight>
                <a:latin typeface="Courier New"/>
                <a:ea typeface="Courier New"/>
                <a:cs typeface="Courier New"/>
                <a:sym typeface="Courier New"/>
              </a:rPr>
              <a:t>'api/check-balance/'</a:t>
            </a:r>
            <a:endParaRPr sz="1050">
              <a:solidFill>
                <a:srgbClr val="CE9178"/>
              </a:solidFill>
              <a:highlight>
                <a:schemeClr val="accent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E9178"/>
                </a:solidFill>
                <a:highlight>
                  <a:schemeClr val="accent3"/>
                </a:highlight>
                <a:latin typeface="Courier New"/>
                <a:ea typeface="Courier New"/>
                <a:cs typeface="Courier New"/>
                <a:sym typeface="Courier New"/>
              </a:rPr>
              <a:t>'api/register/'</a:t>
            </a:r>
            <a:endParaRPr sz="1050">
              <a:solidFill>
                <a:srgbClr val="CE9178"/>
              </a:solidFill>
              <a:highlight>
                <a:schemeClr val="accent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E9178"/>
                </a:solidFill>
                <a:highlight>
                  <a:schemeClr val="accent3"/>
                </a:highlight>
                <a:latin typeface="Courier New"/>
                <a:ea typeface="Courier New"/>
                <a:cs typeface="Courier New"/>
                <a:sym typeface="Courier New"/>
              </a:rPr>
              <a:t>'api/login/'</a:t>
            </a:r>
            <a:endParaRPr sz="1050">
              <a:solidFill>
                <a:srgbClr val="CE9178"/>
              </a:solidFill>
              <a:highlight>
                <a:schemeClr val="accent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E9178"/>
                </a:solidFill>
                <a:highlight>
                  <a:schemeClr val="accent3"/>
                </a:highlight>
                <a:latin typeface="Courier New"/>
                <a:ea typeface="Courier New"/>
                <a:cs typeface="Courier New"/>
                <a:sym typeface="Courier New"/>
              </a:rPr>
              <a:t>'api/cash-in/'</a:t>
            </a:r>
            <a:endParaRPr sz="1050">
              <a:solidFill>
                <a:srgbClr val="CE9178"/>
              </a:solidFill>
              <a:highlight>
                <a:schemeClr val="accent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E9178"/>
                </a:solidFill>
                <a:highlight>
                  <a:schemeClr val="accent3"/>
                </a:highlight>
                <a:latin typeface="Courier New"/>
                <a:ea typeface="Courier New"/>
                <a:cs typeface="Courier New"/>
                <a:sym typeface="Courier New"/>
              </a:rPr>
              <a:t>'api/cash-out/'</a:t>
            </a:r>
            <a:endParaRPr sz="1050">
              <a:solidFill>
                <a:srgbClr val="CE9178"/>
              </a:solidFill>
              <a:highlight>
                <a:schemeClr val="accent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E9178"/>
                </a:solidFill>
                <a:highlight>
                  <a:schemeClr val="accent3"/>
                </a:highlight>
                <a:latin typeface="Courier New"/>
                <a:ea typeface="Courier New"/>
                <a:cs typeface="Courier New"/>
                <a:sym typeface="Courier New"/>
              </a:rPr>
              <a:t>'api/transfer/'</a:t>
            </a:r>
            <a:endParaRPr sz="1050">
              <a:solidFill>
                <a:srgbClr val="CE9178"/>
              </a:solidFill>
              <a:highlight>
                <a:schemeClr val="accent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E9178"/>
                </a:solidFill>
                <a:highlight>
                  <a:schemeClr val="accent3"/>
                </a:highlight>
                <a:latin typeface="Courier New"/>
                <a:ea typeface="Courier New"/>
                <a:cs typeface="Courier New"/>
                <a:sym typeface="Courier New"/>
              </a:rPr>
              <a:t>'api/donate/'</a:t>
            </a:r>
            <a:endParaRPr sz="1050">
              <a:solidFill>
                <a:srgbClr val="CE9178"/>
              </a:solidFill>
              <a:highlight>
                <a:schemeClr val="accent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E9178"/>
                </a:solidFill>
                <a:highlight>
                  <a:schemeClr val="accent3"/>
                </a:highlight>
                <a:latin typeface="Courier New"/>
                <a:ea typeface="Courier New"/>
                <a:cs typeface="Courier New"/>
                <a:sym typeface="Courier New"/>
              </a:rPr>
              <a:t>'api/market-data/'</a:t>
            </a:r>
            <a:endParaRPr sz="1050">
              <a:solidFill>
                <a:srgbClr val="CE9178"/>
              </a:solidFill>
              <a:highlight>
                <a:schemeClr val="accent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E9178"/>
                </a:solidFill>
                <a:highlight>
                  <a:schemeClr val="accent3"/>
                </a:highlight>
                <a:latin typeface="Courier New"/>
                <a:ea typeface="Courier New"/>
                <a:cs typeface="Courier New"/>
                <a:sym typeface="Courier New"/>
              </a:rPr>
              <a:t>'api/invest/'</a:t>
            </a:r>
            <a:endParaRPr sz="1050">
              <a:solidFill>
                <a:srgbClr val="CE9178"/>
              </a:solidFill>
              <a:highlight>
                <a:schemeClr val="accent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E9178"/>
                </a:solidFill>
                <a:highlight>
                  <a:schemeClr val="accent3"/>
                </a:highlight>
                <a:latin typeface="Courier New"/>
                <a:ea typeface="Courier New"/>
                <a:cs typeface="Courier New"/>
                <a:sym typeface="Courier New"/>
              </a:rPr>
              <a:t>'api/transactions/'</a:t>
            </a:r>
            <a:endParaRPr sz="1050">
              <a:solidFill>
                <a:srgbClr val="CE9178"/>
              </a:solidFill>
              <a:highlight>
                <a:schemeClr val="accent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Schema</a:t>
            </a:r>
            <a:endParaRPr/>
          </a:p>
        </p:txBody>
      </p:sp>
      <p:pic>
        <p:nvPicPr>
          <p:cNvPr id="190" name="Google Shape;19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25" y="1841150"/>
            <a:ext cx="4383425" cy="295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8100" y="1847003"/>
            <a:ext cx="4015250" cy="2942209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3"/>
          <p:cNvSpPr txBox="1"/>
          <p:nvPr/>
        </p:nvSpPr>
        <p:spPr>
          <a:xfrm>
            <a:off x="1684525" y="1515700"/>
            <a:ext cx="11532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Database </a:t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p23"/>
          <p:cNvSpPr txBox="1"/>
          <p:nvPr/>
        </p:nvSpPr>
        <p:spPr>
          <a:xfrm>
            <a:off x="6185250" y="1515700"/>
            <a:ext cx="17199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Data Warehouse</a:t>
            </a: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Development</a:t>
            </a:r>
            <a:endParaRPr/>
          </a:p>
        </p:txBody>
      </p:sp>
      <p:sp>
        <p:nvSpPr>
          <p:cNvPr id="200" name="Google Shape;20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1" name="Google Shape;201;p24"/>
          <p:cNvSpPr txBox="1"/>
          <p:nvPr/>
        </p:nvSpPr>
        <p:spPr>
          <a:xfrm>
            <a:off x="1773250" y="1559625"/>
            <a:ext cx="15348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Why Flutter?</a:t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24"/>
          <p:cNvSpPr txBox="1"/>
          <p:nvPr/>
        </p:nvSpPr>
        <p:spPr>
          <a:xfrm>
            <a:off x="3356125" y="1436563"/>
            <a:ext cx="30048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➔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Cross-Platform Development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➔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High-Performance Applications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➔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Strong Ecosystem and Plugins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24"/>
          <p:cNvSpPr txBox="1"/>
          <p:nvPr/>
        </p:nvSpPr>
        <p:spPr>
          <a:xfrm>
            <a:off x="6269675" y="1436550"/>
            <a:ext cx="28746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➔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Future-Proof and Scalable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➔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Seamless Backend Integration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➔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Strong Community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4" name="Google Shape;20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900" y="1522425"/>
            <a:ext cx="592175" cy="56397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4"/>
          <p:cNvSpPr txBox="1"/>
          <p:nvPr/>
        </p:nvSpPr>
        <p:spPr>
          <a:xfrm>
            <a:off x="487400" y="2862100"/>
            <a:ext cx="8088600" cy="17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Based on Reusable Components, Widgets, Cards, Buttons.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Authentication Screens, Wallet Management Screens.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Stateful </a:t>
            </a: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Widgets</a:t>
            </a: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used to Navigate between screens.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Class API Service to handle API requests and store token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1" name="Google Shape;21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850" y="299127"/>
            <a:ext cx="1695525" cy="2187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7100" y="299126"/>
            <a:ext cx="1769600" cy="218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74200" y="2643524"/>
            <a:ext cx="2126825" cy="241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08425" y="299125"/>
            <a:ext cx="2013425" cy="218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51324" y="2643525"/>
            <a:ext cx="1925775" cy="246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15775" y="2643525"/>
            <a:ext cx="1887036" cy="241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2" name="Google Shape;222;p2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</a:t>
            </a:r>
            <a:endParaRPr/>
          </a:p>
        </p:txBody>
      </p:sp>
      <p:sp>
        <p:nvSpPr>
          <p:cNvPr id="223" name="Google Shape;223;p26"/>
          <p:cNvSpPr txBox="1"/>
          <p:nvPr/>
        </p:nvSpPr>
        <p:spPr>
          <a:xfrm>
            <a:off x="1773250" y="1559625"/>
            <a:ext cx="15348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Why Docker?</a:t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p26"/>
          <p:cNvSpPr txBox="1"/>
          <p:nvPr/>
        </p:nvSpPr>
        <p:spPr>
          <a:xfrm>
            <a:off x="3239975" y="1436550"/>
            <a:ext cx="3378000" cy="8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➔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Consistency Across Environments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➔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Simplified Dependency Management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➔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Portability: run anywhere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Google Shape;225;p26"/>
          <p:cNvSpPr txBox="1"/>
          <p:nvPr/>
        </p:nvSpPr>
        <p:spPr>
          <a:xfrm>
            <a:off x="6535150" y="1436550"/>
            <a:ext cx="24861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➔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Centralized</a:t>
            </a: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Management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➔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Faster Deployment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➔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Easy Scalability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6" name="Google Shape;22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775" y="1443100"/>
            <a:ext cx="1030150" cy="72265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6"/>
          <p:cNvSpPr txBox="1"/>
          <p:nvPr/>
        </p:nvSpPr>
        <p:spPr>
          <a:xfrm>
            <a:off x="401800" y="2571750"/>
            <a:ext cx="2558400" cy="9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DockerFile for frontend:</a:t>
            </a:r>
            <a:endParaRPr b="1"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Vue.js with its dependencies and commands to build and run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26"/>
          <p:cNvSpPr/>
          <p:nvPr/>
        </p:nvSpPr>
        <p:spPr>
          <a:xfrm>
            <a:off x="3495000" y="3188525"/>
            <a:ext cx="1194000" cy="288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Google Shape;229;p26"/>
          <p:cNvSpPr txBox="1"/>
          <p:nvPr/>
        </p:nvSpPr>
        <p:spPr>
          <a:xfrm>
            <a:off x="401800" y="3684325"/>
            <a:ext cx="2558400" cy="9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DockerFile for backend:</a:t>
            </a:r>
            <a:endParaRPr b="1"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Django</a:t>
            </a: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with its dependencies and commands to build and run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p26"/>
          <p:cNvSpPr txBox="1"/>
          <p:nvPr/>
        </p:nvSpPr>
        <p:spPr>
          <a:xfrm>
            <a:off x="5617250" y="2782325"/>
            <a:ext cx="3278100" cy="11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Docker Compose File:</a:t>
            </a:r>
            <a:endParaRPr b="1"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To configure whole projects and database and check ports and can manage to build and run the project with one command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Artificial Intelligence</a:t>
            </a:r>
            <a:endParaRPr/>
          </a:p>
        </p:txBody>
      </p:sp>
      <p:sp>
        <p:nvSpPr>
          <p:cNvPr id="236" name="Google Shape;236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7" name="Google Shape;237;p27"/>
          <p:cNvSpPr txBox="1"/>
          <p:nvPr/>
        </p:nvSpPr>
        <p:spPr>
          <a:xfrm>
            <a:off x="437600" y="1526450"/>
            <a:ext cx="7541100" cy="6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-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AI Model to predict the stock price to help user to improve his investment process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-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Linear Regression to train on data Stock Prices Alphabet, Apple, Tesla,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27"/>
          <p:cNvSpPr txBox="1"/>
          <p:nvPr/>
        </p:nvSpPr>
        <p:spPr>
          <a:xfrm>
            <a:off x="584250" y="2206850"/>
            <a:ext cx="2252100" cy="9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br>
              <a:rPr b="1"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Linear Regression model</a:t>
            </a:r>
            <a:endParaRPr b="1"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For continuous values</a:t>
            </a:r>
            <a:endParaRPr b="1"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" name="Google Shape;239;p27"/>
          <p:cNvSpPr txBox="1"/>
          <p:nvPr/>
        </p:nvSpPr>
        <p:spPr>
          <a:xfrm>
            <a:off x="3371625" y="2259900"/>
            <a:ext cx="44361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Trained on: 30 days of historical stock data,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Predicted price: (next day's stock price)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0" name="Google Shape;24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8513" y="3116750"/>
            <a:ext cx="5686967" cy="172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ETL Pipeline</a:t>
            </a:r>
            <a:endParaRPr/>
          </a:p>
        </p:txBody>
      </p:sp>
      <p:sp>
        <p:nvSpPr>
          <p:cNvPr id="246" name="Google Shape;24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7" name="Google Shape;247;p28"/>
          <p:cNvSpPr txBox="1"/>
          <p:nvPr/>
        </p:nvSpPr>
        <p:spPr>
          <a:xfrm>
            <a:off x="456775" y="1470175"/>
            <a:ext cx="83757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Python Django Project to Implement ETL Pipeline to show the analysis and get insights from the data.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" name="Google Shape;248;p28"/>
          <p:cNvSpPr txBox="1"/>
          <p:nvPr/>
        </p:nvSpPr>
        <p:spPr>
          <a:xfrm>
            <a:off x="558775" y="1929175"/>
            <a:ext cx="4937400" cy="9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1- Generate CSV Files with every table in </a:t>
            </a: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data warehouse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2- Implement Logic extract.py, transform.py, load.py, pipeline.py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3- Run ETL Pipeline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4- Produce Simple Dashboard Need more improvements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9" name="Google Shape;24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775" y="2923350"/>
            <a:ext cx="4996899" cy="209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3750" y="3114175"/>
            <a:ext cx="3538574" cy="1711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56" name="Google Shape;25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29"/>
          <p:cNvSpPr txBox="1"/>
          <p:nvPr/>
        </p:nvSpPr>
        <p:spPr>
          <a:xfrm>
            <a:off x="456775" y="1419200"/>
            <a:ext cx="8375700" cy="3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❖"/>
            </a:pPr>
            <a:r>
              <a:rPr b="1"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Technical Skills:</a:t>
            </a:r>
            <a:endParaRPr b="1"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➢"/>
            </a:pPr>
            <a:r>
              <a:rPr b="1"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Hands-on Experience</a:t>
            </a:r>
            <a:endParaRPr b="1"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➢"/>
            </a:pPr>
            <a:r>
              <a:rPr b="1"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Python Django</a:t>
            </a:r>
            <a:endParaRPr b="1"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➢"/>
            </a:pPr>
            <a:r>
              <a:rPr b="1"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Vue.js</a:t>
            </a:r>
            <a:endParaRPr b="1"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➢"/>
            </a:pPr>
            <a:r>
              <a:rPr b="1"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Flutter</a:t>
            </a:r>
            <a:endParaRPr b="1"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➢"/>
            </a:pPr>
            <a:r>
              <a:rPr b="1"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ETL Pipelines</a:t>
            </a:r>
            <a:endParaRPr b="1"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➢"/>
            </a:pPr>
            <a:r>
              <a:rPr b="1"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MySQL</a:t>
            </a:r>
            <a:endParaRPr b="1"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➢"/>
            </a:pPr>
            <a:r>
              <a:rPr b="1"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Data Warehouse</a:t>
            </a:r>
            <a:endParaRPr b="1"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❖"/>
            </a:pPr>
            <a:r>
              <a:rPr b="1"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Soft Skills:</a:t>
            </a:r>
            <a:endParaRPr b="1"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➢"/>
            </a:pPr>
            <a:r>
              <a:rPr b="1"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Problem-Solving</a:t>
            </a:r>
            <a:endParaRPr b="1"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➢"/>
            </a:pPr>
            <a:r>
              <a:rPr b="1"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Team Collaboration &amp; Knowledge-Sharing</a:t>
            </a:r>
            <a:endParaRPr b="1"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➢"/>
            </a:pPr>
            <a:r>
              <a:rPr b="1"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Brainstorming</a:t>
            </a:r>
            <a:endParaRPr b="1"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➢"/>
            </a:pPr>
            <a:r>
              <a:rPr b="1"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Presentation</a:t>
            </a:r>
            <a:endParaRPr b="1"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➢"/>
            </a:pPr>
            <a:r>
              <a:rPr b="1"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Communication</a:t>
            </a:r>
            <a:endParaRPr b="1"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0"/>
          <p:cNvSpPr txBox="1"/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800"/>
              <a:t>Thank</a:t>
            </a:r>
            <a:r>
              <a:rPr lang="en" sz="4800"/>
              <a:t> You All !</a:t>
            </a:r>
            <a:endParaRPr sz="4800"/>
          </a:p>
        </p:txBody>
      </p:sp>
      <p:sp>
        <p:nvSpPr>
          <p:cNvPr id="263" name="Google Shape;263;p30"/>
          <p:cNvSpPr txBox="1"/>
          <p:nvPr>
            <p:ph idx="1" type="body"/>
          </p:nvPr>
        </p:nvSpPr>
        <p:spPr>
          <a:xfrm>
            <a:off x="558200" y="3566100"/>
            <a:ext cx="2451000" cy="5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/>
              <a:t>Wish</a:t>
            </a:r>
            <a:r>
              <a:rPr lang="en" sz="1700"/>
              <a:t> you all Success!</a:t>
            </a:r>
            <a:endParaRPr sz="1700"/>
          </a:p>
        </p:txBody>
      </p:sp>
      <p:sp>
        <p:nvSpPr>
          <p:cNvPr id="264" name="Google Shape;26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5" name="Google Shape;265;p30"/>
          <p:cNvSpPr txBox="1"/>
          <p:nvPr>
            <p:ph type="title"/>
          </p:nvPr>
        </p:nvSpPr>
        <p:spPr>
          <a:xfrm>
            <a:off x="558200" y="2075875"/>
            <a:ext cx="2066100" cy="54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00">
                <a:solidFill>
                  <a:srgbClr val="B7B7B7"/>
                </a:solidFill>
              </a:rPr>
              <a:t>Any Questions?</a:t>
            </a:r>
            <a:endParaRPr sz="180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What’s eT3 Cash?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Front End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Back End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Data Schemas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Mobile App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Docker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Artificial Intelligence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Conclusion</a:t>
            </a:r>
            <a:endParaRPr sz="2000"/>
          </a:p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eT3 Cash</a:t>
            </a:r>
            <a:endParaRPr sz="2900"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227325" y="1351975"/>
            <a:ext cx="8916600" cy="8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➢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eT3 Cash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a comprehensive financial management platform designed to simplify personal and small business finances.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➢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helps individuals and businesses manage their money with ease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➢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Offers actionable insights through data analytics to guide smarter financial decisions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311725" y="2129850"/>
            <a:ext cx="15807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Roboto"/>
                <a:ea typeface="Roboto"/>
                <a:cs typeface="Roboto"/>
                <a:sym typeface="Roboto"/>
              </a:rPr>
              <a:t>Target Audience</a:t>
            </a:r>
            <a:endParaRPr b="1"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827500" y="2243875"/>
            <a:ext cx="7563300" cy="8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Individuals:</a:t>
            </a:r>
            <a:r>
              <a:rPr lang="en" sz="1100"/>
              <a:t> Anyone seeking a modern and secure solution for personal finance management.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Small Businesses:</a:t>
            </a:r>
            <a:r>
              <a:rPr lang="en" sz="1100"/>
              <a:t> Enterprises requiring simplified financial tools without the complexity of traditional banking.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Donors and Investors:</a:t>
            </a:r>
            <a:r>
              <a:rPr lang="en" sz="1100"/>
              <a:t> Users who want to contribute to causes or grow their wealth through investments.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288175"/>
            <a:ext cx="3583063" cy="1702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6800" y="3245762"/>
            <a:ext cx="1370975" cy="178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01125" y="3218037"/>
            <a:ext cx="1428825" cy="18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Diagrams</a:t>
            </a:r>
            <a:endParaRPr/>
          </a:p>
        </p:txBody>
      </p:sp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125" y="1364488"/>
            <a:ext cx="2943225" cy="306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425" y="1921688"/>
            <a:ext cx="2181225" cy="195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38775" y="1364500"/>
            <a:ext cx="3033681" cy="32337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7"/>
          <p:cNvSpPr/>
          <p:nvPr/>
        </p:nvSpPr>
        <p:spPr>
          <a:xfrm>
            <a:off x="3415925" y="218625"/>
            <a:ext cx="2433300" cy="457200"/>
          </a:xfrm>
          <a:prstGeom prst="roundRect">
            <a:avLst>
              <a:gd fmla="val 50000" name="adj"/>
            </a:avLst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eT3 Cash Technologies</a:t>
            </a:r>
            <a:endParaRPr b="1" i="1" sz="2000">
              <a:solidFill>
                <a:srgbClr val="FFFFFF"/>
              </a:solidFill>
            </a:endParaRPr>
          </a:p>
        </p:txBody>
      </p:sp>
      <p:sp>
        <p:nvSpPr>
          <p:cNvPr id="103" name="Google Shape;103;p17"/>
          <p:cNvSpPr/>
          <p:nvPr/>
        </p:nvSpPr>
        <p:spPr>
          <a:xfrm>
            <a:off x="6509290" y="990026"/>
            <a:ext cx="1538100" cy="4425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Front end</a:t>
            </a:r>
            <a:endParaRPr b="1" sz="1600">
              <a:solidFill>
                <a:srgbClr val="FFFFFF"/>
              </a:solidFill>
            </a:endParaRPr>
          </a:p>
        </p:txBody>
      </p:sp>
      <p:sp>
        <p:nvSpPr>
          <p:cNvPr id="104" name="Google Shape;104;p17"/>
          <p:cNvSpPr/>
          <p:nvPr/>
        </p:nvSpPr>
        <p:spPr>
          <a:xfrm>
            <a:off x="1055822" y="990026"/>
            <a:ext cx="1538100" cy="4425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Back end</a:t>
            </a:r>
            <a:endParaRPr b="1" sz="1600">
              <a:solidFill>
                <a:srgbClr val="FFFFFF"/>
              </a:solidFill>
            </a:endParaRPr>
          </a:p>
        </p:txBody>
      </p:sp>
      <p:cxnSp>
        <p:nvCxnSpPr>
          <p:cNvPr id="105" name="Google Shape;105;p17"/>
          <p:cNvCxnSpPr>
            <a:stCxn id="102" idx="2"/>
            <a:endCxn id="103" idx="0"/>
          </p:cNvCxnSpPr>
          <p:nvPr/>
        </p:nvCxnSpPr>
        <p:spPr>
          <a:xfrm flipH="1" rot="-5400000">
            <a:off x="5798375" y="-489975"/>
            <a:ext cx="314100" cy="2645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6" name="Google Shape;106;p17"/>
          <p:cNvCxnSpPr>
            <a:stCxn id="104" idx="0"/>
            <a:endCxn id="102" idx="2"/>
          </p:cNvCxnSpPr>
          <p:nvPr/>
        </p:nvCxnSpPr>
        <p:spPr>
          <a:xfrm rot="-5400000">
            <a:off x="3071672" y="-570874"/>
            <a:ext cx="314100" cy="2807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7" name="Google Shape;107;p17"/>
          <p:cNvCxnSpPr>
            <a:stCxn id="104" idx="2"/>
            <a:endCxn id="108" idx="0"/>
          </p:cNvCxnSpPr>
          <p:nvPr/>
        </p:nvCxnSpPr>
        <p:spPr>
          <a:xfrm flipH="1" rot="-5400000">
            <a:off x="2018822" y="1238576"/>
            <a:ext cx="457200" cy="845100"/>
          </a:xfrm>
          <a:prstGeom prst="bentConnector2">
            <a:avLst/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9" name="Google Shape;109;p17"/>
          <p:cNvCxnSpPr>
            <a:stCxn id="110" idx="0"/>
            <a:endCxn id="104" idx="2"/>
          </p:cNvCxnSpPr>
          <p:nvPr/>
        </p:nvCxnSpPr>
        <p:spPr>
          <a:xfrm flipH="1" rot="10800000">
            <a:off x="979772" y="1432526"/>
            <a:ext cx="845100" cy="457200"/>
          </a:xfrm>
          <a:prstGeom prst="bentConnector2">
            <a:avLst/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" name="Google Shape;111;p17"/>
          <p:cNvCxnSpPr>
            <a:stCxn id="103" idx="2"/>
            <a:endCxn id="112" idx="0"/>
          </p:cNvCxnSpPr>
          <p:nvPr/>
        </p:nvCxnSpPr>
        <p:spPr>
          <a:xfrm flipH="1" rot="-5400000">
            <a:off x="7472440" y="1238426"/>
            <a:ext cx="457200" cy="845400"/>
          </a:xfrm>
          <a:prstGeom prst="bentConnector2">
            <a:avLst/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3" name="Google Shape;113;p17"/>
          <p:cNvCxnSpPr>
            <a:stCxn id="114" idx="0"/>
            <a:endCxn id="103" idx="2"/>
          </p:cNvCxnSpPr>
          <p:nvPr/>
        </p:nvCxnSpPr>
        <p:spPr>
          <a:xfrm flipH="1" rot="10800000">
            <a:off x="6433240" y="1432526"/>
            <a:ext cx="845100" cy="457200"/>
          </a:xfrm>
          <a:prstGeom prst="bentConnector2">
            <a:avLst/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5" name="Google Shape;115;p17"/>
          <p:cNvSpPr/>
          <p:nvPr/>
        </p:nvSpPr>
        <p:spPr>
          <a:xfrm>
            <a:off x="3863528" y="2651314"/>
            <a:ext cx="1538100" cy="4425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IDEs</a:t>
            </a:r>
            <a:endParaRPr b="1" sz="2000">
              <a:solidFill>
                <a:srgbClr val="FFFFFF"/>
              </a:solidFill>
            </a:endParaRPr>
          </a:p>
        </p:txBody>
      </p:sp>
      <p:cxnSp>
        <p:nvCxnSpPr>
          <p:cNvPr id="116" name="Google Shape;116;p17"/>
          <p:cNvCxnSpPr>
            <a:stCxn id="102" idx="2"/>
            <a:endCxn id="115" idx="0"/>
          </p:cNvCxnSpPr>
          <p:nvPr/>
        </p:nvCxnSpPr>
        <p:spPr>
          <a:xfrm flipH="1" rot="-5400000">
            <a:off x="3645125" y="1663275"/>
            <a:ext cx="19755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7" name="Google Shape;117;p17"/>
          <p:cNvCxnSpPr>
            <a:stCxn id="115" idx="2"/>
            <a:endCxn id="118" idx="0"/>
          </p:cNvCxnSpPr>
          <p:nvPr/>
        </p:nvCxnSpPr>
        <p:spPr>
          <a:xfrm flipH="1" rot="-5400000">
            <a:off x="4158578" y="3567814"/>
            <a:ext cx="9486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9" name="Google Shape;119;p17"/>
          <p:cNvCxnSpPr>
            <a:stCxn id="120" idx="0"/>
            <a:endCxn id="115" idx="2"/>
          </p:cNvCxnSpPr>
          <p:nvPr/>
        </p:nvCxnSpPr>
        <p:spPr>
          <a:xfrm flipH="1" rot="10800000">
            <a:off x="3438578" y="3093814"/>
            <a:ext cx="1194000" cy="457200"/>
          </a:xfrm>
          <a:prstGeom prst="bentConnector2">
            <a:avLst/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1" name="Google Shape;121;p17"/>
          <p:cNvCxnSpPr>
            <a:stCxn id="122" idx="0"/>
            <a:endCxn id="115" idx="2"/>
          </p:cNvCxnSpPr>
          <p:nvPr/>
        </p:nvCxnSpPr>
        <p:spPr>
          <a:xfrm rot="10800000">
            <a:off x="4632578" y="3093814"/>
            <a:ext cx="1239300" cy="457200"/>
          </a:xfrm>
          <a:prstGeom prst="bentConnector2">
            <a:avLst/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3" name="Google Shape;12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9338" y="1889725"/>
            <a:ext cx="888565" cy="55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900" y="1722349"/>
            <a:ext cx="888550" cy="88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78400" y="1927535"/>
            <a:ext cx="1194000" cy="716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00725" y="1982675"/>
            <a:ext cx="1004805" cy="66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35875" y="4111550"/>
            <a:ext cx="1194000" cy="668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56348" y="2535013"/>
            <a:ext cx="1163000" cy="651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401625" y="3581550"/>
            <a:ext cx="1375321" cy="7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593923" y="3581547"/>
            <a:ext cx="1239300" cy="6455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 End Development</a:t>
            </a:r>
            <a:endParaRPr/>
          </a:p>
        </p:txBody>
      </p:sp>
      <p:sp>
        <p:nvSpPr>
          <p:cNvPr id="136" name="Google Shape;13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18"/>
          <p:cNvSpPr txBox="1"/>
          <p:nvPr/>
        </p:nvSpPr>
        <p:spPr>
          <a:xfrm>
            <a:off x="1773250" y="1559625"/>
            <a:ext cx="15348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Why Vue.js?</a:t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8" name="Google Shape;13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436538"/>
            <a:ext cx="1313900" cy="73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8"/>
          <p:cNvSpPr txBox="1"/>
          <p:nvPr/>
        </p:nvSpPr>
        <p:spPr>
          <a:xfrm>
            <a:off x="3455675" y="1436550"/>
            <a:ext cx="30048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➔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Simple and Intuitive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➔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Component-Based Architecture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➔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Lightweight and Fast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➔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Detailed Documentation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18"/>
          <p:cNvSpPr txBox="1"/>
          <p:nvPr/>
        </p:nvSpPr>
        <p:spPr>
          <a:xfrm>
            <a:off x="6402750" y="1436550"/>
            <a:ext cx="26184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➔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Supportive Community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➔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Seamless Integration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➔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Responsive and Adaptable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18"/>
          <p:cNvSpPr txBox="1"/>
          <p:nvPr/>
        </p:nvSpPr>
        <p:spPr>
          <a:xfrm>
            <a:off x="487400" y="2862100"/>
            <a:ext cx="8088600" cy="17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Simple Web Page with different Components .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Handle APIs requests in Script section each component with its logic.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Handle routing with “vue-router”.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Authorization with token saved in Local Storage.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Some Shared </a:t>
            </a: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style</a:t>
            </a: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with </a:t>
            </a: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reusable</a:t>
            </a: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components.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7" name="Google Shape;14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038" y="1020600"/>
            <a:ext cx="2514600" cy="24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9"/>
          <p:cNvSpPr txBox="1"/>
          <p:nvPr/>
        </p:nvSpPr>
        <p:spPr>
          <a:xfrm>
            <a:off x="264524" y="242650"/>
            <a:ext cx="1695600" cy="54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Components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19"/>
          <p:cNvSpPr txBox="1"/>
          <p:nvPr/>
        </p:nvSpPr>
        <p:spPr>
          <a:xfrm>
            <a:off x="2205763" y="139600"/>
            <a:ext cx="68082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 reusable, self-contained block of code that encapsulates the structure, behavior, and style of a specific part of a user interface (UI). Components are defined using a </a:t>
            </a:r>
            <a:r>
              <a:rPr b="1" lang="en" sz="1200" u="sng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template</a:t>
            </a:r>
            <a:r>
              <a:rPr lang="en" sz="1200"/>
              <a:t> for HTML structure, a </a:t>
            </a:r>
            <a:r>
              <a:rPr b="1" lang="en" sz="1200" u="sng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script</a:t>
            </a:r>
            <a:r>
              <a:rPr lang="en" sz="1200"/>
              <a:t> for logic and data, and </a:t>
            </a:r>
            <a:r>
              <a:rPr b="1" lang="en" sz="1200" u="sng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style</a:t>
            </a:r>
            <a:r>
              <a:rPr lang="en" sz="1200"/>
              <a:t> for appearance, all scoped to that component.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0" name="Google Shape;15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3075" y="1020600"/>
            <a:ext cx="5673475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6" name="Google Shape;15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6299" y="2536676"/>
            <a:ext cx="2646149" cy="231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213" y="2754250"/>
            <a:ext cx="2438375" cy="238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3425" y="124449"/>
            <a:ext cx="3660724" cy="231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20875" y="61125"/>
            <a:ext cx="3797451" cy="260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40487" y="2754250"/>
            <a:ext cx="2553895" cy="21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End Development</a:t>
            </a:r>
            <a:endParaRPr/>
          </a:p>
        </p:txBody>
      </p:sp>
      <p:sp>
        <p:nvSpPr>
          <p:cNvPr id="166" name="Google Shape;16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7" name="Google Shape;167;p21"/>
          <p:cNvSpPr txBox="1"/>
          <p:nvPr/>
        </p:nvSpPr>
        <p:spPr>
          <a:xfrm>
            <a:off x="1773250" y="1559625"/>
            <a:ext cx="15348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Why Django?</a:t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21"/>
          <p:cNvSpPr txBox="1"/>
          <p:nvPr/>
        </p:nvSpPr>
        <p:spPr>
          <a:xfrm>
            <a:off x="3455675" y="1436550"/>
            <a:ext cx="30048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➔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Pre-build Components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➔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REST API Development DRF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➔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Built-in Admin Panel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➔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Community and Documentation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1"/>
          <p:cNvSpPr txBox="1"/>
          <p:nvPr/>
        </p:nvSpPr>
        <p:spPr>
          <a:xfrm>
            <a:off x="6402750" y="1436550"/>
            <a:ext cx="26184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➔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Python Ecosystem Simple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➔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High Security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21"/>
          <p:cNvSpPr txBox="1"/>
          <p:nvPr/>
        </p:nvSpPr>
        <p:spPr>
          <a:xfrm>
            <a:off x="487400" y="2862100"/>
            <a:ext cx="8088600" cy="17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Brain of the application, responsible for handling business logic, data management.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Works seamlessly with mobile (Flutter) and frontend (Vue.js)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User Authentication and Authorization with saved tokens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Transactions Handling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Wallet Management to handle real-time updates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1" name="Google Shape;17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400" y="1364025"/>
            <a:ext cx="1040196" cy="88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