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51206400" cy="28803600"/>
  <p:notesSz cx="9239250" cy="11982450"/>
  <p:embeddedFontLst>
    <p:embeddedFont>
      <p:font typeface="Quattrocento" panose="02020502030000000404" pitchFamily="18" charset="0"/>
      <p:regular r:id="rId5"/>
      <p:bold r:id="rId6"/>
    </p:embeddedFont>
    <p:embeddedFont>
      <p:font typeface="Quattrocento Sans" panose="020B0502050000020003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02" userDrawn="1">
          <p15:clr>
            <a:srgbClr val="A4A3A4"/>
          </p15:clr>
        </p15:guide>
        <p15:guide id="2" pos="15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83" autoAdjust="0"/>
    <p:restoredTop sz="93654" autoAdjust="0"/>
  </p:normalViewPr>
  <p:slideViewPr>
    <p:cSldViewPr>
      <p:cViewPr>
        <p:scale>
          <a:sx n="25" d="100"/>
          <a:sy n="25" d="100"/>
        </p:scale>
        <p:origin x="652" y="12"/>
      </p:cViewPr>
      <p:guideLst>
        <p:guide orient="horz" pos="9702"/>
        <p:guide pos="15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3088" y="889000"/>
            <a:ext cx="80787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3088" y="889000"/>
            <a:ext cx="8078787" cy="4545013"/>
          </a:xfrm>
        </p:spPr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811" y="8948341"/>
            <a:ext cx="43524783" cy="6172994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1620" y="16321485"/>
            <a:ext cx="35843163" cy="7362031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00050" indent="0" algn="ctr">
              <a:buNone/>
              <a:defRPr/>
            </a:lvl2pPr>
            <a:lvl3pPr marL="800100" indent="0" algn="ctr">
              <a:buNone/>
              <a:defRPr/>
            </a:lvl3pPr>
            <a:lvl4pPr marL="1200150" indent="0" algn="ctr">
              <a:buNone/>
              <a:defRPr/>
            </a:lvl4pPr>
            <a:lvl5pPr marL="1600200" indent="0" algn="ctr">
              <a:buNone/>
              <a:defRPr/>
            </a:lvl5pPr>
            <a:lvl6pPr marL="2000250" indent="0" algn="ctr">
              <a:buNone/>
              <a:defRPr/>
            </a:lvl6pPr>
            <a:lvl7pPr marL="2400300" indent="0" algn="ctr">
              <a:buNone/>
              <a:defRPr/>
            </a:lvl7pPr>
            <a:lvl8pPr marL="2800350" indent="0" algn="ctr">
              <a:buNone/>
              <a:defRPr/>
            </a:lvl8pPr>
            <a:lvl9pPr marL="3200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152922"/>
            <a:ext cx="46086417" cy="4800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9993" y="6720284"/>
            <a:ext cx="46086417" cy="19009321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629" y="1152922"/>
            <a:ext cx="11520782" cy="24576683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9991" y="1152922"/>
            <a:ext cx="34407592" cy="24576683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152922"/>
            <a:ext cx="46086417" cy="4800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993" y="6720284"/>
            <a:ext cx="46086417" cy="19009321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18509260"/>
            <a:ext cx="43524783" cy="5720159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2208471"/>
            <a:ext cx="43524783" cy="6300788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750"/>
            </a:lvl1pPr>
            <a:lvl2pPr marL="400050" indent="0">
              <a:buNone/>
              <a:defRPr sz="1575"/>
            </a:lvl2pPr>
            <a:lvl3pPr marL="800100" indent="0">
              <a:buNone/>
              <a:defRPr sz="1400"/>
            </a:lvl3pPr>
            <a:lvl4pPr marL="1200150" indent="0">
              <a:buNone/>
              <a:defRPr sz="1225"/>
            </a:lvl4pPr>
            <a:lvl5pPr marL="1600200" indent="0">
              <a:buNone/>
              <a:defRPr sz="1225"/>
            </a:lvl5pPr>
            <a:lvl6pPr marL="2000250" indent="0">
              <a:buNone/>
              <a:defRPr sz="1225"/>
            </a:lvl6pPr>
            <a:lvl7pPr marL="2400300" indent="0">
              <a:buNone/>
              <a:defRPr sz="1225"/>
            </a:lvl7pPr>
            <a:lvl8pPr marL="2800350" indent="0">
              <a:buNone/>
              <a:defRPr sz="1225"/>
            </a:lvl8pPr>
            <a:lvl9pPr marL="3200400" indent="0">
              <a:buNone/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152922"/>
            <a:ext cx="46086417" cy="4800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9992" y="6720284"/>
            <a:ext cx="22964186" cy="19009321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82224" y="6720284"/>
            <a:ext cx="22964187" cy="19009321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50"/>
            </a:lvl1pPr>
            <a:lvl2pPr>
              <a:defRPr sz="2100"/>
            </a:lvl2pPr>
            <a:lvl3pPr>
              <a:defRPr sz="175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152922"/>
            <a:ext cx="46086417" cy="4800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991" y="6448029"/>
            <a:ext cx="22625050" cy="2686447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9991" y="9134476"/>
            <a:ext cx="22625050" cy="1659512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1481" y="6448029"/>
            <a:ext cx="22634929" cy="2686447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1481" y="9134476"/>
            <a:ext cx="22634929" cy="1659512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750"/>
            </a:lvl2pPr>
            <a:lvl3pPr>
              <a:defRPr sz="1575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3" y="1152922"/>
            <a:ext cx="46086417" cy="48006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991" y="1147366"/>
            <a:ext cx="16846550" cy="4879777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7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610" y="1147365"/>
            <a:ext cx="28625800" cy="2458224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9991" y="6027142"/>
            <a:ext cx="16846550" cy="19702463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225"/>
            </a:lvl1pPr>
            <a:lvl2pPr marL="400050" indent="0">
              <a:buNone/>
              <a:defRPr sz="1050"/>
            </a:lvl2pPr>
            <a:lvl3pPr marL="800100" indent="0">
              <a:buNone/>
              <a:defRPr sz="875"/>
            </a:lvl3pPr>
            <a:lvl4pPr marL="1200150" indent="0">
              <a:buNone/>
              <a:defRPr sz="788"/>
            </a:lvl4pPr>
            <a:lvl5pPr marL="1600200" indent="0">
              <a:buNone/>
              <a:defRPr sz="788"/>
            </a:lvl5pPr>
            <a:lvl6pPr marL="2000250" indent="0">
              <a:buNone/>
              <a:defRPr sz="788"/>
            </a:lvl6pPr>
            <a:lvl7pPr marL="2400300" indent="0">
              <a:buNone/>
              <a:defRPr sz="788"/>
            </a:lvl7pPr>
            <a:lvl8pPr marL="2800350" indent="0">
              <a:buNone/>
              <a:defRPr sz="788"/>
            </a:lvl8pPr>
            <a:lvl9pPr marL="3200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70" y="20162244"/>
            <a:ext cx="30723183" cy="2380853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17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7470" y="2573934"/>
            <a:ext cx="30723183" cy="1728132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2800"/>
            </a:lvl1pPr>
            <a:lvl2pPr marL="400050" indent="0">
              <a:buNone/>
              <a:defRPr sz="2450"/>
            </a:lvl2pPr>
            <a:lvl3pPr marL="800100" indent="0">
              <a:buNone/>
              <a:defRPr sz="2100"/>
            </a:lvl3pPr>
            <a:lvl4pPr marL="1200150" indent="0">
              <a:buNone/>
              <a:defRPr sz="1750"/>
            </a:lvl4pPr>
            <a:lvl5pPr marL="1600200" indent="0">
              <a:buNone/>
              <a:defRPr sz="1750"/>
            </a:lvl5pPr>
            <a:lvl6pPr marL="2000250" indent="0">
              <a:buNone/>
              <a:defRPr sz="1750"/>
            </a:lvl6pPr>
            <a:lvl7pPr marL="2400300" indent="0">
              <a:buNone/>
              <a:defRPr sz="1750"/>
            </a:lvl7pPr>
            <a:lvl8pPr marL="2800350" indent="0">
              <a:buNone/>
              <a:defRPr sz="1750"/>
            </a:lvl8pPr>
            <a:lvl9pPr marL="3200400" indent="0">
              <a:buNone/>
              <a:defRPr sz="175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7470" y="22543097"/>
            <a:ext cx="30723183" cy="3379589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225"/>
            </a:lvl1pPr>
            <a:lvl2pPr marL="400050" indent="0">
              <a:buNone/>
              <a:defRPr sz="1050"/>
            </a:lvl2pPr>
            <a:lvl3pPr marL="800100" indent="0">
              <a:buNone/>
              <a:defRPr sz="875"/>
            </a:lvl3pPr>
            <a:lvl4pPr marL="1200150" indent="0">
              <a:buNone/>
              <a:defRPr sz="788"/>
            </a:lvl4pPr>
            <a:lvl5pPr marL="1600200" indent="0">
              <a:buNone/>
              <a:defRPr sz="788"/>
            </a:lvl5pPr>
            <a:lvl6pPr marL="2000250" indent="0">
              <a:buNone/>
              <a:defRPr sz="788"/>
            </a:lvl6pPr>
            <a:lvl7pPr marL="2400300" indent="0">
              <a:buNone/>
              <a:defRPr sz="788"/>
            </a:lvl7pPr>
            <a:lvl8pPr marL="2800350" indent="0">
              <a:buNone/>
              <a:defRPr sz="788"/>
            </a:lvl8pPr>
            <a:lvl9pPr marL="3200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0838392" y="13827654"/>
            <a:ext cx="12490450" cy="4593167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9554342" y="13827654"/>
            <a:ext cx="12490450" cy="4593167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8104717" y="29248100"/>
            <a:ext cx="34996967" cy="1266825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8104717" y="29748162"/>
            <a:ext cx="25603200" cy="111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3990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690615" rtl="0" eaLnBrk="0" fontAlgn="base" hangingPunct="0">
        <a:spcBef>
          <a:spcPct val="0"/>
        </a:spcBef>
        <a:spcAft>
          <a:spcPct val="0"/>
        </a:spcAft>
        <a:defRPr sz="12950">
          <a:solidFill>
            <a:schemeClr val="tx2"/>
          </a:solidFill>
          <a:latin typeface="+mj-lt"/>
          <a:ea typeface="+mj-ea"/>
          <a:cs typeface="+mj-cs"/>
        </a:defRPr>
      </a:lvl1pPr>
      <a:lvl2pPr algn="ctr" defTabSz="2690615" rtl="0" eaLnBrk="0" fontAlgn="base" hangingPunct="0">
        <a:spcBef>
          <a:spcPct val="0"/>
        </a:spcBef>
        <a:spcAft>
          <a:spcPct val="0"/>
        </a:spcAft>
        <a:defRPr sz="12950">
          <a:solidFill>
            <a:schemeClr val="tx2"/>
          </a:solidFill>
          <a:latin typeface="Times New Roman" pitchFamily="18" charset="0"/>
        </a:defRPr>
      </a:lvl2pPr>
      <a:lvl3pPr algn="ctr" defTabSz="2690615" rtl="0" eaLnBrk="0" fontAlgn="base" hangingPunct="0">
        <a:spcBef>
          <a:spcPct val="0"/>
        </a:spcBef>
        <a:spcAft>
          <a:spcPct val="0"/>
        </a:spcAft>
        <a:defRPr sz="12950">
          <a:solidFill>
            <a:schemeClr val="tx2"/>
          </a:solidFill>
          <a:latin typeface="Times New Roman" pitchFamily="18" charset="0"/>
        </a:defRPr>
      </a:lvl3pPr>
      <a:lvl4pPr algn="ctr" defTabSz="2690615" rtl="0" eaLnBrk="0" fontAlgn="base" hangingPunct="0">
        <a:spcBef>
          <a:spcPct val="0"/>
        </a:spcBef>
        <a:spcAft>
          <a:spcPct val="0"/>
        </a:spcAft>
        <a:defRPr sz="12950">
          <a:solidFill>
            <a:schemeClr val="tx2"/>
          </a:solidFill>
          <a:latin typeface="Times New Roman" pitchFamily="18" charset="0"/>
        </a:defRPr>
      </a:lvl4pPr>
      <a:lvl5pPr algn="ctr" defTabSz="2690615" rtl="0" eaLnBrk="0" fontAlgn="base" hangingPunct="0">
        <a:spcBef>
          <a:spcPct val="0"/>
        </a:spcBef>
        <a:spcAft>
          <a:spcPct val="0"/>
        </a:spcAft>
        <a:defRPr sz="12950">
          <a:solidFill>
            <a:schemeClr val="tx2"/>
          </a:solidFill>
          <a:latin typeface="Times New Roman" pitchFamily="18" charset="0"/>
        </a:defRPr>
      </a:lvl5pPr>
      <a:lvl6pPr marL="400050" algn="ctr" defTabSz="2690615" rtl="0" eaLnBrk="0" fontAlgn="base" hangingPunct="0">
        <a:spcBef>
          <a:spcPct val="0"/>
        </a:spcBef>
        <a:spcAft>
          <a:spcPct val="0"/>
        </a:spcAft>
        <a:defRPr sz="12950">
          <a:solidFill>
            <a:schemeClr val="tx2"/>
          </a:solidFill>
          <a:latin typeface="Times New Roman" pitchFamily="18" charset="0"/>
        </a:defRPr>
      </a:lvl6pPr>
      <a:lvl7pPr marL="800100" algn="ctr" defTabSz="2690615" rtl="0" eaLnBrk="0" fontAlgn="base" hangingPunct="0">
        <a:spcBef>
          <a:spcPct val="0"/>
        </a:spcBef>
        <a:spcAft>
          <a:spcPct val="0"/>
        </a:spcAft>
        <a:defRPr sz="12950">
          <a:solidFill>
            <a:schemeClr val="tx2"/>
          </a:solidFill>
          <a:latin typeface="Times New Roman" pitchFamily="18" charset="0"/>
        </a:defRPr>
      </a:lvl7pPr>
      <a:lvl8pPr marL="1200150" algn="ctr" defTabSz="2690615" rtl="0" eaLnBrk="0" fontAlgn="base" hangingPunct="0">
        <a:spcBef>
          <a:spcPct val="0"/>
        </a:spcBef>
        <a:spcAft>
          <a:spcPct val="0"/>
        </a:spcAft>
        <a:defRPr sz="12950">
          <a:solidFill>
            <a:schemeClr val="tx2"/>
          </a:solidFill>
          <a:latin typeface="Times New Roman" pitchFamily="18" charset="0"/>
        </a:defRPr>
      </a:lvl8pPr>
      <a:lvl9pPr marL="1600200" algn="ctr" defTabSz="2690615" rtl="0" eaLnBrk="0" fontAlgn="base" hangingPunct="0">
        <a:spcBef>
          <a:spcPct val="0"/>
        </a:spcBef>
        <a:spcAft>
          <a:spcPct val="0"/>
        </a:spcAft>
        <a:defRPr sz="1295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007071" indent="-1007071" algn="l" defTabSz="2690615" rtl="0" eaLnBrk="0" fontAlgn="base" hangingPunct="0">
        <a:spcBef>
          <a:spcPct val="20000"/>
        </a:spcBef>
        <a:spcAft>
          <a:spcPct val="0"/>
        </a:spcAft>
        <a:buChar char="•"/>
        <a:defRPr sz="9363">
          <a:solidFill>
            <a:schemeClr val="tx1"/>
          </a:solidFill>
          <a:latin typeface="+mn-lt"/>
          <a:ea typeface="+mn-ea"/>
          <a:cs typeface="+mn-cs"/>
        </a:defRPr>
      </a:lvl1pPr>
      <a:lvl2pPr marL="2184996" indent="-840383" algn="l" defTabSz="2690615" rtl="0" eaLnBrk="0" fontAlgn="base" hangingPunct="0">
        <a:spcBef>
          <a:spcPct val="20000"/>
        </a:spcBef>
        <a:spcAft>
          <a:spcPct val="0"/>
        </a:spcAft>
        <a:buChar char="–"/>
        <a:defRPr sz="8313">
          <a:solidFill>
            <a:schemeClr val="tx1"/>
          </a:solidFill>
          <a:latin typeface="+mn-lt"/>
        </a:defRPr>
      </a:lvl2pPr>
      <a:lvl3pPr marL="3362921" indent="-672306" algn="l" defTabSz="2690615" rtl="0" eaLnBrk="0" fontAlgn="base" hangingPunct="0">
        <a:spcBef>
          <a:spcPct val="20000"/>
        </a:spcBef>
        <a:spcAft>
          <a:spcPct val="0"/>
        </a:spcAft>
        <a:buChar char="•"/>
        <a:defRPr sz="7088">
          <a:solidFill>
            <a:schemeClr val="tx1"/>
          </a:solidFill>
          <a:latin typeface="+mn-lt"/>
        </a:defRPr>
      </a:lvl3pPr>
      <a:lvl4pPr marL="4711700" indent="-676474" algn="l" defTabSz="2690615" rtl="0" eaLnBrk="0" fontAlgn="base" hangingPunct="0">
        <a:spcBef>
          <a:spcPct val="20000"/>
        </a:spcBef>
        <a:spcAft>
          <a:spcPct val="0"/>
        </a:spcAft>
        <a:buChar char="–"/>
        <a:defRPr sz="5688">
          <a:solidFill>
            <a:schemeClr val="tx1"/>
          </a:solidFill>
          <a:latin typeface="+mn-lt"/>
        </a:defRPr>
      </a:lvl4pPr>
      <a:lvl5pPr marL="6056313" indent="-672306" algn="l" defTabSz="2690615" rtl="0" eaLnBrk="0" fontAlgn="base" hangingPunct="0">
        <a:spcBef>
          <a:spcPct val="20000"/>
        </a:spcBef>
        <a:spcAft>
          <a:spcPct val="0"/>
        </a:spcAft>
        <a:buChar char="»"/>
        <a:defRPr sz="5688">
          <a:solidFill>
            <a:schemeClr val="tx1"/>
          </a:solidFill>
          <a:latin typeface="+mn-lt"/>
        </a:defRPr>
      </a:lvl5pPr>
      <a:lvl6pPr marL="6456363" indent="-672306" algn="l" defTabSz="2690615" rtl="0" eaLnBrk="0" fontAlgn="base" hangingPunct="0">
        <a:spcBef>
          <a:spcPct val="20000"/>
        </a:spcBef>
        <a:spcAft>
          <a:spcPct val="0"/>
        </a:spcAft>
        <a:buChar char="»"/>
        <a:defRPr sz="5688">
          <a:solidFill>
            <a:schemeClr val="tx1"/>
          </a:solidFill>
          <a:latin typeface="+mn-lt"/>
        </a:defRPr>
      </a:lvl6pPr>
      <a:lvl7pPr marL="6856413" indent="-672306" algn="l" defTabSz="2690615" rtl="0" eaLnBrk="0" fontAlgn="base" hangingPunct="0">
        <a:spcBef>
          <a:spcPct val="20000"/>
        </a:spcBef>
        <a:spcAft>
          <a:spcPct val="0"/>
        </a:spcAft>
        <a:buChar char="»"/>
        <a:defRPr sz="5688">
          <a:solidFill>
            <a:schemeClr val="tx1"/>
          </a:solidFill>
          <a:latin typeface="+mn-lt"/>
        </a:defRPr>
      </a:lvl7pPr>
      <a:lvl8pPr marL="7256463" indent="-672306" algn="l" defTabSz="2690615" rtl="0" eaLnBrk="0" fontAlgn="base" hangingPunct="0">
        <a:spcBef>
          <a:spcPct val="20000"/>
        </a:spcBef>
        <a:spcAft>
          <a:spcPct val="0"/>
        </a:spcAft>
        <a:buChar char="»"/>
        <a:defRPr sz="5688">
          <a:solidFill>
            <a:schemeClr val="tx1"/>
          </a:solidFill>
          <a:latin typeface="+mn-lt"/>
        </a:defRPr>
      </a:lvl8pPr>
      <a:lvl9pPr marL="7656513" indent="-672306" algn="l" defTabSz="2690615" rtl="0" eaLnBrk="0" fontAlgn="base" hangingPunct="0">
        <a:spcBef>
          <a:spcPct val="20000"/>
        </a:spcBef>
        <a:spcAft>
          <a:spcPct val="0"/>
        </a:spcAft>
        <a:buChar char="»"/>
        <a:defRPr sz="568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1143000" y="7757"/>
            <a:ext cx="49301400" cy="1234593"/>
          </a:xfrm>
          <a:prstGeom prst="snip2Diag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 lIns="53524" tIns="26761" rIns="53524" bIns="26761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3675" b="1" i="1" u="sng" dirty="0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9601200" y="215454"/>
            <a:ext cx="30708600" cy="9374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290950">
              <a:spcBef>
                <a:spcPct val="20000"/>
              </a:spcBef>
              <a:defRPr/>
            </a:pPr>
            <a:r>
              <a:rPr lang="en-US" sz="5400" b="1" dirty="0">
                <a:solidFill>
                  <a:sysClr val="windowText" lastClr="000000"/>
                </a:solidFill>
                <a:effectLst/>
                <a:latin typeface="Quattrocento" panose="02020802030000000404" pitchFamily="18" charset="0"/>
              </a:rPr>
              <a:t>Leveraging Machine Learning to Solve Combinatorial Optimization Problems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43038710" y="316454"/>
            <a:ext cx="74437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ysClr val="windowText" lastClr="000000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Ahmed Guetti, Osama </a:t>
            </a:r>
            <a:r>
              <a:rPr lang="en-US" sz="2800" dirty="0" err="1">
                <a:solidFill>
                  <a:sysClr val="windowText" lastClr="000000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Baazzi</a:t>
            </a:r>
            <a:endParaRPr lang="en-US" sz="2800" dirty="0">
              <a:solidFill>
                <a:sysClr val="windowText" lastClr="000000"/>
              </a:solidFill>
              <a:effectLst/>
              <a:latin typeface="Quattrocento" panose="02020802030000000404" pitchFamily="18" charset="0"/>
              <a:cs typeface="Arial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6141521" y="2671820"/>
            <a:ext cx="17547580" cy="13082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8400" dirty="0">
              <a:latin typeface="+mj-lt"/>
            </a:endParaRP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6838" y="4625542"/>
            <a:ext cx="8667256" cy="42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21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521" y="1703234"/>
            <a:ext cx="17547579" cy="968586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40030" tIns="64008" rIns="240030" bIns="59993" anchor="ctr" anchorCtr="0"/>
          <a:lstStyle>
            <a:defPPr>
              <a:defRPr kern="1200"/>
            </a:defPPr>
          </a:lstStyle>
          <a:p>
            <a:pPr defTabSz="4114765">
              <a:defRPr/>
            </a:pPr>
            <a:r>
              <a:rPr lang="en-US" sz="315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Domain-Specific Findings: ML for Combinatorial Optimization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9885981" y="17018791"/>
            <a:ext cx="11091819" cy="11569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8400" dirty="0">
              <a:effectLst/>
              <a:latin typeface="+mj-lt"/>
            </a:endParaRP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7697" y="16137763"/>
            <a:ext cx="11090102" cy="881028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40030" tIns="64008" rIns="240030" bIns="59993" anchor="ctr" anchorCtr="0"/>
          <a:lstStyle>
            <a:defPPr>
              <a:defRPr kern="1200"/>
            </a:defPPr>
          </a:lstStyle>
          <a:p>
            <a:pPr defTabSz="4114765">
              <a:defRPr/>
            </a:pPr>
            <a:r>
              <a:rPr lang="en-US" sz="315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Future Research Directions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253442" y="2435636"/>
            <a:ext cx="15609902" cy="1331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8400">
              <a:latin typeface="+mj-lt"/>
            </a:endParaRP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1499"/>
            <a:ext cx="15636685" cy="764138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40030" tIns="64008" rIns="240030" bIns="59993" anchor="ctr" anchorCtr="0"/>
          <a:lstStyle>
            <a:defPPr>
              <a:defRPr kern="1200"/>
            </a:defPPr>
          </a:lstStyle>
          <a:p>
            <a:pPr defTabSz="4114765">
              <a:defRPr/>
            </a:pPr>
            <a:r>
              <a:rPr lang="en-US" sz="315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Introduction</a:t>
            </a:r>
          </a:p>
        </p:txBody>
      </p:sp>
      <p:pic>
        <p:nvPicPr>
          <p:cNvPr id="4" name="Picture 3" descr="A close-up of a logo&#10;&#10;AI-generated content may be incorrect.">
            <a:extLst>
              <a:ext uri="{FF2B5EF4-FFF2-40B4-BE49-F238E27FC236}">
                <a16:creationId xmlns:a16="http://schemas.microsoft.com/office/drawing/2014/main" id="{0046E733-1126-9424-312E-FEACB73BE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92" y="-1007"/>
            <a:ext cx="3339608" cy="112433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9815C29-09BC-827A-5AE0-F2CCB6840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5125" y="2725438"/>
            <a:ext cx="15327416" cy="1271571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E163034-CFF9-91EA-F5E6-8B724DB6B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6391122" y="3203455"/>
            <a:ext cx="17128755" cy="116907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59AAA8B-0D4C-85A4-6594-09951A324557}"/>
              </a:ext>
            </a:extLst>
          </p:cNvPr>
          <p:cNvSpPr/>
          <p:nvPr/>
        </p:nvSpPr>
        <p:spPr>
          <a:xfrm>
            <a:off x="16132598" y="16855288"/>
            <a:ext cx="23618402" cy="11711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8400" dirty="0">
              <a:latin typeface="+mj-lt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73AB969A-1D06-B68C-3AD0-4D12B66B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278" y="15859538"/>
            <a:ext cx="23628327" cy="985145"/>
          </a:xfrm>
          <a:prstGeom prst="snipRoundRect">
            <a:avLst>
              <a:gd name="adj1" fmla="val 0"/>
              <a:gd name="adj2" fmla="val 50000"/>
            </a:avLst>
          </a:prstGeom>
          <a:solidFill>
            <a:schemeClr val="accent1">
              <a:lumMod val="50000"/>
            </a:schemeClr>
          </a:solidFill>
          <a:ln w="12700">
            <a:noFill/>
            <a:miter lim="800000"/>
          </a:ln>
        </p:spPr>
        <p:txBody>
          <a:bodyPr wrap="none" lIns="240030" tIns="64008" rIns="240030" bIns="59993" anchor="ctr" anchorCtr="0"/>
          <a:lstStyle>
            <a:defPPr>
              <a:defRPr kern="1200"/>
            </a:defPPr>
          </a:lstStyle>
          <a:p>
            <a:pPr defTabSz="4114765">
              <a:defRPr/>
            </a:pPr>
            <a:r>
              <a:rPr lang="en-US" sz="315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Performance Comparison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7CA67B37-A770-80FE-35C3-9037DDA36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4298" y="16943938"/>
            <a:ext cx="5461688" cy="115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4000" b="1" dirty="0">
                <a:effectLst/>
                <a:latin typeface="Quattrocento Sans" panose="020B0502050000020003" pitchFamily="34" charset="0"/>
                <a:cs typeface="Arial" pitchFamily="34" charset="0"/>
              </a:rPr>
              <a:t>TSP: </a:t>
            </a:r>
            <a:r>
              <a:rPr lang="en-US" sz="4000" dirty="0">
                <a:effectLst/>
                <a:latin typeface="Quattrocento Sans" panose="020B0502050000020003" pitchFamily="34" charset="0"/>
                <a:cs typeface="Arial" pitchFamily="34" charset="0"/>
              </a:rPr>
              <a:t>Pointer Networks show moderate speedup with RL training; GNNs achieve near-optimal solutions</a:t>
            </a:r>
          </a:p>
          <a:p>
            <a:pPr>
              <a:lnSpc>
                <a:spcPct val="110000"/>
              </a:lnSpc>
            </a:pPr>
            <a:r>
              <a:rPr lang="en-US" sz="4000" b="1" dirty="0">
                <a:effectLst/>
                <a:latin typeface="Quattrocento Sans" panose="020B0502050000020003" pitchFamily="34" charset="0"/>
                <a:cs typeface="Arial" pitchFamily="34" charset="0"/>
              </a:rPr>
              <a:t>MILP: </a:t>
            </a:r>
            <a:r>
              <a:rPr lang="en-US" sz="40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ExtraTrees</a:t>
            </a:r>
            <a:r>
              <a:rPr lang="en-US" sz="4000" dirty="0">
                <a:effectLst/>
                <a:latin typeface="Quattrocento Sans" panose="020B0502050000020003" pitchFamily="34" charset="0"/>
                <a:cs typeface="Arial" pitchFamily="34" charset="0"/>
              </a:rPr>
              <a:t> offers best speedup; </a:t>
            </a:r>
            <a:r>
              <a:rPr lang="en-US" sz="40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TreeGate</a:t>
            </a:r>
            <a:r>
              <a:rPr lang="en-US" sz="4000" dirty="0">
                <a:effectLst/>
                <a:latin typeface="Quattrocento Sans" panose="020B0502050000020003" pitchFamily="34" charset="0"/>
                <a:cs typeface="Arial" pitchFamily="34" charset="0"/>
              </a:rPr>
              <a:t> reduces B&amp;B nodes explored; Hybrid methods balance quality and speed</a:t>
            </a:r>
          </a:p>
          <a:p>
            <a:pPr>
              <a:lnSpc>
                <a:spcPct val="110000"/>
              </a:lnSpc>
            </a:pPr>
            <a:r>
              <a:rPr lang="en-US" sz="4000" b="1" dirty="0">
                <a:effectLst/>
                <a:latin typeface="Quattrocento Sans" panose="020B0502050000020003" pitchFamily="34" charset="0"/>
                <a:cs typeface="Arial" pitchFamily="34" charset="0"/>
              </a:rPr>
              <a:t>SAT: </a:t>
            </a:r>
            <a:r>
              <a:rPr lang="en-US" sz="4000" dirty="0">
                <a:effectLst/>
                <a:latin typeface="Quattrocento Sans" panose="020B0502050000020003" pitchFamily="34" charset="0"/>
                <a:cs typeface="Arial" pitchFamily="34" charset="0"/>
              </a:rPr>
              <a:t>Graph-Q-SAT significantly reduces solving time; End-to-end approaches show feasibility but less performance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7DD4CC-0D2B-5B01-00BE-505AC8E6562E}"/>
              </a:ext>
            </a:extLst>
          </p:cNvPr>
          <p:cNvSpPr/>
          <p:nvPr/>
        </p:nvSpPr>
        <p:spPr>
          <a:xfrm>
            <a:off x="33923067" y="2708079"/>
            <a:ext cx="17054735" cy="1310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8400" dirty="0">
              <a:latin typeface="+mj-lt"/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B3142DC7-558C-7D39-1482-2EDDCC0B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1974" y="4661801"/>
            <a:ext cx="8398404" cy="42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21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164D7479-FB81-AA6A-2DE6-72938267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3065" y="1689522"/>
            <a:ext cx="17054735" cy="1016499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40030" tIns="64008" rIns="240030" bIns="59993" anchor="ctr" anchorCtr="0"/>
          <a:lstStyle>
            <a:defPPr>
              <a:defRPr kern="1200"/>
            </a:defPPr>
          </a:lstStyle>
          <a:p>
            <a:pPr defTabSz="4114765">
              <a:defRPr/>
            </a:pPr>
            <a:r>
              <a:rPr lang="en-US" sz="315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Neural Network Architectures for Combinatorial Optimization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571DA1E-7FDC-30E8-7F5E-70146AD8BB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4012264" y="4259364"/>
            <a:ext cx="16863950" cy="10447236"/>
          </a:xfrm>
          <a:prstGeom prst="rect">
            <a:avLst/>
          </a:prstGeom>
        </p:spPr>
      </p:pic>
      <p:sp>
        <p:nvSpPr>
          <p:cNvPr id="34" name="TextBox 19">
            <a:extLst>
              <a:ext uri="{FF2B5EF4-FFF2-40B4-BE49-F238E27FC236}">
                <a16:creationId xmlns:a16="http://schemas.microsoft.com/office/drawing/2014/main" id="{6E0DD737-4B46-8BC1-29C8-CC5D2545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3005" y="27286805"/>
            <a:ext cx="18141856" cy="141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4000" b="1" dirty="0">
                <a:effectLst/>
                <a:latin typeface="Quattrocento Sans" panose="020B0502050000020003" pitchFamily="34" charset="0"/>
                <a:cs typeface="Arial" pitchFamily="34" charset="0"/>
              </a:rPr>
              <a:t>Hybrid neural-algorithmic approaches show the most promise, </a:t>
            </a:r>
          </a:p>
          <a:p>
            <a:pPr algn="just">
              <a:lnSpc>
                <a:spcPct val="110000"/>
              </a:lnSpc>
            </a:pPr>
            <a:r>
              <a:rPr lang="en-US" sz="40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Balancing solution quality, computational efficiency, and generalization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C12D4E-F552-6A5C-1FDB-323A3A4C349C}"/>
              </a:ext>
            </a:extLst>
          </p:cNvPr>
          <p:cNvSpPr/>
          <p:nvPr/>
        </p:nvSpPr>
        <p:spPr>
          <a:xfrm>
            <a:off x="228600" y="16703233"/>
            <a:ext cx="15576024" cy="11889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8400" dirty="0">
              <a:latin typeface="+mj-lt"/>
            </a:endParaRP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398F6A8D-09CB-E0D4-729B-3EB9CF72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47" y="18656957"/>
            <a:ext cx="8975519" cy="42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21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B02B5D50-C693-99A7-28B5-70158180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939097"/>
            <a:ext cx="15576024" cy="77892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40030" tIns="64008" rIns="240030" bIns="59993" anchor="ctr" anchorCtr="0"/>
          <a:lstStyle>
            <a:defPPr>
              <a:defRPr kern="1200"/>
            </a:defPPr>
          </a:lstStyle>
          <a:p>
            <a:pPr defTabSz="4114765">
              <a:defRPr/>
            </a:pPr>
            <a:r>
              <a:rPr lang="en-US" sz="315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Learning Strategies: Supervised vs. Reinforcement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A06591EC-FDD0-4FFC-F86E-D6FFE54C90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04786" y="16943938"/>
            <a:ext cx="15363141" cy="11644208"/>
          </a:xfrm>
          <a:prstGeom prst="rect">
            <a:avLst/>
          </a:prstGeom>
        </p:spPr>
      </p:pic>
      <p:pic>
        <p:nvPicPr>
          <p:cNvPr id="3" name="Picture 2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4F9567DB-EDED-F791-4E87-75F5353ADF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584" y="16876539"/>
            <a:ext cx="18169019" cy="10393633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15355B8A-1CFE-8390-03FF-4DFF65A2F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973" y="17281678"/>
            <a:ext cx="5464780" cy="34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Efficient Neural Architectures: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Specialized GNN architectures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Attention mechanisms for CO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Memory-efficient designs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Neural architecture search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34D9A5D9-4C0C-05F0-E25E-8870BD382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3421" y="17381094"/>
            <a:ext cx="5292793" cy="392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Transfer Learning: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Cross-domain knowledge transfer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Few-shot learning for new problems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Size-agnostic model training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Meta-learning approaches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AE3A95EC-8FDE-7378-1FAD-F47480C9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751" y="25682496"/>
            <a:ext cx="5504675" cy="446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Benchmarks &amp; Evaluation: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Diverse problem instance libraries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Standardized evaluation metrics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Cross-architecture comparison tools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Reproducibility frameworks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F993FE7F-38F4-C43E-ABC7-B4E1E674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3421" y="21399781"/>
            <a:ext cx="5292793" cy="507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Solver Integration Challenges: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Efficient CPU-GPU communication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Integration with commercial solvers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Real-time decision support systems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API standardization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F3C444CD-C7A4-B2F8-E47D-9458F23E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5981" y="20728114"/>
            <a:ext cx="5530879" cy="337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91" tIns="39995" rIns="79991" bIns="39995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600" b="1" dirty="0">
                <a:effectLst/>
                <a:latin typeface="Quattrocento Sans" panose="020B0502050000020003" pitchFamily="34" charset="0"/>
                <a:cs typeface="Arial" pitchFamily="34" charset="0"/>
              </a:rPr>
              <a:t>Hybrid Learning Strategies: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Combining SL and RL approaches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Curriculum learning for CO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Self-supervised pretraining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effectLst/>
                <a:latin typeface="Quattrocento Sans" panose="020B0502050000020003" pitchFamily="34" charset="0"/>
                <a:cs typeface="Arial" pitchFamily="34" charset="0"/>
              </a:rPr>
              <a:t>Multi-task learning strategies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191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Quattrocento</vt:lpstr>
      <vt:lpstr>Times New Roman</vt:lpstr>
      <vt:lpstr>Quattrocento Sans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GUETTI AHMED</cp:lastModifiedBy>
  <cp:revision>108</cp:revision>
  <cp:lastPrinted>2000-08-03T00:31:24Z</cp:lastPrinted>
  <dcterms:modified xsi:type="dcterms:W3CDTF">2025-04-10T00:15:16Z</dcterms:modified>
  <cp:category>research posters template</cp:category>
</cp:coreProperties>
</file>