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3" roundtripDataSignature="AMtx7mgAhV/c7CgYBY9xByj89hfJqr3Z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422c4f36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13422c4f366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422c4f36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3422c4f366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422c4f36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3422c4f366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3422c4f36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3422c4f36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422c4f36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13422c4f36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422c4f36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13422c4f366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422c4f36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3422c4f366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422c4f36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13422c4f366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3422c4f36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3422c4f366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 name="Shape 17"/>
        <p:cNvGrpSpPr/>
        <p:nvPr/>
      </p:nvGrpSpPr>
      <p:grpSpPr>
        <a:xfrm>
          <a:off x="0" y="0"/>
          <a:ext cx="0" cy="0"/>
          <a:chOff x="0" y="0"/>
          <a:chExt cx="0" cy="0"/>
        </a:xfrm>
      </p:grpSpPr>
      <p:sp>
        <p:nvSpPr>
          <p:cNvPr id="18" name="Google Shape;18;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3015" l="44118" r="0" t="0"/>
          <a:stretch/>
        </p:blipFill>
        <p:spPr>
          <a:xfrm rot="-5400000">
            <a:off x="5045225" y="1044725"/>
            <a:ext cx="2010525" cy="6187025"/>
          </a:xfrm>
          <a:prstGeom prst="rect">
            <a:avLst/>
          </a:prstGeom>
          <a:noFill/>
          <a:ln>
            <a:noFill/>
          </a:ln>
        </p:spPr>
      </p:pic>
      <p:sp>
        <p:nvSpPr>
          <p:cNvPr id="55" name="Google Shape;55;p1"/>
          <p:cNvSpPr txBox="1"/>
          <p:nvPr>
            <p:ph type="ctrTitle"/>
          </p:nvPr>
        </p:nvSpPr>
        <p:spPr>
          <a:xfrm>
            <a:off x="311700" y="1779500"/>
            <a:ext cx="8520600" cy="1017600"/>
          </a:xfrm>
          <a:prstGeom prst="rect">
            <a:avLst/>
          </a:prstGeom>
          <a:noFill/>
          <a:ln>
            <a:noFill/>
          </a:ln>
        </p:spPr>
        <p:txBody>
          <a:bodyPr anchorCtr="0" anchor="b" bIns="91425" lIns="91425" spcFirstLastPara="1" rIns="91425" wrap="square" tIns="91425">
            <a:normAutofit/>
          </a:bodyPr>
          <a:lstStyle/>
          <a:p>
            <a:pPr indent="0" lvl="0" marL="0" rtl="0" algn="ctr">
              <a:lnSpc>
                <a:spcPct val="120000"/>
              </a:lnSpc>
              <a:spcBef>
                <a:spcPts val="0"/>
              </a:spcBef>
              <a:spcAft>
                <a:spcPts val="1200"/>
              </a:spcAft>
              <a:buSzPts val="5200"/>
              <a:buNone/>
            </a:pPr>
            <a:r>
              <a:rPr b="1" lang="en" sz="2300">
                <a:highlight>
                  <a:srgbClr val="FFFFFF"/>
                </a:highlight>
                <a:latin typeface="Times"/>
                <a:ea typeface="Times"/>
                <a:cs typeface="Times"/>
                <a:sym typeface="Times"/>
              </a:rPr>
              <a:t>Machine Learning to Detect Alzheimer’s Disease from Circulating Non-coding RNAs</a:t>
            </a:r>
            <a:endParaRPr>
              <a:latin typeface="Times"/>
              <a:ea typeface="Times"/>
              <a:cs typeface="Times"/>
              <a:sym typeface="Times"/>
            </a:endParaRPr>
          </a:p>
        </p:txBody>
      </p:sp>
      <p:sp>
        <p:nvSpPr>
          <p:cNvPr id="56" name="Google Shape;56;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900">
                <a:solidFill>
                  <a:srgbClr val="222222"/>
                </a:solidFill>
                <a:highlight>
                  <a:srgbClr val="FFFFFF"/>
                </a:highlight>
                <a:latin typeface="Roboto"/>
                <a:ea typeface="Roboto"/>
                <a:cs typeface="Roboto"/>
                <a:sym typeface="Roboto"/>
              </a:rPr>
              <a:t>Nicole Ludwig, Tobias Fehlmann, Fabian Kern, </a:t>
            </a:r>
            <a:r>
              <a:rPr lang="en" sz="900">
                <a:solidFill>
                  <a:srgbClr val="222222"/>
                </a:solidFill>
                <a:highlight>
                  <a:srgbClr val="FFFFFF"/>
                </a:highlight>
                <a:latin typeface="Roboto"/>
                <a:ea typeface="Roboto"/>
                <a:cs typeface="Roboto"/>
                <a:sym typeface="Roboto"/>
              </a:rPr>
              <a:t> et al</a:t>
            </a:r>
            <a:endParaRPr sz="900">
              <a:solidFill>
                <a:srgbClr val="222222"/>
              </a:solidFill>
              <a:highlight>
                <a:srgbClr val="FFFFFF"/>
              </a:highlight>
              <a:latin typeface="Roboto"/>
              <a:ea typeface="Roboto"/>
              <a:cs typeface="Roboto"/>
              <a:sym typeface="Roboto"/>
            </a:endParaRPr>
          </a:p>
          <a:p>
            <a:pPr indent="0" lvl="0" marL="0" rtl="0" algn="ctr">
              <a:lnSpc>
                <a:spcPct val="100000"/>
              </a:lnSpc>
              <a:spcBef>
                <a:spcPts val="0"/>
              </a:spcBef>
              <a:spcAft>
                <a:spcPts val="0"/>
              </a:spcAft>
              <a:buSzPts val="2800"/>
              <a:buNone/>
            </a:pPr>
            <a:r>
              <a:rPr lang="en" sz="900">
                <a:solidFill>
                  <a:srgbClr val="222222"/>
                </a:solidFill>
                <a:highlight>
                  <a:srgbClr val="FFFFFF"/>
                </a:highlight>
                <a:latin typeface="Roboto"/>
                <a:ea typeface="Roboto"/>
                <a:cs typeface="Roboto"/>
                <a:sym typeface="Roboto"/>
              </a:rPr>
              <a:t>https://doi.org/10.1016/j.gpb.2019.09.004.</a:t>
            </a:r>
            <a:endParaRPr sz="900">
              <a:solidFill>
                <a:srgbClr val="222222"/>
              </a:solidFill>
              <a:highlight>
                <a:srgbClr val="FFFFFF"/>
              </a:highlight>
              <a:latin typeface="Roboto"/>
              <a:ea typeface="Roboto"/>
              <a:cs typeface="Roboto"/>
              <a:sym typeface="Roboto"/>
            </a:endParaRPr>
          </a:p>
          <a:p>
            <a:pPr indent="0" lvl="0" marL="0" rtl="0" algn="ctr">
              <a:lnSpc>
                <a:spcPct val="100000"/>
              </a:lnSpc>
              <a:spcBef>
                <a:spcPts val="0"/>
              </a:spcBef>
              <a:spcAft>
                <a:spcPts val="0"/>
              </a:spcAft>
              <a:buSzPts val="2800"/>
              <a:buNone/>
            </a:pPr>
            <a:r>
              <a:rPr lang="en" sz="900">
                <a:solidFill>
                  <a:srgbClr val="222222"/>
                </a:solidFill>
                <a:highlight>
                  <a:srgbClr val="FFFFFF"/>
                </a:highlight>
                <a:latin typeface="Roboto"/>
                <a:ea typeface="Roboto"/>
                <a:cs typeface="Roboto"/>
                <a:sym typeface="Roboto"/>
              </a:rPr>
              <a:t>(https://www.sciencedirect.com/science/article/pii/S1672022919301573)</a:t>
            </a:r>
            <a:endParaRPr sz="900">
              <a:solidFill>
                <a:srgbClr val="222222"/>
              </a:solidFill>
              <a:highlight>
                <a:srgbClr val="FFFFFF"/>
              </a:highlight>
              <a:latin typeface="Roboto"/>
              <a:ea typeface="Roboto"/>
              <a:cs typeface="Roboto"/>
              <a:sym typeface="Roboto"/>
            </a:endParaRPr>
          </a:p>
        </p:txBody>
      </p:sp>
      <p:sp>
        <p:nvSpPr>
          <p:cNvPr id="57" name="Google Shape;57;p1"/>
          <p:cNvSpPr txBox="1"/>
          <p:nvPr/>
        </p:nvSpPr>
        <p:spPr>
          <a:xfrm>
            <a:off x="3512750" y="4176400"/>
            <a:ext cx="200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Times"/>
                <a:ea typeface="Times"/>
                <a:cs typeface="Times"/>
                <a:sym typeface="Times"/>
              </a:rPr>
              <a:t>By: </a:t>
            </a:r>
            <a:r>
              <a:rPr b="0" i="0" lang="en" sz="1400" u="none" cap="none" strike="noStrike">
                <a:solidFill>
                  <a:srgbClr val="000000"/>
                </a:solidFill>
                <a:latin typeface="Times"/>
                <a:ea typeface="Times"/>
                <a:cs typeface="Times"/>
                <a:sym typeface="Times"/>
              </a:rPr>
              <a:t>Ahmed H. Ibrahim</a:t>
            </a:r>
            <a:endParaRPr b="0" i="0" sz="1400" u="none" cap="none" strike="noStrike">
              <a:solidFill>
                <a:srgbClr val="000000"/>
              </a:solidFill>
              <a:latin typeface="Times"/>
              <a:ea typeface="Times"/>
              <a:cs typeface="Times"/>
              <a:sym typeface="Times"/>
            </a:endParaRPr>
          </a:p>
        </p:txBody>
      </p:sp>
      <p:sp>
        <p:nvSpPr>
          <p:cNvPr id="58" name="Google Shape;58;p1"/>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9" name="Google Shape;59;p1"/>
          <p:cNvSpPr txBox="1"/>
          <p:nvPr>
            <p:ph type="ctrTitle"/>
          </p:nvPr>
        </p:nvSpPr>
        <p:spPr>
          <a:xfrm>
            <a:off x="-100" y="0"/>
            <a:ext cx="9144000" cy="400200"/>
          </a:xfrm>
          <a:prstGeom prst="rect">
            <a:avLst/>
          </a:prstGeom>
          <a:noFill/>
          <a:ln>
            <a:noFill/>
          </a:ln>
        </p:spPr>
        <p:txBody>
          <a:bodyPr anchorCtr="0" anchor="t" bIns="91425" lIns="91425" spcFirstLastPara="1" rIns="91425" wrap="square" tIns="91425">
            <a:normAutofit/>
          </a:bodyPr>
          <a:lstStyle/>
          <a:p>
            <a:pPr indent="0" lvl="0" marL="0" rtl="0" algn="ctr">
              <a:lnSpc>
                <a:spcPct val="120000"/>
              </a:lnSpc>
              <a:spcBef>
                <a:spcPts val="0"/>
              </a:spcBef>
              <a:spcAft>
                <a:spcPts val="1200"/>
              </a:spcAft>
              <a:buSzPts val="5200"/>
              <a:buNone/>
            </a:pPr>
            <a:r>
              <a:rPr lang="en" sz="1400">
                <a:solidFill>
                  <a:srgbClr val="000000"/>
                </a:solidFill>
                <a:latin typeface="Times"/>
                <a:ea typeface="Times"/>
                <a:cs typeface="Times"/>
                <a:sym typeface="Times"/>
              </a:rPr>
              <a:t>Paper Replication</a:t>
            </a:r>
            <a:endParaRPr sz="4300">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13422c4f366_0_102"/>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13422c4f366_0_102"/>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5" name="Google Shape;155;g13422c4f366_0_102"/>
          <p:cNvSpPr txBox="1"/>
          <p:nvPr/>
        </p:nvSpPr>
        <p:spPr>
          <a:xfrm>
            <a:off x="0" y="-6150"/>
            <a:ext cx="3714300" cy="770700"/>
          </a:xfrm>
          <a:prstGeom prst="rect">
            <a:avLst/>
          </a:prstGeom>
          <a:noFill/>
          <a:ln>
            <a:noFill/>
          </a:ln>
        </p:spPr>
        <p:txBody>
          <a:bodyPr anchorCtr="0" anchor="t" bIns="91425" lIns="91425" spcFirstLastPara="1" rIns="91425" wrap="square" tIns="91425">
            <a:spAutoFit/>
          </a:bodyPr>
          <a:lstStyle/>
          <a:p>
            <a:pPr indent="0" lvl="0" marL="0" rtl="0" algn="l">
              <a:lnSpc>
                <a:spcPct val="124000"/>
              </a:lnSpc>
              <a:spcBef>
                <a:spcPts val="0"/>
              </a:spcBef>
              <a:spcAft>
                <a:spcPts val="0"/>
              </a:spcAft>
              <a:buClr>
                <a:schemeClr val="dk1"/>
              </a:buClr>
              <a:buSzPts val="1700"/>
              <a:buFont typeface="Arial"/>
              <a:buNone/>
            </a:pPr>
            <a:r>
              <a:rPr b="1" lang="en" sz="1700">
                <a:solidFill>
                  <a:srgbClr val="222222"/>
                </a:solidFill>
                <a:latin typeface="Times"/>
                <a:ea typeface="Times"/>
                <a:cs typeface="Times"/>
                <a:sym typeface="Times"/>
              </a:rPr>
              <a:t>Result Overview - visualization</a:t>
            </a:r>
            <a:endParaRPr>
              <a:solidFill>
                <a:schemeClr val="dk1"/>
              </a:solidFill>
            </a:endParaRPr>
          </a:p>
          <a:p>
            <a:pPr indent="0" lvl="0" marL="0" marR="0" rtl="0" algn="l">
              <a:lnSpc>
                <a:spcPct val="124000"/>
              </a:lnSpc>
              <a:spcBef>
                <a:spcPts val="0"/>
              </a:spcBef>
              <a:spcAft>
                <a:spcPts val="0"/>
              </a:spcAft>
              <a:buClr>
                <a:srgbClr val="000000"/>
              </a:buClr>
              <a:buSzPts val="1700"/>
              <a:buFont typeface="Arial"/>
              <a:buNone/>
            </a:pPr>
            <a:r>
              <a:t/>
            </a:r>
            <a:endParaRPr b="1" sz="1700">
              <a:solidFill>
                <a:srgbClr val="222222"/>
              </a:solidFill>
              <a:latin typeface="Times"/>
              <a:ea typeface="Times"/>
              <a:cs typeface="Times"/>
              <a:sym typeface="Times"/>
            </a:endParaRPr>
          </a:p>
        </p:txBody>
      </p:sp>
      <p:sp>
        <p:nvSpPr>
          <p:cNvPr id="156" name="Google Shape;156;g13422c4f366_0_102"/>
          <p:cNvSpPr txBox="1"/>
          <p:nvPr/>
        </p:nvSpPr>
        <p:spPr>
          <a:xfrm>
            <a:off x="423450" y="846900"/>
            <a:ext cx="80994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a:ea typeface="Times"/>
              <a:cs typeface="Times"/>
              <a:sym typeface="Times"/>
            </a:endParaRPr>
          </a:p>
        </p:txBody>
      </p:sp>
      <p:sp>
        <p:nvSpPr>
          <p:cNvPr id="157" name="Google Shape;157;g13422c4f366_0_102"/>
          <p:cNvSpPr txBox="1"/>
          <p:nvPr/>
        </p:nvSpPr>
        <p:spPr>
          <a:xfrm>
            <a:off x="77050" y="531525"/>
            <a:ext cx="865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2E2E"/>
                </a:solidFill>
                <a:latin typeface="Georgia"/>
                <a:ea typeface="Georgia"/>
                <a:cs typeface="Georgia"/>
                <a:sym typeface="Georgia"/>
              </a:rPr>
              <a:t>Figure 2. miRNAs are specifically dysregulated in the four cohorts and are partially co-expressed</a:t>
            </a:r>
            <a:endParaRPr/>
          </a:p>
        </p:txBody>
      </p:sp>
      <p:sp>
        <p:nvSpPr>
          <p:cNvPr id="158" name="Google Shape;158;g13422c4f366_0_102"/>
          <p:cNvSpPr txBox="1"/>
          <p:nvPr/>
        </p:nvSpPr>
        <p:spPr>
          <a:xfrm>
            <a:off x="385175" y="1271075"/>
            <a:ext cx="27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 name="Google Shape;159;g13422c4f366_0_102"/>
          <p:cNvSpPr txBox="1"/>
          <p:nvPr/>
        </p:nvSpPr>
        <p:spPr>
          <a:xfrm>
            <a:off x="831975" y="3859850"/>
            <a:ext cx="77958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2E2E2E"/>
                </a:solidFill>
                <a:latin typeface="Georgia"/>
                <a:ea typeface="Georgia"/>
                <a:cs typeface="Georgia"/>
                <a:sym typeface="Georgia"/>
              </a:rPr>
              <a:t>Expression of miR-532-3p. The boxes display the 2nd and 3rd quartile of expression values for miR-532-3p in HC, patients with AD, MCI, or OND. The range of expression values in the four groups is indicated by the error bars with outliers represented by unfilled dots. Median expression of miR-532-3p is indicated as thick black line.</a:t>
            </a:r>
            <a:endParaRPr sz="1100">
              <a:solidFill>
                <a:srgbClr val="2E2E2E"/>
              </a:solidFill>
              <a:latin typeface="Georgia"/>
              <a:ea typeface="Georgia"/>
              <a:cs typeface="Georgia"/>
              <a:sym typeface="Georgia"/>
            </a:endParaRPr>
          </a:p>
        </p:txBody>
      </p:sp>
      <p:sp>
        <p:nvSpPr>
          <p:cNvPr id="160" name="Google Shape;160;g13422c4f366_0_102"/>
          <p:cNvSpPr txBox="1"/>
          <p:nvPr/>
        </p:nvSpPr>
        <p:spPr>
          <a:xfrm>
            <a:off x="280050" y="84690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Study</a:t>
            </a:r>
            <a:endParaRPr>
              <a:solidFill>
                <a:srgbClr val="FF0000"/>
              </a:solidFill>
            </a:endParaRPr>
          </a:p>
        </p:txBody>
      </p:sp>
      <p:sp>
        <p:nvSpPr>
          <p:cNvPr id="161" name="Google Shape;161;g13422c4f366_0_102"/>
          <p:cNvSpPr txBox="1"/>
          <p:nvPr/>
        </p:nvSpPr>
        <p:spPr>
          <a:xfrm>
            <a:off x="4422300" y="86235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Replication</a:t>
            </a:r>
            <a:endParaRPr>
              <a:solidFill>
                <a:srgbClr val="FF0000"/>
              </a:solidFill>
            </a:endParaRPr>
          </a:p>
        </p:txBody>
      </p:sp>
      <p:pic>
        <p:nvPicPr>
          <p:cNvPr id="162" name="Google Shape;162;g13422c4f366_0_102"/>
          <p:cNvPicPr preferRelativeResize="0"/>
          <p:nvPr/>
        </p:nvPicPr>
        <p:blipFill>
          <a:blip r:embed="rId3">
            <a:alphaModFix/>
          </a:blip>
          <a:stretch>
            <a:fillRect/>
          </a:stretch>
        </p:blipFill>
        <p:spPr>
          <a:xfrm>
            <a:off x="563598" y="1441813"/>
            <a:ext cx="3619025" cy="2038800"/>
          </a:xfrm>
          <a:prstGeom prst="rect">
            <a:avLst/>
          </a:prstGeom>
          <a:noFill/>
          <a:ln>
            <a:noFill/>
          </a:ln>
        </p:spPr>
      </p:pic>
      <p:pic>
        <p:nvPicPr>
          <p:cNvPr id="163" name="Google Shape;163;g13422c4f366_0_102"/>
          <p:cNvPicPr preferRelativeResize="0"/>
          <p:nvPr/>
        </p:nvPicPr>
        <p:blipFill>
          <a:blip r:embed="rId4">
            <a:alphaModFix/>
          </a:blip>
          <a:stretch>
            <a:fillRect/>
          </a:stretch>
        </p:blipFill>
        <p:spPr>
          <a:xfrm>
            <a:off x="4948224" y="1336875"/>
            <a:ext cx="3469025" cy="2345375"/>
          </a:xfrm>
          <a:prstGeom prst="rect">
            <a:avLst/>
          </a:prstGeom>
          <a:noFill/>
          <a:ln>
            <a:noFill/>
          </a:ln>
        </p:spPr>
      </p:pic>
      <p:sp>
        <p:nvSpPr>
          <p:cNvPr id="164" name="Google Shape;164;g13422c4f366_0_102"/>
          <p:cNvSpPr txBox="1"/>
          <p:nvPr/>
        </p:nvSpPr>
        <p:spPr>
          <a:xfrm>
            <a:off x="1047675" y="4730150"/>
            <a:ext cx="7194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rPr>
              <a:t>Note: </a:t>
            </a:r>
            <a:r>
              <a:rPr lang="en" sz="1100"/>
              <a:t>Although their provided data is normalized, We can still see &gt;&gt; AD cohort is overexpressed than others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3422c4f366_0_123"/>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13422c4f366_0_123"/>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1" name="Google Shape;171;g13422c4f366_0_123"/>
          <p:cNvSpPr txBox="1"/>
          <p:nvPr/>
        </p:nvSpPr>
        <p:spPr>
          <a:xfrm>
            <a:off x="0" y="-6150"/>
            <a:ext cx="3714300" cy="770700"/>
          </a:xfrm>
          <a:prstGeom prst="rect">
            <a:avLst/>
          </a:prstGeom>
          <a:noFill/>
          <a:ln>
            <a:noFill/>
          </a:ln>
        </p:spPr>
        <p:txBody>
          <a:bodyPr anchorCtr="0" anchor="t" bIns="91425" lIns="91425" spcFirstLastPara="1" rIns="91425" wrap="square" tIns="91425">
            <a:spAutoFit/>
          </a:bodyPr>
          <a:lstStyle/>
          <a:p>
            <a:pPr indent="0" lvl="0" marL="0" rtl="0" algn="l">
              <a:lnSpc>
                <a:spcPct val="124000"/>
              </a:lnSpc>
              <a:spcBef>
                <a:spcPts val="0"/>
              </a:spcBef>
              <a:spcAft>
                <a:spcPts val="0"/>
              </a:spcAft>
              <a:buClr>
                <a:schemeClr val="dk1"/>
              </a:buClr>
              <a:buSzPts val="1700"/>
              <a:buFont typeface="Arial"/>
              <a:buNone/>
            </a:pPr>
            <a:r>
              <a:rPr b="1" lang="en" sz="1700">
                <a:solidFill>
                  <a:srgbClr val="222222"/>
                </a:solidFill>
                <a:latin typeface="Times"/>
                <a:ea typeface="Times"/>
                <a:cs typeface="Times"/>
                <a:sym typeface="Times"/>
              </a:rPr>
              <a:t>Result Overview - visualization</a:t>
            </a:r>
            <a:endParaRPr>
              <a:solidFill>
                <a:schemeClr val="dk1"/>
              </a:solidFill>
            </a:endParaRPr>
          </a:p>
          <a:p>
            <a:pPr indent="0" lvl="0" marL="0" marR="0" rtl="0" algn="l">
              <a:lnSpc>
                <a:spcPct val="124000"/>
              </a:lnSpc>
              <a:spcBef>
                <a:spcPts val="0"/>
              </a:spcBef>
              <a:spcAft>
                <a:spcPts val="0"/>
              </a:spcAft>
              <a:buClr>
                <a:srgbClr val="000000"/>
              </a:buClr>
              <a:buSzPts val="1700"/>
              <a:buFont typeface="Arial"/>
              <a:buNone/>
            </a:pPr>
            <a:r>
              <a:t/>
            </a:r>
            <a:endParaRPr b="1" sz="1700">
              <a:solidFill>
                <a:srgbClr val="222222"/>
              </a:solidFill>
              <a:latin typeface="Times"/>
              <a:ea typeface="Times"/>
              <a:cs typeface="Times"/>
              <a:sym typeface="Times"/>
            </a:endParaRPr>
          </a:p>
        </p:txBody>
      </p:sp>
      <p:sp>
        <p:nvSpPr>
          <p:cNvPr id="172" name="Google Shape;172;g13422c4f366_0_123"/>
          <p:cNvSpPr txBox="1"/>
          <p:nvPr/>
        </p:nvSpPr>
        <p:spPr>
          <a:xfrm>
            <a:off x="423450" y="846900"/>
            <a:ext cx="80994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a:ea typeface="Times"/>
              <a:cs typeface="Times"/>
              <a:sym typeface="Times"/>
            </a:endParaRPr>
          </a:p>
        </p:txBody>
      </p:sp>
      <p:sp>
        <p:nvSpPr>
          <p:cNvPr id="173" name="Google Shape;173;g13422c4f366_0_123"/>
          <p:cNvSpPr txBox="1"/>
          <p:nvPr/>
        </p:nvSpPr>
        <p:spPr>
          <a:xfrm>
            <a:off x="77050" y="531525"/>
            <a:ext cx="865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2E2E"/>
                </a:solidFill>
                <a:latin typeface="Georgia"/>
                <a:ea typeface="Georgia"/>
                <a:cs typeface="Georgia"/>
                <a:sym typeface="Georgia"/>
              </a:rPr>
              <a:t>Figure 2. miRNAs are specifically dysregulated in the four cohorts and are partially co-expressed</a:t>
            </a:r>
            <a:endParaRPr/>
          </a:p>
        </p:txBody>
      </p:sp>
      <p:sp>
        <p:nvSpPr>
          <p:cNvPr id="174" name="Google Shape;174;g13422c4f366_0_123"/>
          <p:cNvSpPr txBox="1"/>
          <p:nvPr/>
        </p:nvSpPr>
        <p:spPr>
          <a:xfrm>
            <a:off x="385175" y="1271075"/>
            <a:ext cx="27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5" name="Google Shape;175;g13422c4f366_0_123"/>
          <p:cNvSpPr txBox="1"/>
          <p:nvPr/>
        </p:nvSpPr>
        <p:spPr>
          <a:xfrm>
            <a:off x="831975" y="3859850"/>
            <a:ext cx="7795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2E2E2E"/>
                </a:solidFill>
                <a:latin typeface="Georgia"/>
                <a:ea typeface="Georgia"/>
                <a:cs typeface="Georgia"/>
                <a:sym typeface="Georgia"/>
              </a:rPr>
              <a:t>Expression of miR-1468-5p. The boxes display the 2nd and 3rd quartile of expression values for miR-1468-5p in HC, patients with AD, MCI, or OND. The range of expression values in the four groups is indicated by the error bars with outliers represented by unfilled dots. Median expression of miR-1468-5p is indicated as thick black line. PCC, Pearson correlation coefficient.</a:t>
            </a:r>
            <a:endParaRPr sz="1100">
              <a:solidFill>
                <a:srgbClr val="2E2E2E"/>
              </a:solidFill>
              <a:latin typeface="Georgia"/>
              <a:ea typeface="Georgia"/>
              <a:cs typeface="Georgia"/>
              <a:sym typeface="Georgia"/>
            </a:endParaRPr>
          </a:p>
        </p:txBody>
      </p:sp>
      <p:sp>
        <p:nvSpPr>
          <p:cNvPr id="176" name="Google Shape;176;g13422c4f366_0_123"/>
          <p:cNvSpPr txBox="1"/>
          <p:nvPr/>
        </p:nvSpPr>
        <p:spPr>
          <a:xfrm>
            <a:off x="280050" y="84690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Study</a:t>
            </a:r>
            <a:endParaRPr>
              <a:solidFill>
                <a:srgbClr val="FF0000"/>
              </a:solidFill>
            </a:endParaRPr>
          </a:p>
        </p:txBody>
      </p:sp>
      <p:sp>
        <p:nvSpPr>
          <p:cNvPr id="177" name="Google Shape;177;g13422c4f366_0_123"/>
          <p:cNvSpPr txBox="1"/>
          <p:nvPr/>
        </p:nvSpPr>
        <p:spPr>
          <a:xfrm>
            <a:off x="4422300" y="86235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Replication</a:t>
            </a:r>
            <a:endParaRPr>
              <a:solidFill>
                <a:srgbClr val="FF0000"/>
              </a:solidFill>
            </a:endParaRPr>
          </a:p>
        </p:txBody>
      </p:sp>
      <p:sp>
        <p:nvSpPr>
          <p:cNvPr id="178" name="Google Shape;178;g13422c4f366_0_123"/>
          <p:cNvSpPr txBox="1"/>
          <p:nvPr/>
        </p:nvSpPr>
        <p:spPr>
          <a:xfrm>
            <a:off x="1047675" y="4730150"/>
            <a:ext cx="7615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rPr>
              <a:t>Note: </a:t>
            </a:r>
            <a:r>
              <a:rPr lang="en" sz="1100"/>
              <a:t>Although their provided data is normalized, </a:t>
            </a:r>
            <a:r>
              <a:rPr lang="en" sz="1100"/>
              <a:t>We can still see &gt;&gt; healthy controls (HC) is overexpressed than others</a:t>
            </a:r>
            <a:endParaRPr sz="1100"/>
          </a:p>
        </p:txBody>
      </p:sp>
      <p:pic>
        <p:nvPicPr>
          <p:cNvPr id="179" name="Google Shape;179;g13422c4f366_0_123"/>
          <p:cNvPicPr preferRelativeResize="0"/>
          <p:nvPr/>
        </p:nvPicPr>
        <p:blipFill>
          <a:blip r:embed="rId3">
            <a:alphaModFix/>
          </a:blip>
          <a:stretch>
            <a:fillRect/>
          </a:stretch>
        </p:blipFill>
        <p:spPr>
          <a:xfrm>
            <a:off x="591475" y="1337875"/>
            <a:ext cx="3697130" cy="2307950"/>
          </a:xfrm>
          <a:prstGeom prst="rect">
            <a:avLst/>
          </a:prstGeom>
          <a:noFill/>
          <a:ln>
            <a:noFill/>
          </a:ln>
        </p:spPr>
      </p:pic>
      <p:pic>
        <p:nvPicPr>
          <p:cNvPr id="180" name="Google Shape;180;g13422c4f366_0_123"/>
          <p:cNvPicPr preferRelativeResize="0"/>
          <p:nvPr/>
        </p:nvPicPr>
        <p:blipFill>
          <a:blip r:embed="rId4">
            <a:alphaModFix/>
          </a:blip>
          <a:stretch>
            <a:fillRect/>
          </a:stretch>
        </p:blipFill>
        <p:spPr>
          <a:xfrm>
            <a:off x="5142030" y="1337875"/>
            <a:ext cx="3520836" cy="230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3422c4f366_0_143"/>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3422c4f366_0_143"/>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7" name="Google Shape;187;g13422c4f366_0_143"/>
          <p:cNvSpPr txBox="1"/>
          <p:nvPr/>
        </p:nvSpPr>
        <p:spPr>
          <a:xfrm>
            <a:off x="0" y="-6150"/>
            <a:ext cx="3714300" cy="446400"/>
          </a:xfrm>
          <a:prstGeom prst="rect">
            <a:avLst/>
          </a:prstGeom>
          <a:noFill/>
          <a:ln>
            <a:noFill/>
          </a:ln>
        </p:spPr>
        <p:txBody>
          <a:bodyPr anchorCtr="0" anchor="t" bIns="91425" lIns="91425" spcFirstLastPara="1" rIns="91425" wrap="square" tIns="91425">
            <a:spAutoFit/>
          </a:bodyPr>
          <a:lstStyle/>
          <a:p>
            <a:pPr indent="0" lvl="0" marL="0" rtl="0" algn="l">
              <a:lnSpc>
                <a:spcPct val="124000"/>
              </a:lnSpc>
              <a:spcBef>
                <a:spcPts val="0"/>
              </a:spcBef>
              <a:spcAft>
                <a:spcPts val="0"/>
              </a:spcAft>
              <a:buClr>
                <a:schemeClr val="dk1"/>
              </a:buClr>
              <a:buSzPts val="1700"/>
              <a:buFont typeface="Arial"/>
              <a:buNone/>
            </a:pPr>
            <a:r>
              <a:rPr b="1" lang="en" sz="1700">
                <a:solidFill>
                  <a:srgbClr val="222222"/>
                </a:solidFill>
                <a:latin typeface="Times"/>
                <a:ea typeface="Times"/>
                <a:cs typeface="Times"/>
                <a:sym typeface="Times"/>
              </a:rPr>
              <a:t>Result Overview - Machine Learning</a:t>
            </a:r>
            <a:endParaRPr b="1" sz="1700">
              <a:solidFill>
                <a:srgbClr val="222222"/>
              </a:solidFill>
              <a:latin typeface="Times"/>
              <a:ea typeface="Times"/>
              <a:cs typeface="Times"/>
              <a:sym typeface="Times"/>
            </a:endParaRPr>
          </a:p>
        </p:txBody>
      </p:sp>
      <p:sp>
        <p:nvSpPr>
          <p:cNvPr id="188" name="Google Shape;188;g13422c4f366_0_143"/>
          <p:cNvSpPr txBox="1"/>
          <p:nvPr/>
        </p:nvSpPr>
        <p:spPr>
          <a:xfrm>
            <a:off x="423450" y="846900"/>
            <a:ext cx="80994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a:ea typeface="Times"/>
              <a:cs typeface="Times"/>
              <a:sym typeface="Times"/>
            </a:endParaRPr>
          </a:p>
        </p:txBody>
      </p:sp>
      <p:sp>
        <p:nvSpPr>
          <p:cNvPr id="189" name="Google Shape;189;g13422c4f366_0_143"/>
          <p:cNvSpPr txBox="1"/>
          <p:nvPr/>
        </p:nvSpPr>
        <p:spPr>
          <a:xfrm>
            <a:off x="77050" y="531525"/>
            <a:ext cx="4699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2E2E2E"/>
                </a:solidFill>
                <a:latin typeface="Georgia"/>
                <a:ea typeface="Georgia"/>
                <a:cs typeface="Georgia"/>
                <a:sym typeface="Georgia"/>
              </a:rPr>
              <a:t>Figure 4 miRNA classifiers show a high diagnostic performance to detect AD</a:t>
            </a:r>
            <a:endParaRPr sz="1300"/>
          </a:p>
        </p:txBody>
      </p:sp>
      <p:sp>
        <p:nvSpPr>
          <p:cNvPr id="190" name="Google Shape;190;g13422c4f366_0_143"/>
          <p:cNvSpPr txBox="1"/>
          <p:nvPr/>
        </p:nvSpPr>
        <p:spPr>
          <a:xfrm>
            <a:off x="385175" y="1271075"/>
            <a:ext cx="27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1" name="Google Shape;191;g13422c4f366_0_143"/>
          <p:cNvSpPr txBox="1"/>
          <p:nvPr/>
        </p:nvSpPr>
        <p:spPr>
          <a:xfrm>
            <a:off x="280050" y="84690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Study</a:t>
            </a:r>
            <a:endParaRPr>
              <a:solidFill>
                <a:srgbClr val="FF0000"/>
              </a:solidFill>
            </a:endParaRPr>
          </a:p>
        </p:txBody>
      </p:sp>
      <p:sp>
        <p:nvSpPr>
          <p:cNvPr id="192" name="Google Shape;192;g13422c4f366_0_143"/>
          <p:cNvSpPr txBox="1"/>
          <p:nvPr/>
        </p:nvSpPr>
        <p:spPr>
          <a:xfrm>
            <a:off x="4422300" y="86235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Replication</a:t>
            </a:r>
            <a:endParaRPr>
              <a:solidFill>
                <a:srgbClr val="FF0000"/>
              </a:solidFill>
            </a:endParaRPr>
          </a:p>
        </p:txBody>
      </p:sp>
      <p:pic>
        <p:nvPicPr>
          <p:cNvPr id="193" name="Google Shape;193;g13422c4f366_0_143"/>
          <p:cNvPicPr preferRelativeResize="0"/>
          <p:nvPr/>
        </p:nvPicPr>
        <p:blipFill>
          <a:blip r:embed="rId3">
            <a:alphaModFix/>
          </a:blip>
          <a:stretch>
            <a:fillRect/>
          </a:stretch>
        </p:blipFill>
        <p:spPr>
          <a:xfrm>
            <a:off x="1391351" y="1370275"/>
            <a:ext cx="2287276" cy="3520650"/>
          </a:xfrm>
          <a:prstGeom prst="rect">
            <a:avLst/>
          </a:prstGeom>
          <a:noFill/>
          <a:ln>
            <a:noFill/>
          </a:ln>
        </p:spPr>
      </p:pic>
      <p:sp>
        <p:nvSpPr>
          <p:cNvPr id="194" name="Google Shape;194;g13422c4f366_0_143"/>
          <p:cNvSpPr txBox="1"/>
          <p:nvPr/>
        </p:nvSpPr>
        <p:spPr>
          <a:xfrm>
            <a:off x="5237025" y="1155900"/>
            <a:ext cx="3906900" cy="333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en" sz="1000">
                <a:solidFill>
                  <a:schemeClr val="dk1"/>
                </a:solidFill>
                <a:highlight>
                  <a:srgbClr val="FFFFFF"/>
                </a:highlight>
              </a:rPr>
              <a:t>LightGbm Model were </a:t>
            </a:r>
            <a:r>
              <a:rPr lang="en" sz="1000">
                <a:solidFill>
                  <a:schemeClr val="dk1"/>
                </a:solidFill>
                <a:highlight>
                  <a:srgbClr val="FFFFFF"/>
                </a:highlight>
              </a:rPr>
              <a:t>evaluated</a:t>
            </a:r>
            <a:r>
              <a:rPr lang="en" sz="1000">
                <a:solidFill>
                  <a:schemeClr val="dk1"/>
                </a:solidFill>
                <a:highlight>
                  <a:srgbClr val="FFFFFF"/>
                </a:highlight>
              </a:rPr>
              <a:t> using 10 CV of 5 iterations. The used models params are the same as the ones that have been reported in the paper.</a:t>
            </a:r>
            <a:endParaRPr sz="100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00">
                <a:solidFill>
                  <a:srgbClr val="FF0000"/>
                </a:solidFill>
                <a:highlight>
                  <a:srgbClr val="FFFFFF"/>
                </a:highlight>
              </a:rPr>
              <a:t>CASE #1</a:t>
            </a:r>
            <a:r>
              <a:rPr lang="en" sz="1000">
                <a:solidFill>
                  <a:schemeClr val="dk1"/>
                </a:solidFill>
                <a:highlight>
                  <a:srgbClr val="FFFFFF"/>
                </a:highlight>
              </a:rPr>
              <a:t> result:</a:t>
            </a:r>
            <a:endParaRPr sz="1000">
              <a:solidFill>
                <a:schemeClr val="dk1"/>
              </a:solidFill>
              <a:highlight>
                <a:srgbClr val="FFFFFF"/>
              </a:highlight>
            </a:endParaRPr>
          </a:p>
          <a:p>
            <a:pPr indent="-292100" lvl="0" marL="457200" rtl="0" algn="l">
              <a:lnSpc>
                <a:spcPct val="115000"/>
              </a:lnSpc>
              <a:spcBef>
                <a:spcPts val="1100"/>
              </a:spcBef>
              <a:spcAft>
                <a:spcPts val="0"/>
              </a:spcAft>
              <a:buClr>
                <a:schemeClr val="dk1"/>
              </a:buClr>
              <a:buSzPts val="1000"/>
              <a:buChar char="●"/>
            </a:pPr>
            <a:r>
              <a:rPr lang="en" sz="1000">
                <a:solidFill>
                  <a:schemeClr val="dk1"/>
                </a:solidFill>
                <a:highlight>
                  <a:srgbClr val="FFFFFF"/>
                </a:highlight>
              </a:rPr>
              <a:t>Samples: </a:t>
            </a:r>
            <a:r>
              <a:rPr lang="en" sz="1000">
                <a:solidFill>
                  <a:schemeClr val="dk1"/>
                </a:solidFill>
                <a:highlight>
                  <a:schemeClr val="lt1"/>
                </a:highlight>
              </a:rPr>
              <a:t>Positives(</a:t>
            </a:r>
            <a:r>
              <a:rPr lang="en" sz="1000">
                <a:solidFill>
                  <a:schemeClr val="dk1"/>
                </a:solidFill>
                <a:highlight>
                  <a:srgbClr val="FFFFFF"/>
                </a:highlight>
              </a:rPr>
              <a:t>AD) vs. Negatives (HC, MSI, OND)</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highlight>
                  <a:srgbClr val="FFFFFF"/>
                </a:highlight>
              </a:rPr>
              <a:t>AUC of ValidationSets From 10 CV and 5 Iterations - </a:t>
            </a:r>
            <a:r>
              <a:rPr lang="en" sz="1000">
                <a:solidFill>
                  <a:schemeClr val="dk1"/>
                </a:solidFill>
                <a:highlight>
                  <a:srgbClr val="FFFFFF"/>
                </a:highlight>
              </a:rPr>
              <a:t>Average </a:t>
            </a:r>
            <a:r>
              <a:rPr lang="en" sz="1000">
                <a:solidFill>
                  <a:schemeClr val="dk1"/>
                </a:solidFill>
                <a:highlight>
                  <a:srgbClr val="FFFFFF"/>
                </a:highlight>
              </a:rPr>
              <a:t>= </a:t>
            </a:r>
            <a:r>
              <a:rPr lang="en" sz="1000">
                <a:solidFill>
                  <a:srgbClr val="5172FD"/>
                </a:solidFill>
                <a:highlight>
                  <a:srgbClr val="FFFFFF"/>
                </a:highlight>
              </a:rPr>
              <a:t>0.836768</a:t>
            </a:r>
            <a:r>
              <a:rPr lang="en" sz="1000">
                <a:solidFill>
                  <a:schemeClr val="dk1"/>
                </a:solidFill>
                <a:highlight>
                  <a:srgbClr val="FFFFFF"/>
                </a:highlight>
              </a:rPr>
              <a:t>, Std = </a:t>
            </a:r>
            <a:r>
              <a:rPr lang="en" sz="1000">
                <a:solidFill>
                  <a:srgbClr val="5172FD"/>
                </a:solidFill>
                <a:highlight>
                  <a:srgbClr val="FFFFFF"/>
                </a:highlight>
              </a:rPr>
              <a:t>0.059347</a:t>
            </a:r>
            <a:endParaRPr sz="1000">
              <a:solidFill>
                <a:srgbClr val="5172FD"/>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n" sz="1000">
                <a:solidFill>
                  <a:srgbClr val="FFA500"/>
                </a:solidFill>
                <a:highlight>
                  <a:srgbClr val="FFFFFF"/>
                </a:highlight>
              </a:rPr>
              <a:t>CASE #2</a:t>
            </a:r>
            <a:r>
              <a:rPr lang="en" sz="1000">
                <a:solidFill>
                  <a:schemeClr val="dk1"/>
                </a:solidFill>
                <a:highlight>
                  <a:srgbClr val="FFFFFF"/>
                </a:highlight>
              </a:rPr>
              <a:t> result:</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highlight>
                  <a:srgbClr val="FFFFFF"/>
                </a:highlight>
              </a:rPr>
              <a:t>Samples: Positives(</a:t>
            </a:r>
            <a:r>
              <a:rPr lang="en" sz="1000">
                <a:solidFill>
                  <a:schemeClr val="dk1"/>
                </a:solidFill>
                <a:highlight>
                  <a:schemeClr val="lt1"/>
                </a:highlight>
              </a:rPr>
              <a:t>AD</a:t>
            </a:r>
            <a:r>
              <a:rPr lang="en" sz="1000">
                <a:solidFill>
                  <a:schemeClr val="dk1"/>
                </a:solidFill>
                <a:highlight>
                  <a:srgbClr val="FFFFFF"/>
                </a:highlight>
              </a:rPr>
              <a:t>)</a:t>
            </a:r>
            <a:r>
              <a:rPr lang="en" sz="1000">
                <a:solidFill>
                  <a:schemeClr val="dk1"/>
                </a:solidFill>
                <a:highlight>
                  <a:srgbClr val="FFFFFF"/>
                </a:highlight>
              </a:rPr>
              <a:t> vs. Negatives(</a:t>
            </a:r>
            <a:r>
              <a:rPr lang="en" sz="1000">
                <a:solidFill>
                  <a:schemeClr val="dk1"/>
                </a:solidFill>
                <a:highlight>
                  <a:schemeClr val="lt1"/>
                </a:highlight>
              </a:rPr>
              <a:t>HC</a:t>
            </a:r>
            <a:r>
              <a:rPr lang="en" sz="1000">
                <a:solidFill>
                  <a:schemeClr val="dk1"/>
                </a:solidFill>
                <a:highlight>
                  <a:srgbClr val="FFFFFF"/>
                </a:highlight>
              </a:rPr>
              <a:t>)</a:t>
            </a:r>
            <a:endParaRPr sz="1000">
              <a:solidFill>
                <a:schemeClr val="dk1"/>
              </a:solidFill>
              <a:highlight>
                <a:srgbClr val="FFFFFF"/>
              </a:highlight>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highlight>
                  <a:srgbClr val="FFFFFF"/>
                </a:highlight>
              </a:rPr>
              <a:t>AUC of ValidationSets From 10 CV and 5 Iterations - </a:t>
            </a:r>
            <a:r>
              <a:rPr lang="en" sz="1000">
                <a:solidFill>
                  <a:schemeClr val="dk1"/>
                </a:solidFill>
                <a:highlight>
                  <a:srgbClr val="FFFFFF"/>
                </a:highlight>
              </a:rPr>
              <a:t>Average </a:t>
            </a:r>
            <a:r>
              <a:rPr lang="en" sz="1000">
                <a:solidFill>
                  <a:schemeClr val="dk1"/>
                </a:solidFill>
                <a:highlight>
                  <a:srgbClr val="FFFFFF"/>
                </a:highlight>
              </a:rPr>
              <a:t>= </a:t>
            </a:r>
            <a:r>
              <a:rPr lang="en" sz="1000">
                <a:solidFill>
                  <a:srgbClr val="5172FD"/>
                </a:solidFill>
                <a:highlight>
                  <a:srgbClr val="FFFFFF"/>
                </a:highlight>
              </a:rPr>
              <a:t>0.873266</a:t>
            </a:r>
            <a:r>
              <a:rPr lang="en" sz="1000">
                <a:solidFill>
                  <a:schemeClr val="dk1"/>
                </a:solidFill>
                <a:highlight>
                  <a:srgbClr val="FFFFFF"/>
                </a:highlight>
              </a:rPr>
              <a:t>, Std = </a:t>
            </a:r>
            <a:r>
              <a:rPr lang="en" sz="1000">
                <a:solidFill>
                  <a:srgbClr val="5172FD"/>
                </a:solidFill>
                <a:highlight>
                  <a:srgbClr val="FFFFFF"/>
                </a:highlight>
              </a:rPr>
              <a:t>0.058003</a:t>
            </a:r>
            <a:endParaRPr sz="1000">
              <a:solidFill>
                <a:srgbClr val="5172FD"/>
              </a:solidFill>
              <a:highlight>
                <a:srgbClr val="FFFFFF"/>
              </a:highlight>
            </a:endParaRPr>
          </a:p>
          <a:p>
            <a:pPr indent="0" lvl="0" marL="0" rtl="0" algn="l">
              <a:lnSpc>
                <a:spcPct val="115000"/>
              </a:lnSpc>
              <a:spcBef>
                <a:spcPts val="700"/>
              </a:spcBef>
              <a:spcAft>
                <a:spcPts val="0"/>
              </a:spcAft>
              <a:buNone/>
            </a:pPr>
            <a:r>
              <a:rPr lang="en" sz="1000">
                <a:solidFill>
                  <a:schemeClr val="dk1"/>
                </a:solidFill>
                <a:highlight>
                  <a:srgbClr val="FFFFFF"/>
                </a:highlight>
              </a:rPr>
              <a:t>As Noticed; the LightGbm achieved a higher average AUC on Case #2: (AD vs. HC) than Case #1 (AD vs. (HC, MSI, OND )). And the results are almost similar to what have been achieved in the paper.</a:t>
            </a:r>
            <a:endParaRPr sz="1000"/>
          </a:p>
        </p:txBody>
      </p:sp>
      <p:cxnSp>
        <p:nvCxnSpPr>
          <p:cNvPr id="195" name="Google Shape;195;g13422c4f366_0_143"/>
          <p:cNvCxnSpPr/>
          <p:nvPr/>
        </p:nvCxnSpPr>
        <p:spPr>
          <a:xfrm flipH="1" rot="10800000">
            <a:off x="3543600" y="2095650"/>
            <a:ext cx="1722600" cy="13401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g13422c4f366_0_143"/>
          <p:cNvCxnSpPr/>
          <p:nvPr/>
        </p:nvCxnSpPr>
        <p:spPr>
          <a:xfrm>
            <a:off x="3559000" y="2780950"/>
            <a:ext cx="1548300" cy="339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8"/>
          <p:cNvPicPr preferRelativeResize="0"/>
          <p:nvPr/>
        </p:nvPicPr>
        <p:blipFill rotWithShape="1">
          <a:blip r:embed="rId3">
            <a:alphaModFix/>
          </a:blip>
          <a:srcRect b="3015" l="44118" r="0" t="0"/>
          <a:stretch/>
        </p:blipFill>
        <p:spPr>
          <a:xfrm rot="-5400000">
            <a:off x="5045225" y="1044725"/>
            <a:ext cx="2010525" cy="6187025"/>
          </a:xfrm>
          <a:prstGeom prst="rect">
            <a:avLst/>
          </a:prstGeom>
          <a:noFill/>
          <a:ln>
            <a:noFill/>
          </a:ln>
        </p:spPr>
      </p:pic>
      <p:pic>
        <p:nvPicPr>
          <p:cNvPr id="202" name="Google Shape;202;p18"/>
          <p:cNvPicPr preferRelativeResize="0"/>
          <p:nvPr/>
        </p:nvPicPr>
        <p:blipFill rotWithShape="1">
          <a:blip r:embed="rId3">
            <a:alphaModFix/>
          </a:blip>
          <a:srcRect b="3015" l="44118" r="0" t="0"/>
          <a:stretch/>
        </p:blipFill>
        <p:spPr>
          <a:xfrm rot="5400000">
            <a:off x="2088250" y="-2088250"/>
            <a:ext cx="2010525" cy="6187025"/>
          </a:xfrm>
          <a:prstGeom prst="rect">
            <a:avLst/>
          </a:prstGeom>
          <a:noFill/>
          <a:ln>
            <a:noFill/>
          </a:ln>
        </p:spPr>
      </p:pic>
      <p:pic>
        <p:nvPicPr>
          <p:cNvPr id="203" name="Google Shape;203;p18"/>
          <p:cNvPicPr preferRelativeResize="0"/>
          <p:nvPr/>
        </p:nvPicPr>
        <p:blipFill rotWithShape="1">
          <a:blip r:embed="rId4">
            <a:alphaModFix/>
          </a:blip>
          <a:srcRect b="0" l="0" r="0" t="0"/>
          <a:stretch/>
        </p:blipFill>
        <p:spPr>
          <a:xfrm>
            <a:off x="2262175" y="1743075"/>
            <a:ext cx="4619625" cy="1657350"/>
          </a:xfrm>
          <a:prstGeom prst="rect">
            <a:avLst/>
          </a:prstGeom>
          <a:noFill/>
          <a:ln>
            <a:noFill/>
          </a:ln>
        </p:spPr>
      </p:pic>
      <p:pic>
        <p:nvPicPr>
          <p:cNvPr id="204" name="Google Shape;204;p18"/>
          <p:cNvPicPr preferRelativeResize="0"/>
          <p:nvPr/>
        </p:nvPicPr>
        <p:blipFill rotWithShape="1">
          <a:blip r:embed="rId5">
            <a:alphaModFix/>
          </a:blip>
          <a:srcRect b="0" l="0" r="0" t="0"/>
          <a:stretch/>
        </p:blipFill>
        <p:spPr>
          <a:xfrm>
            <a:off x="6284500" y="3163425"/>
            <a:ext cx="299825" cy="42825"/>
          </a:xfrm>
          <a:prstGeom prst="rect">
            <a:avLst/>
          </a:prstGeom>
          <a:noFill/>
          <a:ln>
            <a:noFill/>
          </a:ln>
        </p:spPr>
      </p:pic>
      <p:sp>
        <p:nvSpPr>
          <p:cNvPr id="205" name="Google Shape;205;p18"/>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Times"/>
                <a:ea typeface="Times"/>
                <a:cs typeface="Times"/>
                <a:sym typeface="Times"/>
              </a:rPr>
              <a:t>Content</a:t>
            </a:r>
            <a:endParaRPr>
              <a:latin typeface="Times"/>
              <a:ea typeface="Times"/>
              <a:cs typeface="Times"/>
              <a:sym typeface="Times"/>
            </a:endParaRPr>
          </a:p>
        </p:txBody>
      </p:sp>
      <p:pic>
        <p:nvPicPr>
          <p:cNvPr id="65" name="Google Shape;65;p2"/>
          <p:cNvPicPr preferRelativeResize="0"/>
          <p:nvPr/>
        </p:nvPicPr>
        <p:blipFill rotWithShape="1">
          <a:blip r:embed="rId3">
            <a:alphaModFix/>
          </a:blip>
          <a:srcRect b="0" l="0" r="0" t="0"/>
          <a:stretch/>
        </p:blipFill>
        <p:spPr>
          <a:xfrm rot="10800000">
            <a:off x="6309876" y="0"/>
            <a:ext cx="2900749" cy="5143500"/>
          </a:xfrm>
          <a:prstGeom prst="rect">
            <a:avLst/>
          </a:prstGeom>
          <a:noFill/>
          <a:ln>
            <a:noFill/>
          </a:ln>
        </p:spPr>
      </p:pic>
      <p:sp>
        <p:nvSpPr>
          <p:cNvPr id="66" name="Google Shape;66;p2"/>
          <p:cNvSpPr txBox="1"/>
          <p:nvPr>
            <p:ph idx="1" type="body"/>
          </p:nvPr>
        </p:nvSpPr>
        <p:spPr>
          <a:xfrm flipH="1">
            <a:off x="763150" y="1108050"/>
            <a:ext cx="6978000" cy="3416400"/>
          </a:xfrm>
          <a:prstGeom prst="rect">
            <a:avLst/>
          </a:prstGeom>
          <a:noFill/>
          <a:ln>
            <a:noFill/>
          </a:ln>
        </p:spPr>
        <p:txBody>
          <a:bodyPr anchorCtr="0" anchor="t" bIns="91425" lIns="91425" spcFirstLastPara="1" rIns="91425" wrap="square" tIns="91425">
            <a:normAutofit/>
          </a:bodyPr>
          <a:lstStyle/>
          <a:p>
            <a:pPr indent="-311150" lvl="0" marL="457200" rtl="0" algn="l">
              <a:lnSpc>
                <a:spcPct val="124000"/>
              </a:lnSpc>
              <a:spcBef>
                <a:spcPts val="0"/>
              </a:spcBef>
              <a:spcAft>
                <a:spcPts val="0"/>
              </a:spcAft>
              <a:buClr>
                <a:srgbClr val="222222"/>
              </a:buClr>
              <a:buSzPts val="1300"/>
              <a:buFont typeface="Times"/>
              <a:buChar char="❖"/>
            </a:pPr>
            <a:r>
              <a:rPr b="1" lang="en" sz="1700">
                <a:solidFill>
                  <a:srgbClr val="222222"/>
                </a:solidFill>
                <a:latin typeface="Times"/>
                <a:ea typeface="Times"/>
                <a:cs typeface="Times"/>
                <a:sym typeface="Times"/>
              </a:rPr>
              <a:t>Abstract</a:t>
            </a:r>
            <a:endParaRPr b="1" sz="1700">
              <a:solidFill>
                <a:srgbClr val="222222"/>
              </a:solidFill>
              <a:latin typeface="Times"/>
              <a:ea typeface="Times"/>
              <a:cs typeface="Times"/>
              <a:sym typeface="Times"/>
            </a:endParaRPr>
          </a:p>
          <a:p>
            <a:pPr indent="-311150" lvl="0" marL="457200" rtl="0" algn="l">
              <a:lnSpc>
                <a:spcPct val="124000"/>
              </a:lnSpc>
              <a:spcBef>
                <a:spcPts val="0"/>
              </a:spcBef>
              <a:spcAft>
                <a:spcPts val="0"/>
              </a:spcAft>
              <a:buClr>
                <a:srgbClr val="222222"/>
              </a:buClr>
              <a:buSzPts val="1300"/>
              <a:buFont typeface="Times"/>
              <a:buChar char="❖"/>
            </a:pPr>
            <a:r>
              <a:rPr b="1" lang="en" sz="1700">
                <a:solidFill>
                  <a:srgbClr val="222222"/>
                </a:solidFill>
                <a:latin typeface="Times"/>
                <a:ea typeface="Times"/>
                <a:cs typeface="Times"/>
                <a:sym typeface="Times"/>
              </a:rPr>
              <a:t>Paper Overview</a:t>
            </a:r>
            <a:endParaRPr b="1" sz="1700">
              <a:solidFill>
                <a:srgbClr val="222222"/>
              </a:solidFill>
              <a:latin typeface="Times"/>
              <a:ea typeface="Times"/>
              <a:cs typeface="Times"/>
              <a:sym typeface="Times"/>
            </a:endParaRPr>
          </a:p>
          <a:p>
            <a:pPr indent="-311150" lvl="0" marL="457200" rtl="0" algn="l">
              <a:lnSpc>
                <a:spcPct val="124000"/>
              </a:lnSpc>
              <a:spcBef>
                <a:spcPts val="0"/>
              </a:spcBef>
              <a:spcAft>
                <a:spcPts val="0"/>
              </a:spcAft>
              <a:buClr>
                <a:srgbClr val="222222"/>
              </a:buClr>
              <a:buSzPts val="1300"/>
              <a:buFont typeface="Times"/>
              <a:buChar char="❖"/>
            </a:pPr>
            <a:r>
              <a:rPr b="1" lang="en" sz="1700">
                <a:solidFill>
                  <a:srgbClr val="222222"/>
                </a:solidFill>
                <a:latin typeface="Times"/>
                <a:ea typeface="Times"/>
                <a:cs typeface="Times"/>
                <a:sym typeface="Times"/>
              </a:rPr>
              <a:t>Results Overview</a:t>
            </a:r>
            <a:endParaRPr b="1" sz="1700">
              <a:solidFill>
                <a:srgbClr val="222222"/>
              </a:solidFill>
              <a:latin typeface="Times"/>
              <a:ea typeface="Times"/>
              <a:cs typeface="Times"/>
              <a:sym typeface="Times"/>
            </a:endParaRPr>
          </a:p>
          <a:p>
            <a:pPr indent="-311150" lvl="0" marL="457200" rtl="0" algn="l">
              <a:lnSpc>
                <a:spcPct val="124000"/>
              </a:lnSpc>
              <a:spcBef>
                <a:spcPts val="0"/>
              </a:spcBef>
              <a:spcAft>
                <a:spcPts val="0"/>
              </a:spcAft>
              <a:buClr>
                <a:srgbClr val="222222"/>
              </a:buClr>
              <a:buSzPts val="1300"/>
              <a:buFont typeface="Times"/>
              <a:buChar char="❖"/>
            </a:pPr>
            <a:r>
              <a:rPr b="1" lang="en" sz="1700">
                <a:solidFill>
                  <a:srgbClr val="222222"/>
                </a:solidFill>
                <a:latin typeface="Times"/>
                <a:ea typeface="Times"/>
                <a:cs typeface="Times"/>
                <a:sym typeface="Times"/>
              </a:rPr>
              <a:t>Discussion</a:t>
            </a:r>
            <a:endParaRPr>
              <a:latin typeface="Times"/>
              <a:ea typeface="Times"/>
              <a:cs typeface="Times"/>
              <a:sym typeface="Times"/>
            </a:endParaRPr>
          </a:p>
        </p:txBody>
      </p:sp>
      <p:sp>
        <p:nvSpPr>
          <p:cNvPr id="67" name="Google Shape;67;p2"/>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3"/>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74" name="Google Shape;74;p3"/>
          <p:cNvSpPr txBox="1"/>
          <p:nvPr/>
        </p:nvSpPr>
        <p:spPr>
          <a:xfrm>
            <a:off x="0" y="-6150"/>
            <a:ext cx="3714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24000"/>
              </a:lnSpc>
              <a:spcBef>
                <a:spcPts val="0"/>
              </a:spcBef>
              <a:spcAft>
                <a:spcPts val="0"/>
              </a:spcAft>
              <a:buClr>
                <a:srgbClr val="000000"/>
              </a:buClr>
              <a:buSzPts val="1700"/>
              <a:buFont typeface="Arial"/>
              <a:buNone/>
            </a:pPr>
            <a:r>
              <a:rPr b="1" i="0" lang="en" sz="1700" u="none" cap="none" strike="noStrike">
                <a:solidFill>
                  <a:srgbClr val="222222"/>
                </a:solidFill>
                <a:latin typeface="Times"/>
                <a:ea typeface="Times"/>
                <a:cs typeface="Times"/>
                <a:sym typeface="Times"/>
              </a:rPr>
              <a:t>Abstract</a:t>
            </a:r>
            <a:endParaRPr b="0" i="0" sz="1400" u="none" cap="none" strike="noStrike">
              <a:solidFill>
                <a:srgbClr val="000000"/>
              </a:solidFill>
              <a:latin typeface="Arial"/>
              <a:ea typeface="Arial"/>
              <a:cs typeface="Arial"/>
              <a:sym typeface="Arial"/>
            </a:endParaRPr>
          </a:p>
        </p:txBody>
      </p:sp>
      <p:sp>
        <p:nvSpPr>
          <p:cNvPr id="75" name="Google Shape;75;p3"/>
          <p:cNvSpPr txBox="1"/>
          <p:nvPr/>
        </p:nvSpPr>
        <p:spPr>
          <a:xfrm>
            <a:off x="423450" y="846900"/>
            <a:ext cx="8099400" cy="3717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lang="en" sz="1350">
                <a:solidFill>
                  <a:srgbClr val="2E2E2E"/>
                </a:solidFill>
                <a:latin typeface="Georgia"/>
                <a:ea typeface="Georgia"/>
                <a:cs typeface="Georgia"/>
                <a:sym typeface="Georgia"/>
              </a:rPr>
              <a:t>Blood-borne small non-coding (sncRNAs) are among the prominent candidates for blood-based diagnostic tests. Often, high-throughput approaches are applied to discover </a:t>
            </a:r>
            <a:r>
              <a:rPr b="1" lang="en" sz="1350">
                <a:solidFill>
                  <a:srgbClr val="2E2E2E"/>
                </a:solidFill>
                <a:latin typeface="Georgia"/>
                <a:ea typeface="Georgia"/>
                <a:cs typeface="Georgia"/>
                <a:sym typeface="Georgia"/>
              </a:rPr>
              <a:t>biomarker </a:t>
            </a:r>
            <a:r>
              <a:rPr lang="en" sz="1350">
                <a:solidFill>
                  <a:srgbClr val="2E2E2E"/>
                </a:solidFill>
                <a:latin typeface="Georgia"/>
                <a:ea typeface="Georgia"/>
                <a:cs typeface="Georgia"/>
                <a:sym typeface="Georgia"/>
              </a:rPr>
              <a:t>signatures. These have to be validated in larger cohorts and evaluated by adequate statistical learning approaches. Previously, we published high-throughput sequencing based microRNA (miRNA) signatures in </a:t>
            </a:r>
            <a:r>
              <a:rPr b="1" lang="en" sz="1350">
                <a:solidFill>
                  <a:srgbClr val="2E2E2E"/>
                </a:solidFill>
                <a:latin typeface="Georgia"/>
                <a:ea typeface="Georgia"/>
                <a:cs typeface="Georgia"/>
                <a:sym typeface="Georgia"/>
              </a:rPr>
              <a:t>Alzheimer’s disease</a:t>
            </a:r>
            <a:r>
              <a:rPr lang="en" sz="1350">
                <a:solidFill>
                  <a:srgbClr val="2E2E2E"/>
                </a:solidFill>
                <a:latin typeface="Georgia"/>
                <a:ea typeface="Georgia"/>
                <a:cs typeface="Georgia"/>
                <a:sym typeface="Georgia"/>
              </a:rPr>
              <a:t> (AD) patients in the United States (US) and Germany. Here, we determined abundance levels of 21 known circulating </a:t>
            </a:r>
            <a:r>
              <a:rPr b="1" lang="en" sz="1350">
                <a:solidFill>
                  <a:srgbClr val="2E2E2E"/>
                </a:solidFill>
                <a:latin typeface="Georgia"/>
                <a:ea typeface="Georgia"/>
                <a:cs typeface="Georgia"/>
                <a:sym typeface="Georgia"/>
              </a:rPr>
              <a:t>miRNAs </a:t>
            </a:r>
            <a:r>
              <a:rPr lang="en" sz="1350">
                <a:solidFill>
                  <a:srgbClr val="2E2E2E"/>
                </a:solidFill>
                <a:latin typeface="Georgia"/>
                <a:ea typeface="Georgia"/>
                <a:cs typeface="Georgia"/>
                <a:sym typeface="Georgia"/>
              </a:rPr>
              <a:t>in 465 individuals encompassing AD patients and controls by RT-qPCR. We computed models to assess the relation between miRNA expression and phenotypes, gender, age, or disease severity (Mini-Mental State Examination; MMSE). Of the 21 miRNAs, expression levels of 20 miRNAs were consistently de-regulated in the US and German cohorts. 18 miRNAs were significantly correlated with </a:t>
            </a:r>
            <a:r>
              <a:rPr b="1" lang="en" sz="1350">
                <a:solidFill>
                  <a:srgbClr val="2E2E2E"/>
                </a:solidFill>
                <a:latin typeface="Georgia"/>
                <a:ea typeface="Georgia"/>
                <a:cs typeface="Georgia"/>
                <a:sym typeface="Georgia"/>
              </a:rPr>
              <a:t>neurodegeneration </a:t>
            </a:r>
            <a:r>
              <a:rPr lang="en" sz="1350">
                <a:solidFill>
                  <a:srgbClr val="2E2E2E"/>
                </a:solidFill>
                <a:latin typeface="Georgia"/>
                <a:ea typeface="Georgia"/>
                <a:cs typeface="Georgia"/>
                <a:sym typeface="Georgia"/>
              </a:rPr>
              <a:t>(Benjamini-Hochberg adjusted P &lt; 0.05) with highest significance for miR-532-5p (Benjamini-Hochberg adjusted P = 4.8 × 10−30). Machine learning models reached an area under the curve (AUC) value of 87.6% in differentiating AD patients from controls. Further, ten miRNAs were significantly correlated with MMSE, in particular miR-26a/26b-5p (adjusted P = 0.0002). Interestingly, the miRNAs with lower abundance in AD were enriched in monocytes and T-helper cells, while those up-regulated in AD were enriched in serum, exosomes, cytotoxic t-cells, and B-cells. Our study represents the next important step in translational research for a miRNA-based AD test.</a:t>
            </a:r>
            <a:endParaRPr b="1" i="0" sz="1400" u="none" cap="none" strike="noStrike">
              <a:solidFill>
                <a:srgbClr val="000000"/>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3422c4f366_0_9"/>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13422c4f366_0_9"/>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82" name="Google Shape;82;g13422c4f366_0_9"/>
          <p:cNvSpPr txBox="1"/>
          <p:nvPr/>
        </p:nvSpPr>
        <p:spPr>
          <a:xfrm>
            <a:off x="0" y="-6150"/>
            <a:ext cx="3714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24000"/>
              </a:lnSpc>
              <a:spcBef>
                <a:spcPts val="0"/>
              </a:spcBef>
              <a:spcAft>
                <a:spcPts val="0"/>
              </a:spcAft>
              <a:buClr>
                <a:srgbClr val="000000"/>
              </a:buClr>
              <a:buSzPts val="1700"/>
              <a:buFont typeface="Arial"/>
              <a:buNone/>
            </a:pPr>
            <a:r>
              <a:rPr b="1" lang="en" sz="1700">
                <a:solidFill>
                  <a:srgbClr val="222222"/>
                </a:solidFill>
                <a:latin typeface="Times"/>
                <a:ea typeface="Times"/>
                <a:cs typeface="Times"/>
                <a:sym typeface="Times"/>
              </a:rPr>
              <a:t>Paper Overview</a:t>
            </a:r>
            <a:endParaRPr b="0" i="0" sz="1400" u="none" cap="none" strike="noStrike">
              <a:solidFill>
                <a:srgbClr val="000000"/>
              </a:solidFill>
              <a:latin typeface="Arial"/>
              <a:ea typeface="Arial"/>
              <a:cs typeface="Arial"/>
              <a:sym typeface="Arial"/>
            </a:endParaRPr>
          </a:p>
        </p:txBody>
      </p:sp>
      <p:sp>
        <p:nvSpPr>
          <p:cNvPr id="83" name="Google Shape;83;g13422c4f366_0_9"/>
          <p:cNvSpPr txBox="1"/>
          <p:nvPr/>
        </p:nvSpPr>
        <p:spPr>
          <a:xfrm>
            <a:off x="423450" y="846900"/>
            <a:ext cx="80994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a:ea typeface="Times"/>
              <a:cs typeface="Times"/>
              <a:sym typeface="Times"/>
            </a:endParaRPr>
          </a:p>
        </p:txBody>
      </p:sp>
      <p:sp>
        <p:nvSpPr>
          <p:cNvPr id="84" name="Google Shape;84;g13422c4f366_0_9"/>
          <p:cNvSpPr txBox="1"/>
          <p:nvPr/>
        </p:nvSpPr>
        <p:spPr>
          <a:xfrm>
            <a:off x="385175" y="1271075"/>
            <a:ext cx="77421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2E2E2E"/>
                </a:solidFill>
                <a:latin typeface="Georgia"/>
                <a:ea typeface="Georgia"/>
                <a:cs typeface="Georgia"/>
                <a:sym typeface="Georgia"/>
              </a:rPr>
              <a:t>Their </a:t>
            </a:r>
            <a:r>
              <a:rPr b="1" lang="en" sz="1350">
                <a:solidFill>
                  <a:srgbClr val="2E2E2E"/>
                </a:solidFill>
                <a:latin typeface="Georgia"/>
                <a:ea typeface="Georgia"/>
                <a:cs typeface="Georgia"/>
                <a:sym typeface="Georgia"/>
              </a:rPr>
              <a:t>Goal:</a:t>
            </a:r>
            <a:endParaRPr b="1" sz="1350">
              <a:solidFill>
                <a:srgbClr val="2E2E2E"/>
              </a:solidFill>
              <a:latin typeface="Georgia"/>
              <a:ea typeface="Georgia"/>
              <a:cs typeface="Georgia"/>
              <a:sym typeface="Georgia"/>
            </a:endParaRPr>
          </a:p>
          <a:p>
            <a:pPr indent="0" lvl="0" marL="0" rtl="0" algn="l">
              <a:spcBef>
                <a:spcPts val="0"/>
              </a:spcBef>
              <a:spcAft>
                <a:spcPts val="0"/>
              </a:spcAft>
              <a:buNone/>
            </a:pPr>
            <a:r>
              <a:t/>
            </a:r>
            <a:endParaRPr b="1" sz="1350">
              <a:solidFill>
                <a:srgbClr val="2E2E2E"/>
              </a:solidFill>
              <a:latin typeface="Georgia"/>
              <a:ea typeface="Georgia"/>
              <a:cs typeface="Georgia"/>
              <a:sym typeface="Georgia"/>
            </a:endParaRPr>
          </a:p>
          <a:p>
            <a:pPr indent="0" lvl="0" marL="0" rtl="0" algn="l">
              <a:spcBef>
                <a:spcPts val="0"/>
              </a:spcBef>
              <a:spcAft>
                <a:spcPts val="0"/>
              </a:spcAft>
              <a:buNone/>
            </a:pPr>
            <a:r>
              <a:rPr lang="en" sz="1350">
                <a:solidFill>
                  <a:srgbClr val="2E2E2E"/>
                </a:solidFill>
                <a:latin typeface="Georgia"/>
                <a:ea typeface="Georgia"/>
                <a:cs typeface="Georgia"/>
                <a:sym typeface="Georgia"/>
              </a:rPr>
              <a:t>With the present study they pursue the five main goals to demonstrate that:</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AutoNum type="arabicPeriod"/>
            </a:pPr>
            <a:r>
              <a:rPr lang="en" sz="1350">
                <a:solidFill>
                  <a:srgbClr val="2E2E2E"/>
                </a:solidFill>
                <a:latin typeface="Georgia"/>
                <a:ea typeface="Georgia"/>
                <a:cs typeface="Georgia"/>
                <a:sym typeface="Georgia"/>
              </a:rPr>
              <a:t>miRNAs from NGS studies can be well reproduced by RT-qPCR experiments; </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AutoNum type="arabicPeriod"/>
            </a:pPr>
            <a:r>
              <a:rPr lang="en" sz="1350">
                <a:solidFill>
                  <a:srgbClr val="2E2E2E"/>
                </a:solidFill>
                <a:latin typeface="Georgia"/>
                <a:ea typeface="Georgia"/>
                <a:cs typeface="Georgia"/>
                <a:sym typeface="Georgia"/>
              </a:rPr>
              <a:t>given a reasonable heterogeneity in samples still reproducible measurements in larger cohorts are possible; </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AutoNum type="arabicPeriod"/>
            </a:pPr>
            <a:r>
              <a:rPr lang="en" sz="1350">
                <a:solidFill>
                  <a:srgbClr val="2E2E2E"/>
                </a:solidFill>
                <a:latin typeface="Georgia"/>
                <a:ea typeface="Georgia"/>
                <a:cs typeface="Georgia"/>
                <a:sym typeface="Georgia"/>
              </a:rPr>
              <a:t>miRNAs are also correlated to clinical features such as the MMSE value; </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AutoNum type="arabicPeriod"/>
            </a:pPr>
            <a:r>
              <a:rPr lang="en" sz="1350">
                <a:solidFill>
                  <a:srgbClr val="2E2E2E"/>
                </a:solidFill>
                <a:latin typeface="Georgia"/>
                <a:ea typeface="Georgia"/>
                <a:cs typeface="Georgia"/>
                <a:sym typeface="Georgia"/>
              </a:rPr>
              <a:t>statistical learning approaches with as few as possible features lead to accurate diagnostic results;</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AutoNum type="arabicPeriod"/>
            </a:pPr>
            <a:r>
              <a:rPr lang="en" sz="1350">
                <a:solidFill>
                  <a:srgbClr val="2E2E2E"/>
                </a:solidFill>
                <a:latin typeface="Georgia"/>
                <a:ea typeface="Georgia"/>
                <a:cs typeface="Georgia"/>
                <a:sym typeface="Georgia"/>
              </a:rPr>
              <a:t>the miRNAs likely have functionality in AD via targeting genes.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3422c4f366_0_37"/>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13422c4f366_0_37"/>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1" name="Google Shape;91;g13422c4f366_0_37"/>
          <p:cNvSpPr txBox="1"/>
          <p:nvPr/>
        </p:nvSpPr>
        <p:spPr>
          <a:xfrm>
            <a:off x="0" y="-6150"/>
            <a:ext cx="3714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24000"/>
              </a:lnSpc>
              <a:spcBef>
                <a:spcPts val="0"/>
              </a:spcBef>
              <a:spcAft>
                <a:spcPts val="0"/>
              </a:spcAft>
              <a:buClr>
                <a:srgbClr val="000000"/>
              </a:buClr>
              <a:buSzPts val="1700"/>
              <a:buFont typeface="Arial"/>
              <a:buNone/>
            </a:pPr>
            <a:r>
              <a:rPr b="1" lang="en" sz="1700">
                <a:solidFill>
                  <a:srgbClr val="222222"/>
                </a:solidFill>
                <a:latin typeface="Times"/>
                <a:ea typeface="Times"/>
                <a:cs typeface="Times"/>
                <a:sym typeface="Times"/>
              </a:rPr>
              <a:t>Data Overview</a:t>
            </a:r>
            <a:endParaRPr b="1" sz="1700">
              <a:solidFill>
                <a:srgbClr val="222222"/>
              </a:solidFill>
              <a:latin typeface="Times"/>
              <a:ea typeface="Times"/>
              <a:cs typeface="Times"/>
              <a:sym typeface="Times"/>
            </a:endParaRPr>
          </a:p>
        </p:txBody>
      </p:sp>
      <p:sp>
        <p:nvSpPr>
          <p:cNvPr id="92" name="Google Shape;92;g13422c4f366_0_37"/>
          <p:cNvSpPr txBox="1"/>
          <p:nvPr/>
        </p:nvSpPr>
        <p:spPr>
          <a:xfrm>
            <a:off x="423450" y="846900"/>
            <a:ext cx="80994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a:ea typeface="Times"/>
              <a:cs typeface="Times"/>
              <a:sym typeface="Times"/>
            </a:endParaRPr>
          </a:p>
        </p:txBody>
      </p:sp>
      <p:pic>
        <p:nvPicPr>
          <p:cNvPr id="93" name="Google Shape;93;g13422c4f366_0_37"/>
          <p:cNvPicPr preferRelativeResize="0"/>
          <p:nvPr/>
        </p:nvPicPr>
        <p:blipFill>
          <a:blip r:embed="rId3">
            <a:alphaModFix/>
          </a:blip>
          <a:stretch>
            <a:fillRect/>
          </a:stretch>
        </p:blipFill>
        <p:spPr>
          <a:xfrm>
            <a:off x="853508" y="3257675"/>
            <a:ext cx="8290492" cy="1713368"/>
          </a:xfrm>
          <a:prstGeom prst="rect">
            <a:avLst/>
          </a:prstGeom>
          <a:noFill/>
          <a:ln>
            <a:noFill/>
          </a:ln>
        </p:spPr>
      </p:pic>
      <p:sp>
        <p:nvSpPr>
          <p:cNvPr id="94" name="Google Shape;94;g13422c4f366_0_37"/>
          <p:cNvSpPr txBox="1"/>
          <p:nvPr/>
        </p:nvSpPr>
        <p:spPr>
          <a:xfrm>
            <a:off x="315850" y="792925"/>
            <a:ext cx="8481600" cy="262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lang="en">
                <a:latin typeface="Times"/>
                <a:ea typeface="Times"/>
                <a:cs typeface="Times"/>
                <a:sym typeface="Times"/>
              </a:rPr>
              <a:t>The dataset is provided in the paper in Supplementary Table S1.</a:t>
            </a:r>
            <a:endParaRPr b="1">
              <a:latin typeface="Times"/>
              <a:ea typeface="Times"/>
              <a:cs typeface="Times"/>
              <a:sym typeface="Times"/>
            </a:endParaRPr>
          </a:p>
          <a:p>
            <a:pPr indent="0" lvl="0" marL="0" marR="0" rtl="0" algn="just">
              <a:lnSpc>
                <a:spcPct val="100000"/>
              </a:lnSpc>
              <a:spcBef>
                <a:spcPts val="0"/>
              </a:spcBef>
              <a:spcAft>
                <a:spcPts val="0"/>
              </a:spcAft>
              <a:buClr>
                <a:srgbClr val="000000"/>
              </a:buClr>
              <a:buSzPts val="1400"/>
              <a:buFont typeface="Arial"/>
              <a:buNone/>
            </a:pPr>
            <a:r>
              <a:t/>
            </a:r>
            <a:endParaRPr b="1">
              <a:latin typeface="Times"/>
              <a:ea typeface="Times"/>
              <a:cs typeface="Times"/>
              <a:sym typeface="Times"/>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Cohorts of the patients are United States (</a:t>
            </a:r>
            <a:r>
              <a:rPr b="1" lang="en" sz="1050">
                <a:solidFill>
                  <a:schemeClr val="dk1"/>
                </a:solidFill>
                <a:highlight>
                  <a:srgbClr val="FFFFFF"/>
                </a:highlight>
              </a:rPr>
              <a:t>US</a:t>
            </a:r>
            <a:r>
              <a:rPr lang="en" sz="1050">
                <a:solidFill>
                  <a:schemeClr val="dk1"/>
                </a:solidFill>
                <a:highlight>
                  <a:srgbClr val="FFFFFF"/>
                </a:highlight>
              </a:rPr>
              <a:t>) and Germany (</a:t>
            </a:r>
            <a:r>
              <a:rPr b="1" lang="en" sz="1050">
                <a:solidFill>
                  <a:schemeClr val="dk1"/>
                </a:solidFill>
                <a:highlight>
                  <a:srgbClr val="FFFFFF"/>
                </a:highlight>
              </a:rPr>
              <a:t>Ger</a:t>
            </a:r>
            <a:r>
              <a:rPr lang="en" sz="1050">
                <a:solidFill>
                  <a:schemeClr val="dk1"/>
                </a:solidFill>
                <a:highlight>
                  <a:srgbClr val="FFFFFF"/>
                </a:highlight>
              </a:rPr>
              <a:t>).</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MMSE stands for (Mini-Mental State Examination)</a:t>
            </a:r>
            <a:endParaRPr b="1"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miRNAs Count: </a:t>
            </a:r>
            <a:r>
              <a:rPr b="1" lang="en" sz="1050">
                <a:solidFill>
                  <a:schemeClr val="dk1"/>
                </a:solidFill>
                <a:highlight>
                  <a:srgbClr val="FFFFFF"/>
                </a:highlight>
              </a:rPr>
              <a:t>21 </a:t>
            </a:r>
            <a:r>
              <a:rPr lang="en" sz="1050">
                <a:solidFill>
                  <a:schemeClr val="dk1"/>
                </a:solidFill>
                <a:highlight>
                  <a:srgbClr val="FFFFFF"/>
                </a:highlight>
              </a:rPr>
              <a:t>known circulating miRNAs. (</a:t>
            </a:r>
            <a:r>
              <a:rPr b="1" lang="en" sz="1050">
                <a:solidFill>
                  <a:schemeClr val="dk1"/>
                </a:solidFill>
                <a:highlight>
                  <a:srgbClr val="FFFFFF"/>
                </a:highlight>
              </a:rPr>
              <a:t>Our features</a:t>
            </a:r>
            <a:r>
              <a:rPr lang="en" sz="1050">
                <a:solidFill>
                  <a:schemeClr val="dk1"/>
                </a:solidFill>
                <a:highlight>
                  <a:srgbClr val="FFFFFF"/>
                </a:highlight>
              </a:rPr>
              <a:t>)</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number of samples: 465 individuals.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Biogroup: (</a:t>
            </a:r>
            <a:r>
              <a:rPr b="1" lang="en" sz="1050">
                <a:solidFill>
                  <a:schemeClr val="dk1"/>
                </a:solidFill>
                <a:highlight>
                  <a:srgbClr val="FFFFFF"/>
                </a:highlight>
              </a:rPr>
              <a:t>Our target - with minor modifications</a:t>
            </a:r>
            <a:r>
              <a:rPr lang="en" sz="1050">
                <a:solidFill>
                  <a:schemeClr val="dk1"/>
                </a:solidFill>
                <a:highlight>
                  <a:srgbClr val="FFFFFF"/>
                </a:highlight>
              </a:rPr>
              <a:t>) </a:t>
            </a:r>
            <a:endParaRPr sz="1050">
              <a:solidFill>
                <a:schemeClr val="dk1"/>
              </a:solidFill>
              <a:highlight>
                <a:srgbClr val="FFFFFF"/>
              </a:highlight>
            </a:endParaRPr>
          </a:p>
          <a:p>
            <a:pPr indent="-298450" lvl="1" marL="914400" rtl="0" algn="l">
              <a:lnSpc>
                <a:spcPct val="115000"/>
              </a:lnSpc>
              <a:spcBef>
                <a:spcPts val="0"/>
              </a:spcBef>
              <a:spcAft>
                <a:spcPts val="0"/>
              </a:spcAft>
              <a:buClr>
                <a:schemeClr val="dk1"/>
              </a:buClr>
              <a:buSzPts val="1100"/>
              <a:buAutoNum type="alphaLcPeriod"/>
            </a:pPr>
            <a:r>
              <a:rPr lang="en" sz="1050">
                <a:solidFill>
                  <a:schemeClr val="dk1"/>
                </a:solidFill>
                <a:highlight>
                  <a:srgbClr val="FFFFFF"/>
                </a:highlight>
              </a:rPr>
              <a:t>Alzheimer’s disease (AD), </a:t>
            </a:r>
            <a:endParaRPr sz="1050">
              <a:solidFill>
                <a:schemeClr val="dk1"/>
              </a:solidFill>
              <a:highlight>
                <a:srgbClr val="FFFFFF"/>
              </a:highlight>
            </a:endParaRPr>
          </a:p>
          <a:p>
            <a:pPr indent="-298450" lvl="1" marL="914400" rtl="0" algn="l">
              <a:lnSpc>
                <a:spcPct val="115000"/>
              </a:lnSpc>
              <a:spcBef>
                <a:spcPts val="0"/>
              </a:spcBef>
              <a:spcAft>
                <a:spcPts val="0"/>
              </a:spcAft>
              <a:buClr>
                <a:schemeClr val="dk1"/>
              </a:buClr>
              <a:buSzPts val="1100"/>
              <a:buAutoNum type="alphaLcPeriod"/>
            </a:pPr>
            <a:r>
              <a:rPr lang="en" sz="1050">
                <a:solidFill>
                  <a:schemeClr val="dk1"/>
                </a:solidFill>
                <a:highlight>
                  <a:srgbClr val="FFFFFF"/>
                </a:highlight>
              </a:rPr>
              <a:t>mild cognitive impairment (MCI), </a:t>
            </a:r>
            <a:endParaRPr sz="1050">
              <a:solidFill>
                <a:schemeClr val="dk1"/>
              </a:solidFill>
              <a:highlight>
                <a:srgbClr val="FFFFFF"/>
              </a:highlight>
            </a:endParaRPr>
          </a:p>
          <a:p>
            <a:pPr indent="-298450" lvl="1" marL="914400" rtl="0" algn="l">
              <a:lnSpc>
                <a:spcPct val="115000"/>
              </a:lnSpc>
              <a:spcBef>
                <a:spcPts val="0"/>
              </a:spcBef>
              <a:spcAft>
                <a:spcPts val="0"/>
              </a:spcAft>
              <a:buClr>
                <a:schemeClr val="dk1"/>
              </a:buClr>
              <a:buSzPts val="1100"/>
              <a:buAutoNum type="alphaLcPeriod"/>
            </a:pPr>
            <a:r>
              <a:rPr lang="en" sz="1050">
                <a:solidFill>
                  <a:schemeClr val="dk1"/>
                </a:solidFill>
                <a:highlight>
                  <a:srgbClr val="FFFFFF"/>
                </a:highlight>
              </a:rPr>
              <a:t>other neurological diseases (OND), </a:t>
            </a:r>
            <a:endParaRPr sz="1050">
              <a:solidFill>
                <a:schemeClr val="dk1"/>
              </a:solidFill>
              <a:highlight>
                <a:srgbClr val="FFFFFF"/>
              </a:highlight>
            </a:endParaRPr>
          </a:p>
          <a:p>
            <a:pPr indent="-298450" lvl="1" marL="914400" rtl="0" algn="l">
              <a:lnSpc>
                <a:spcPct val="115000"/>
              </a:lnSpc>
              <a:spcBef>
                <a:spcPts val="0"/>
              </a:spcBef>
              <a:spcAft>
                <a:spcPts val="0"/>
              </a:spcAft>
              <a:buClr>
                <a:schemeClr val="dk1"/>
              </a:buClr>
              <a:buSzPts val="1100"/>
              <a:buAutoNum type="alphaLcPeriod"/>
            </a:pPr>
            <a:r>
              <a:rPr lang="en" sz="1050">
                <a:solidFill>
                  <a:schemeClr val="dk1"/>
                </a:solidFill>
                <a:highlight>
                  <a:srgbClr val="FFFFFF"/>
                </a:highlight>
              </a:rPr>
              <a:t>and healthy controls (HC)</a:t>
            </a:r>
            <a:endParaRPr sz="1050">
              <a:solidFill>
                <a:schemeClr val="dk1"/>
              </a:solidFill>
              <a:highlight>
                <a:srgbClr val="FFFFFF"/>
              </a:highlight>
            </a:endParaRPr>
          </a:p>
          <a:p>
            <a:pPr indent="0" lvl="0" marL="0" marR="0" rtl="0" algn="just">
              <a:lnSpc>
                <a:spcPct val="100000"/>
              </a:lnSpc>
              <a:spcBef>
                <a:spcPts val="700"/>
              </a:spcBef>
              <a:spcAft>
                <a:spcPts val="0"/>
              </a:spcAft>
              <a:buClr>
                <a:srgbClr val="000000"/>
              </a:buClr>
              <a:buSzPts val="1400"/>
              <a:buFont typeface="Arial"/>
              <a:buNone/>
            </a:pPr>
            <a:r>
              <a:t/>
            </a:r>
            <a:endParaRPr b="1">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3422c4f366_0_51"/>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13422c4f366_0_51"/>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1" name="Google Shape;101;g13422c4f366_0_51"/>
          <p:cNvSpPr txBox="1"/>
          <p:nvPr/>
        </p:nvSpPr>
        <p:spPr>
          <a:xfrm>
            <a:off x="0" y="-6150"/>
            <a:ext cx="3714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24000"/>
              </a:lnSpc>
              <a:spcBef>
                <a:spcPts val="0"/>
              </a:spcBef>
              <a:spcAft>
                <a:spcPts val="0"/>
              </a:spcAft>
              <a:buClr>
                <a:srgbClr val="000000"/>
              </a:buClr>
              <a:buSzPts val="1700"/>
              <a:buFont typeface="Arial"/>
              <a:buNone/>
            </a:pPr>
            <a:r>
              <a:rPr b="1" lang="en" sz="1700">
                <a:solidFill>
                  <a:srgbClr val="222222"/>
                </a:solidFill>
                <a:latin typeface="Times"/>
                <a:ea typeface="Times"/>
                <a:cs typeface="Times"/>
                <a:sym typeface="Times"/>
              </a:rPr>
              <a:t>Replication</a:t>
            </a:r>
            <a:r>
              <a:rPr b="1" lang="en" sz="1700">
                <a:solidFill>
                  <a:srgbClr val="222222"/>
                </a:solidFill>
                <a:latin typeface="Times"/>
                <a:ea typeface="Times"/>
                <a:cs typeface="Times"/>
                <a:sym typeface="Times"/>
              </a:rPr>
              <a:t> Overview</a:t>
            </a:r>
            <a:endParaRPr b="0" i="0" sz="1400" u="none" cap="none" strike="noStrike">
              <a:solidFill>
                <a:srgbClr val="000000"/>
              </a:solidFill>
              <a:latin typeface="Arial"/>
              <a:ea typeface="Arial"/>
              <a:cs typeface="Arial"/>
              <a:sym typeface="Arial"/>
            </a:endParaRPr>
          </a:p>
        </p:txBody>
      </p:sp>
      <p:sp>
        <p:nvSpPr>
          <p:cNvPr id="102" name="Google Shape;102;g13422c4f366_0_51"/>
          <p:cNvSpPr txBox="1"/>
          <p:nvPr/>
        </p:nvSpPr>
        <p:spPr>
          <a:xfrm>
            <a:off x="423450" y="846900"/>
            <a:ext cx="80994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a:ea typeface="Times"/>
              <a:cs typeface="Times"/>
              <a:sym typeface="Times"/>
            </a:endParaRPr>
          </a:p>
        </p:txBody>
      </p:sp>
      <p:sp>
        <p:nvSpPr>
          <p:cNvPr id="103" name="Google Shape;103;g13422c4f366_0_51"/>
          <p:cNvSpPr txBox="1"/>
          <p:nvPr/>
        </p:nvSpPr>
        <p:spPr>
          <a:xfrm>
            <a:off x="385175" y="1271075"/>
            <a:ext cx="7742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E2E2E"/>
                </a:solidFill>
                <a:latin typeface="Georgia"/>
                <a:ea typeface="Georgia"/>
                <a:cs typeface="Georgia"/>
                <a:sym typeface="Georgia"/>
              </a:rPr>
              <a:t>Of this study, </a:t>
            </a:r>
            <a:endParaRPr sz="1350">
              <a:solidFill>
                <a:srgbClr val="2E2E2E"/>
              </a:solidFill>
              <a:latin typeface="Georgia"/>
              <a:ea typeface="Georgia"/>
              <a:cs typeface="Georgia"/>
              <a:sym typeface="Georgia"/>
            </a:endParaRPr>
          </a:p>
          <a:p>
            <a:pPr indent="0" lvl="0" marL="0" rtl="0" algn="l">
              <a:spcBef>
                <a:spcPts val="0"/>
              </a:spcBef>
              <a:spcAft>
                <a:spcPts val="0"/>
              </a:spcAft>
              <a:buNone/>
            </a:pPr>
            <a:r>
              <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Char char="-"/>
            </a:pPr>
            <a:r>
              <a:rPr lang="en" sz="1350">
                <a:solidFill>
                  <a:srgbClr val="2E2E2E"/>
                </a:solidFill>
                <a:latin typeface="Georgia"/>
                <a:ea typeface="Georgia"/>
                <a:cs typeface="Georgia"/>
                <a:sym typeface="Georgia"/>
              </a:rPr>
              <a:t>The </a:t>
            </a:r>
            <a:r>
              <a:rPr lang="en" sz="1350">
                <a:solidFill>
                  <a:srgbClr val="2E2E2E"/>
                </a:solidFill>
                <a:latin typeface="Georgia"/>
                <a:ea typeface="Georgia"/>
                <a:cs typeface="Georgia"/>
                <a:sym typeface="Georgia"/>
              </a:rPr>
              <a:t>statistical</a:t>
            </a:r>
            <a:r>
              <a:rPr lang="en" sz="1350">
                <a:solidFill>
                  <a:srgbClr val="2E2E2E"/>
                </a:solidFill>
                <a:latin typeface="Georgia"/>
                <a:ea typeface="Georgia"/>
                <a:cs typeface="Georgia"/>
                <a:sym typeface="Georgia"/>
              </a:rPr>
              <a:t> </a:t>
            </a:r>
            <a:r>
              <a:rPr lang="en" sz="1350">
                <a:solidFill>
                  <a:srgbClr val="2E2E2E"/>
                </a:solidFill>
                <a:latin typeface="Georgia"/>
                <a:ea typeface="Georgia"/>
                <a:cs typeface="Georgia"/>
                <a:sym typeface="Georgia"/>
              </a:rPr>
              <a:t>visualizations</a:t>
            </a:r>
            <a:r>
              <a:rPr lang="en" sz="1350">
                <a:solidFill>
                  <a:srgbClr val="2E2E2E"/>
                </a:solidFill>
                <a:latin typeface="Georgia"/>
                <a:ea typeface="Georgia"/>
                <a:cs typeface="Georgia"/>
                <a:sym typeface="Georgia"/>
              </a:rPr>
              <a:t> were replicated; which show correlation, distribution of the cohorts together with </a:t>
            </a:r>
            <a:r>
              <a:rPr lang="en" sz="1350">
                <a:solidFill>
                  <a:srgbClr val="2E2E2E"/>
                </a:solidFill>
                <a:latin typeface="Georgia"/>
                <a:ea typeface="Georgia"/>
                <a:cs typeface="Georgia"/>
                <a:sym typeface="Georgia"/>
              </a:rPr>
              <a:t>their Biogroups</a:t>
            </a:r>
            <a:endParaRPr sz="1350">
              <a:solidFill>
                <a:srgbClr val="2E2E2E"/>
              </a:solidFill>
              <a:latin typeface="Georgia"/>
              <a:ea typeface="Georgia"/>
              <a:cs typeface="Georgia"/>
              <a:sym typeface="Georgia"/>
            </a:endParaRPr>
          </a:p>
          <a:p>
            <a:pPr indent="0" lvl="0" marL="457200" rtl="0" algn="l">
              <a:spcBef>
                <a:spcPts val="0"/>
              </a:spcBef>
              <a:spcAft>
                <a:spcPts val="0"/>
              </a:spcAft>
              <a:buNone/>
            </a:pPr>
            <a:r>
              <a:rPr lang="en" sz="1350">
                <a:solidFill>
                  <a:srgbClr val="2E2E2E"/>
                </a:solidFill>
                <a:latin typeface="Georgia"/>
                <a:ea typeface="Georgia"/>
                <a:cs typeface="Georgia"/>
                <a:sym typeface="Georgia"/>
              </a:rPr>
              <a:t> </a:t>
            </a:r>
            <a:endParaRPr sz="1350">
              <a:solidFill>
                <a:srgbClr val="2E2E2E"/>
              </a:solidFill>
              <a:latin typeface="Georgia"/>
              <a:ea typeface="Georgia"/>
              <a:cs typeface="Georgia"/>
              <a:sym typeface="Georgia"/>
            </a:endParaRPr>
          </a:p>
          <a:p>
            <a:pPr indent="-314325" lvl="0" marL="457200" rtl="0" algn="l">
              <a:spcBef>
                <a:spcPts val="0"/>
              </a:spcBef>
              <a:spcAft>
                <a:spcPts val="0"/>
              </a:spcAft>
              <a:buClr>
                <a:srgbClr val="2E2E2E"/>
              </a:buClr>
              <a:buSzPts val="1350"/>
              <a:buFont typeface="Georgia"/>
              <a:buChar char="-"/>
            </a:pPr>
            <a:r>
              <a:rPr lang="en" sz="1350">
                <a:solidFill>
                  <a:srgbClr val="2E2E2E"/>
                </a:solidFill>
                <a:latin typeface="Georgia"/>
                <a:ea typeface="Georgia"/>
                <a:cs typeface="Georgia"/>
                <a:sym typeface="Georgia"/>
              </a:rPr>
              <a:t>Performance of the LightGBM models are assessed on two cases:</a:t>
            </a:r>
            <a:endParaRPr sz="1350">
              <a:solidFill>
                <a:srgbClr val="2E2E2E"/>
              </a:solidFill>
              <a:latin typeface="Georgia"/>
              <a:ea typeface="Georgia"/>
              <a:cs typeface="Georgia"/>
              <a:sym typeface="Georgia"/>
            </a:endParaRPr>
          </a:p>
          <a:p>
            <a:pPr indent="-314325" lvl="1" marL="914400" rtl="0" algn="l">
              <a:spcBef>
                <a:spcPts val="0"/>
              </a:spcBef>
              <a:spcAft>
                <a:spcPts val="0"/>
              </a:spcAft>
              <a:buClr>
                <a:srgbClr val="2E2E2E"/>
              </a:buClr>
              <a:buSzPts val="1350"/>
              <a:buFont typeface="Georgia"/>
              <a:buChar char="-"/>
            </a:pPr>
            <a:r>
              <a:rPr lang="en" sz="1350">
                <a:solidFill>
                  <a:srgbClr val="2E2E2E"/>
                </a:solidFill>
                <a:latin typeface="Georgia"/>
                <a:ea typeface="Georgia"/>
                <a:cs typeface="Georgia"/>
                <a:sym typeface="Georgia"/>
              </a:rPr>
              <a:t>Case 1. Positives = AD, Negatives = (OND, MCI, HC)</a:t>
            </a:r>
            <a:endParaRPr sz="1350">
              <a:solidFill>
                <a:srgbClr val="2E2E2E"/>
              </a:solidFill>
              <a:latin typeface="Georgia"/>
              <a:ea typeface="Georgia"/>
              <a:cs typeface="Georgia"/>
              <a:sym typeface="Georgia"/>
            </a:endParaRPr>
          </a:p>
          <a:p>
            <a:pPr indent="-314325" lvl="1" marL="914400" rtl="0" algn="l">
              <a:spcBef>
                <a:spcPts val="0"/>
              </a:spcBef>
              <a:spcAft>
                <a:spcPts val="0"/>
              </a:spcAft>
              <a:buClr>
                <a:srgbClr val="2E2E2E"/>
              </a:buClr>
              <a:buSzPts val="1350"/>
              <a:buFont typeface="Georgia"/>
              <a:buChar char="-"/>
            </a:pPr>
            <a:r>
              <a:rPr lang="en" sz="1350">
                <a:solidFill>
                  <a:srgbClr val="2E2E2E"/>
                </a:solidFill>
                <a:latin typeface="Georgia"/>
                <a:ea typeface="Georgia"/>
                <a:cs typeface="Georgia"/>
                <a:sym typeface="Georgia"/>
              </a:rPr>
              <a:t>Case 2. Positives = AD, Negatives = HC</a:t>
            </a:r>
            <a:endParaRPr sz="1350">
              <a:solidFill>
                <a:srgbClr val="2E2E2E"/>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13422c4f366_0_21"/>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13422c4f366_0_21"/>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0" name="Google Shape;110;g13422c4f366_0_21"/>
          <p:cNvSpPr txBox="1"/>
          <p:nvPr/>
        </p:nvSpPr>
        <p:spPr>
          <a:xfrm>
            <a:off x="0" y="-6150"/>
            <a:ext cx="3714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24000"/>
              </a:lnSpc>
              <a:spcBef>
                <a:spcPts val="0"/>
              </a:spcBef>
              <a:spcAft>
                <a:spcPts val="0"/>
              </a:spcAft>
              <a:buClr>
                <a:srgbClr val="000000"/>
              </a:buClr>
              <a:buSzPts val="1700"/>
              <a:buFont typeface="Arial"/>
              <a:buNone/>
            </a:pPr>
            <a:r>
              <a:rPr b="1" lang="en" sz="1700">
                <a:solidFill>
                  <a:srgbClr val="222222"/>
                </a:solidFill>
                <a:latin typeface="Times"/>
                <a:ea typeface="Times"/>
                <a:cs typeface="Times"/>
                <a:sym typeface="Times"/>
              </a:rPr>
              <a:t>Result </a:t>
            </a:r>
            <a:r>
              <a:rPr b="1" lang="en" sz="1700">
                <a:solidFill>
                  <a:srgbClr val="222222"/>
                </a:solidFill>
                <a:latin typeface="Times"/>
                <a:ea typeface="Times"/>
                <a:cs typeface="Times"/>
                <a:sym typeface="Times"/>
              </a:rPr>
              <a:t>Overview - visualization</a:t>
            </a:r>
            <a:endParaRPr b="0" i="0" sz="1400" u="none" cap="none" strike="noStrike">
              <a:solidFill>
                <a:srgbClr val="000000"/>
              </a:solidFill>
              <a:latin typeface="Arial"/>
              <a:ea typeface="Arial"/>
              <a:cs typeface="Arial"/>
              <a:sym typeface="Arial"/>
            </a:endParaRPr>
          </a:p>
        </p:txBody>
      </p:sp>
      <p:sp>
        <p:nvSpPr>
          <p:cNvPr id="111" name="Google Shape;111;g13422c4f366_0_21"/>
          <p:cNvSpPr txBox="1"/>
          <p:nvPr/>
        </p:nvSpPr>
        <p:spPr>
          <a:xfrm>
            <a:off x="423450" y="846900"/>
            <a:ext cx="80994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a:ea typeface="Times"/>
              <a:cs typeface="Times"/>
              <a:sym typeface="Times"/>
            </a:endParaRPr>
          </a:p>
        </p:txBody>
      </p:sp>
      <p:sp>
        <p:nvSpPr>
          <p:cNvPr id="112" name="Google Shape;112;g13422c4f366_0_21"/>
          <p:cNvSpPr txBox="1"/>
          <p:nvPr/>
        </p:nvSpPr>
        <p:spPr>
          <a:xfrm>
            <a:off x="77050" y="531525"/>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2E2E"/>
                </a:solidFill>
                <a:latin typeface="Georgia"/>
                <a:ea typeface="Georgia"/>
                <a:cs typeface="Georgia"/>
                <a:sym typeface="Georgia"/>
              </a:rPr>
              <a:t>Figure 1. </a:t>
            </a:r>
            <a:r>
              <a:rPr lang="en" sz="1200">
                <a:solidFill>
                  <a:srgbClr val="2E2E2E"/>
                </a:solidFill>
                <a:latin typeface="Georgia"/>
                <a:ea typeface="Georgia"/>
                <a:cs typeface="Georgia"/>
                <a:sym typeface="Georgia"/>
              </a:rPr>
              <a:t>Distribution of age, gender, diseases, and MMSE</a:t>
            </a:r>
            <a:endParaRPr/>
          </a:p>
        </p:txBody>
      </p:sp>
      <p:sp>
        <p:nvSpPr>
          <p:cNvPr id="113" name="Google Shape;113;g13422c4f366_0_21"/>
          <p:cNvSpPr txBox="1"/>
          <p:nvPr/>
        </p:nvSpPr>
        <p:spPr>
          <a:xfrm>
            <a:off x="385175" y="1271075"/>
            <a:ext cx="27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4" name="Google Shape;114;g13422c4f366_0_21"/>
          <p:cNvPicPr preferRelativeResize="0"/>
          <p:nvPr/>
        </p:nvPicPr>
        <p:blipFill>
          <a:blip r:embed="rId3">
            <a:alphaModFix/>
          </a:blip>
          <a:stretch>
            <a:fillRect/>
          </a:stretch>
        </p:blipFill>
        <p:spPr>
          <a:xfrm>
            <a:off x="431510" y="1177988"/>
            <a:ext cx="3883175" cy="2828025"/>
          </a:xfrm>
          <a:prstGeom prst="rect">
            <a:avLst/>
          </a:prstGeom>
          <a:noFill/>
          <a:ln>
            <a:noFill/>
          </a:ln>
        </p:spPr>
      </p:pic>
      <p:pic>
        <p:nvPicPr>
          <p:cNvPr id="115" name="Google Shape;115;g13422c4f366_0_21"/>
          <p:cNvPicPr preferRelativeResize="0"/>
          <p:nvPr/>
        </p:nvPicPr>
        <p:blipFill>
          <a:blip r:embed="rId4">
            <a:alphaModFix/>
          </a:blip>
          <a:stretch>
            <a:fillRect/>
          </a:stretch>
        </p:blipFill>
        <p:spPr>
          <a:xfrm>
            <a:off x="5209550" y="1126075"/>
            <a:ext cx="3313301" cy="2768076"/>
          </a:xfrm>
          <a:prstGeom prst="rect">
            <a:avLst/>
          </a:prstGeom>
          <a:noFill/>
          <a:ln>
            <a:noFill/>
          </a:ln>
        </p:spPr>
      </p:pic>
      <p:sp>
        <p:nvSpPr>
          <p:cNvPr id="116" name="Google Shape;116;g13422c4f366_0_21"/>
          <p:cNvSpPr txBox="1"/>
          <p:nvPr/>
        </p:nvSpPr>
        <p:spPr>
          <a:xfrm>
            <a:off x="847375" y="4283175"/>
            <a:ext cx="7795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2E2E"/>
                </a:solidFill>
                <a:latin typeface="Georgia"/>
                <a:ea typeface="Georgia"/>
                <a:cs typeface="Georgia"/>
                <a:sym typeface="Georgia"/>
              </a:rPr>
              <a:t>Histogram for the age distribution in the different cohorts. The diagram shows for each cohort/disease the age distribution. Only the OND group from the US shows a deviation towards younger patients, while all other groups have similar age ranges</a:t>
            </a:r>
            <a:endParaRPr sz="1200">
              <a:solidFill>
                <a:srgbClr val="2E2E2E"/>
              </a:solidFill>
              <a:latin typeface="Georgia"/>
              <a:ea typeface="Georgia"/>
              <a:cs typeface="Georgia"/>
              <a:sym typeface="Georgia"/>
            </a:endParaRPr>
          </a:p>
        </p:txBody>
      </p:sp>
      <p:sp>
        <p:nvSpPr>
          <p:cNvPr id="117" name="Google Shape;117;g13422c4f366_0_21"/>
          <p:cNvSpPr txBox="1"/>
          <p:nvPr/>
        </p:nvSpPr>
        <p:spPr>
          <a:xfrm>
            <a:off x="280050" y="84690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Study</a:t>
            </a:r>
            <a:endParaRPr>
              <a:solidFill>
                <a:srgbClr val="FF0000"/>
              </a:solidFill>
            </a:endParaRPr>
          </a:p>
        </p:txBody>
      </p:sp>
      <p:sp>
        <p:nvSpPr>
          <p:cNvPr id="118" name="Google Shape;118;g13422c4f366_0_21"/>
          <p:cNvSpPr txBox="1"/>
          <p:nvPr/>
        </p:nvSpPr>
        <p:spPr>
          <a:xfrm>
            <a:off x="4422300" y="86235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Replication</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3422c4f366_0_67"/>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3422c4f366_0_67"/>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25" name="Google Shape;125;g13422c4f366_0_67"/>
          <p:cNvSpPr txBox="1"/>
          <p:nvPr/>
        </p:nvSpPr>
        <p:spPr>
          <a:xfrm>
            <a:off x="0" y="-6150"/>
            <a:ext cx="3714300" cy="770700"/>
          </a:xfrm>
          <a:prstGeom prst="rect">
            <a:avLst/>
          </a:prstGeom>
          <a:noFill/>
          <a:ln>
            <a:noFill/>
          </a:ln>
        </p:spPr>
        <p:txBody>
          <a:bodyPr anchorCtr="0" anchor="t" bIns="91425" lIns="91425" spcFirstLastPara="1" rIns="91425" wrap="square" tIns="91425">
            <a:spAutoFit/>
          </a:bodyPr>
          <a:lstStyle/>
          <a:p>
            <a:pPr indent="0" lvl="0" marL="0" rtl="0" algn="l">
              <a:lnSpc>
                <a:spcPct val="124000"/>
              </a:lnSpc>
              <a:spcBef>
                <a:spcPts val="0"/>
              </a:spcBef>
              <a:spcAft>
                <a:spcPts val="0"/>
              </a:spcAft>
              <a:buClr>
                <a:schemeClr val="dk1"/>
              </a:buClr>
              <a:buSzPts val="1700"/>
              <a:buFont typeface="Arial"/>
              <a:buNone/>
            </a:pPr>
            <a:r>
              <a:rPr b="1" lang="en" sz="1700">
                <a:solidFill>
                  <a:srgbClr val="222222"/>
                </a:solidFill>
                <a:latin typeface="Times"/>
                <a:ea typeface="Times"/>
                <a:cs typeface="Times"/>
                <a:sym typeface="Times"/>
              </a:rPr>
              <a:t>Result Overview - visualization</a:t>
            </a:r>
            <a:endParaRPr>
              <a:solidFill>
                <a:schemeClr val="dk1"/>
              </a:solidFill>
            </a:endParaRPr>
          </a:p>
          <a:p>
            <a:pPr indent="0" lvl="0" marL="0" marR="0" rtl="0" algn="l">
              <a:lnSpc>
                <a:spcPct val="124000"/>
              </a:lnSpc>
              <a:spcBef>
                <a:spcPts val="0"/>
              </a:spcBef>
              <a:spcAft>
                <a:spcPts val="0"/>
              </a:spcAft>
              <a:buClr>
                <a:srgbClr val="000000"/>
              </a:buClr>
              <a:buSzPts val="1700"/>
              <a:buFont typeface="Arial"/>
              <a:buNone/>
            </a:pPr>
            <a:r>
              <a:t/>
            </a:r>
            <a:endParaRPr b="1" sz="1700">
              <a:solidFill>
                <a:srgbClr val="222222"/>
              </a:solidFill>
              <a:latin typeface="Times"/>
              <a:ea typeface="Times"/>
              <a:cs typeface="Times"/>
              <a:sym typeface="Times"/>
            </a:endParaRPr>
          </a:p>
        </p:txBody>
      </p:sp>
      <p:sp>
        <p:nvSpPr>
          <p:cNvPr id="126" name="Google Shape;126;g13422c4f366_0_67"/>
          <p:cNvSpPr txBox="1"/>
          <p:nvPr/>
        </p:nvSpPr>
        <p:spPr>
          <a:xfrm>
            <a:off x="423450" y="846900"/>
            <a:ext cx="80994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a:ea typeface="Times"/>
              <a:cs typeface="Times"/>
              <a:sym typeface="Times"/>
            </a:endParaRPr>
          </a:p>
        </p:txBody>
      </p:sp>
      <p:sp>
        <p:nvSpPr>
          <p:cNvPr id="127" name="Google Shape;127;g13422c4f366_0_67"/>
          <p:cNvSpPr txBox="1"/>
          <p:nvPr/>
        </p:nvSpPr>
        <p:spPr>
          <a:xfrm>
            <a:off x="77050" y="531525"/>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2E2E"/>
                </a:solidFill>
                <a:latin typeface="Georgia"/>
                <a:ea typeface="Georgia"/>
                <a:cs typeface="Georgia"/>
                <a:sym typeface="Georgia"/>
              </a:rPr>
              <a:t>Figure 1. </a:t>
            </a:r>
            <a:r>
              <a:rPr lang="en" sz="1200">
                <a:solidFill>
                  <a:srgbClr val="2E2E2E"/>
                </a:solidFill>
                <a:latin typeface="Georgia"/>
                <a:ea typeface="Georgia"/>
                <a:cs typeface="Georgia"/>
                <a:sym typeface="Georgia"/>
              </a:rPr>
              <a:t>Distribution of age, gender, diseases, and MMSE</a:t>
            </a:r>
            <a:endParaRPr/>
          </a:p>
        </p:txBody>
      </p:sp>
      <p:sp>
        <p:nvSpPr>
          <p:cNvPr id="128" name="Google Shape;128;g13422c4f366_0_67"/>
          <p:cNvSpPr txBox="1"/>
          <p:nvPr/>
        </p:nvSpPr>
        <p:spPr>
          <a:xfrm>
            <a:off x="385175" y="1271075"/>
            <a:ext cx="27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9" name="Google Shape;129;g13422c4f366_0_67"/>
          <p:cNvSpPr txBox="1"/>
          <p:nvPr/>
        </p:nvSpPr>
        <p:spPr>
          <a:xfrm>
            <a:off x="847375" y="4283175"/>
            <a:ext cx="7795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2E2E"/>
                </a:solidFill>
                <a:latin typeface="Georgia"/>
                <a:ea typeface="Georgia"/>
                <a:cs typeface="Georgia"/>
                <a:sym typeface="Georgia"/>
              </a:rPr>
              <a:t>Histogram for the MMSE values. HCs and MCI patients show significantly larger MMSE values as compared to AD and OND patients. </a:t>
            </a:r>
            <a:endParaRPr sz="1200">
              <a:solidFill>
                <a:srgbClr val="2E2E2E"/>
              </a:solidFill>
              <a:latin typeface="Georgia"/>
              <a:ea typeface="Georgia"/>
              <a:cs typeface="Georgia"/>
              <a:sym typeface="Georgia"/>
            </a:endParaRPr>
          </a:p>
        </p:txBody>
      </p:sp>
      <p:sp>
        <p:nvSpPr>
          <p:cNvPr id="130" name="Google Shape;130;g13422c4f366_0_67"/>
          <p:cNvSpPr txBox="1"/>
          <p:nvPr/>
        </p:nvSpPr>
        <p:spPr>
          <a:xfrm>
            <a:off x="280050" y="84690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Study</a:t>
            </a:r>
            <a:endParaRPr>
              <a:solidFill>
                <a:srgbClr val="FF0000"/>
              </a:solidFill>
            </a:endParaRPr>
          </a:p>
        </p:txBody>
      </p:sp>
      <p:sp>
        <p:nvSpPr>
          <p:cNvPr id="131" name="Google Shape;131;g13422c4f366_0_67"/>
          <p:cNvSpPr txBox="1"/>
          <p:nvPr/>
        </p:nvSpPr>
        <p:spPr>
          <a:xfrm>
            <a:off x="4422300" y="86235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Replication</a:t>
            </a:r>
            <a:endParaRPr>
              <a:solidFill>
                <a:srgbClr val="FF0000"/>
              </a:solidFill>
            </a:endParaRPr>
          </a:p>
        </p:txBody>
      </p:sp>
      <p:pic>
        <p:nvPicPr>
          <p:cNvPr id="132" name="Google Shape;132;g13422c4f366_0_67"/>
          <p:cNvPicPr preferRelativeResize="0"/>
          <p:nvPr/>
        </p:nvPicPr>
        <p:blipFill>
          <a:blip r:embed="rId3">
            <a:alphaModFix/>
          </a:blip>
          <a:stretch>
            <a:fillRect/>
          </a:stretch>
        </p:blipFill>
        <p:spPr>
          <a:xfrm>
            <a:off x="789988" y="1271075"/>
            <a:ext cx="3428172" cy="2731275"/>
          </a:xfrm>
          <a:prstGeom prst="rect">
            <a:avLst/>
          </a:prstGeom>
          <a:noFill/>
          <a:ln>
            <a:noFill/>
          </a:ln>
        </p:spPr>
      </p:pic>
      <p:pic>
        <p:nvPicPr>
          <p:cNvPr id="133" name="Google Shape;133;g13422c4f366_0_67"/>
          <p:cNvPicPr preferRelativeResize="0"/>
          <p:nvPr/>
        </p:nvPicPr>
        <p:blipFill>
          <a:blip r:embed="rId4">
            <a:alphaModFix/>
          </a:blip>
          <a:stretch>
            <a:fillRect/>
          </a:stretch>
        </p:blipFill>
        <p:spPr>
          <a:xfrm>
            <a:off x="4839150" y="1295563"/>
            <a:ext cx="3608075" cy="255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3422c4f366_0_85"/>
          <p:cNvSpPr/>
          <p:nvPr/>
        </p:nvSpPr>
        <p:spPr>
          <a:xfrm>
            <a:off x="0" y="0"/>
            <a:ext cx="9144000" cy="434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13422c4f366_0_85"/>
          <p:cNvSpPr txBox="1"/>
          <p:nvPr>
            <p:ph idx="12" type="sldNum"/>
          </p:nvPr>
        </p:nvSpPr>
        <p:spPr>
          <a:xfrm>
            <a:off x="8" y="4749892"/>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40" name="Google Shape;140;g13422c4f366_0_85"/>
          <p:cNvSpPr txBox="1"/>
          <p:nvPr/>
        </p:nvSpPr>
        <p:spPr>
          <a:xfrm>
            <a:off x="0" y="-6150"/>
            <a:ext cx="3714300" cy="770700"/>
          </a:xfrm>
          <a:prstGeom prst="rect">
            <a:avLst/>
          </a:prstGeom>
          <a:noFill/>
          <a:ln>
            <a:noFill/>
          </a:ln>
        </p:spPr>
        <p:txBody>
          <a:bodyPr anchorCtr="0" anchor="t" bIns="91425" lIns="91425" spcFirstLastPara="1" rIns="91425" wrap="square" tIns="91425">
            <a:spAutoFit/>
          </a:bodyPr>
          <a:lstStyle/>
          <a:p>
            <a:pPr indent="0" lvl="0" marL="0" rtl="0" algn="l">
              <a:lnSpc>
                <a:spcPct val="124000"/>
              </a:lnSpc>
              <a:spcBef>
                <a:spcPts val="0"/>
              </a:spcBef>
              <a:spcAft>
                <a:spcPts val="0"/>
              </a:spcAft>
              <a:buClr>
                <a:schemeClr val="dk1"/>
              </a:buClr>
              <a:buSzPts val="1700"/>
              <a:buFont typeface="Arial"/>
              <a:buNone/>
            </a:pPr>
            <a:r>
              <a:rPr b="1" lang="en" sz="1700">
                <a:solidFill>
                  <a:srgbClr val="222222"/>
                </a:solidFill>
                <a:latin typeface="Times"/>
                <a:ea typeface="Times"/>
                <a:cs typeface="Times"/>
                <a:sym typeface="Times"/>
              </a:rPr>
              <a:t>Result Overview - statistical summary</a:t>
            </a:r>
            <a:endParaRPr>
              <a:solidFill>
                <a:schemeClr val="dk1"/>
              </a:solidFill>
            </a:endParaRPr>
          </a:p>
          <a:p>
            <a:pPr indent="0" lvl="0" marL="0" marR="0" rtl="0" algn="l">
              <a:lnSpc>
                <a:spcPct val="124000"/>
              </a:lnSpc>
              <a:spcBef>
                <a:spcPts val="0"/>
              </a:spcBef>
              <a:spcAft>
                <a:spcPts val="0"/>
              </a:spcAft>
              <a:buClr>
                <a:srgbClr val="000000"/>
              </a:buClr>
              <a:buSzPts val="1700"/>
              <a:buFont typeface="Arial"/>
              <a:buNone/>
            </a:pPr>
            <a:r>
              <a:t/>
            </a:r>
            <a:endParaRPr b="1" sz="1700">
              <a:solidFill>
                <a:srgbClr val="222222"/>
              </a:solidFill>
              <a:latin typeface="Times"/>
              <a:ea typeface="Times"/>
              <a:cs typeface="Times"/>
              <a:sym typeface="Times"/>
            </a:endParaRPr>
          </a:p>
        </p:txBody>
      </p:sp>
      <p:sp>
        <p:nvSpPr>
          <p:cNvPr id="141" name="Google Shape;141;g13422c4f366_0_85"/>
          <p:cNvSpPr txBox="1"/>
          <p:nvPr/>
        </p:nvSpPr>
        <p:spPr>
          <a:xfrm>
            <a:off x="423450" y="846900"/>
            <a:ext cx="80994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Times"/>
              <a:ea typeface="Times"/>
              <a:cs typeface="Times"/>
              <a:sym typeface="Times"/>
            </a:endParaRPr>
          </a:p>
        </p:txBody>
      </p:sp>
      <p:sp>
        <p:nvSpPr>
          <p:cNvPr id="142" name="Google Shape;142;g13422c4f366_0_85"/>
          <p:cNvSpPr txBox="1"/>
          <p:nvPr/>
        </p:nvSpPr>
        <p:spPr>
          <a:xfrm>
            <a:off x="77050" y="531525"/>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rgbClr val="2E2E2E"/>
                </a:solidFill>
                <a:latin typeface="Georgia"/>
                <a:ea typeface="Georgia"/>
                <a:cs typeface="Georgia"/>
                <a:sym typeface="Georgia"/>
              </a:rPr>
              <a:t>Figure 1. </a:t>
            </a:r>
            <a:r>
              <a:rPr lang="en" sz="1200">
                <a:solidFill>
                  <a:srgbClr val="2E2E2E"/>
                </a:solidFill>
                <a:latin typeface="Georgia"/>
                <a:ea typeface="Georgia"/>
                <a:cs typeface="Georgia"/>
                <a:sym typeface="Georgia"/>
              </a:rPr>
              <a:t>Distribution of age, gender, diseases, and MMSE</a:t>
            </a:r>
            <a:endParaRPr/>
          </a:p>
        </p:txBody>
      </p:sp>
      <p:sp>
        <p:nvSpPr>
          <p:cNvPr id="143" name="Google Shape;143;g13422c4f366_0_85"/>
          <p:cNvSpPr txBox="1"/>
          <p:nvPr/>
        </p:nvSpPr>
        <p:spPr>
          <a:xfrm>
            <a:off x="385175" y="1271075"/>
            <a:ext cx="272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4" name="Google Shape;144;g13422c4f366_0_85"/>
          <p:cNvSpPr txBox="1"/>
          <p:nvPr/>
        </p:nvSpPr>
        <p:spPr>
          <a:xfrm>
            <a:off x="855100" y="4021625"/>
            <a:ext cx="7795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2E2E2E"/>
                </a:solidFill>
                <a:latin typeface="Georgia"/>
                <a:ea typeface="Georgia"/>
                <a:cs typeface="Georgia"/>
                <a:sym typeface="Georgia"/>
              </a:rPr>
              <a:t>Metrics. For each of the cohorts and diseases, the number of patients in the US and Germany, the mean and SD for age and MMSE as well as the gender distribution are provided. GER, Germany; MMSE, Mini-Mental State Examination; AD, Alzheimer’s disease; OND, other neurological diseases; HC, healthy control; MCI, mild cognitive impairment.</a:t>
            </a:r>
            <a:endParaRPr sz="1200">
              <a:solidFill>
                <a:srgbClr val="2E2E2E"/>
              </a:solidFill>
              <a:latin typeface="Georgia"/>
              <a:ea typeface="Georgia"/>
              <a:cs typeface="Georgia"/>
              <a:sym typeface="Georgia"/>
            </a:endParaRPr>
          </a:p>
        </p:txBody>
      </p:sp>
      <p:sp>
        <p:nvSpPr>
          <p:cNvPr id="145" name="Google Shape;145;g13422c4f366_0_85"/>
          <p:cNvSpPr txBox="1"/>
          <p:nvPr/>
        </p:nvSpPr>
        <p:spPr>
          <a:xfrm>
            <a:off x="280050" y="84690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Study</a:t>
            </a:r>
            <a:endParaRPr>
              <a:solidFill>
                <a:srgbClr val="FF0000"/>
              </a:solidFill>
            </a:endParaRPr>
          </a:p>
        </p:txBody>
      </p:sp>
      <p:sp>
        <p:nvSpPr>
          <p:cNvPr id="146" name="Google Shape;146;g13422c4f366_0_85"/>
          <p:cNvSpPr txBox="1"/>
          <p:nvPr/>
        </p:nvSpPr>
        <p:spPr>
          <a:xfrm>
            <a:off x="4422300" y="862350"/>
            <a:ext cx="4592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0000"/>
                </a:solidFill>
                <a:latin typeface="Georgia"/>
                <a:ea typeface="Georgia"/>
                <a:cs typeface="Georgia"/>
                <a:sym typeface="Georgia"/>
              </a:rPr>
              <a:t>Replication</a:t>
            </a:r>
            <a:endParaRPr>
              <a:solidFill>
                <a:srgbClr val="FF0000"/>
              </a:solidFill>
            </a:endParaRPr>
          </a:p>
        </p:txBody>
      </p:sp>
      <p:pic>
        <p:nvPicPr>
          <p:cNvPr id="147" name="Google Shape;147;g13422c4f366_0_85"/>
          <p:cNvPicPr preferRelativeResize="0"/>
          <p:nvPr/>
        </p:nvPicPr>
        <p:blipFill>
          <a:blip r:embed="rId3">
            <a:alphaModFix/>
          </a:blip>
          <a:stretch>
            <a:fillRect/>
          </a:stretch>
        </p:blipFill>
        <p:spPr>
          <a:xfrm>
            <a:off x="118700" y="2027075"/>
            <a:ext cx="4914800" cy="1129850"/>
          </a:xfrm>
          <a:prstGeom prst="rect">
            <a:avLst/>
          </a:prstGeom>
          <a:noFill/>
          <a:ln>
            <a:noFill/>
          </a:ln>
        </p:spPr>
      </p:pic>
      <p:pic>
        <p:nvPicPr>
          <p:cNvPr id="148" name="Google Shape;148;g13422c4f366_0_85"/>
          <p:cNvPicPr preferRelativeResize="0"/>
          <p:nvPr/>
        </p:nvPicPr>
        <p:blipFill>
          <a:blip r:embed="rId4">
            <a:alphaModFix/>
          </a:blip>
          <a:stretch>
            <a:fillRect/>
          </a:stretch>
        </p:blipFill>
        <p:spPr>
          <a:xfrm>
            <a:off x="5208700" y="1744650"/>
            <a:ext cx="3805700" cy="18410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