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 id="2147483764" r:id="rId2"/>
  </p:sldMasterIdLst>
  <p:sldIdLst>
    <p:sldId id="256"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0E301F-6C89-42A7-A6B4-C48B382AD7BC}"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C2A88-C000-475A-9F7C-EF4360DF35D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4874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0E301F-6C89-42A7-A6B4-C48B382AD7BC}"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C2A88-C000-475A-9F7C-EF4360DF35D1}" type="slidenum">
              <a:rPr lang="en-US" smtClean="0"/>
              <a:t>‹#›</a:t>
            </a:fld>
            <a:endParaRPr lang="en-US"/>
          </a:p>
        </p:txBody>
      </p:sp>
    </p:spTree>
    <p:extLst>
      <p:ext uri="{BB962C8B-B14F-4D97-AF65-F5344CB8AC3E}">
        <p14:creationId xmlns:p14="http://schemas.microsoft.com/office/powerpoint/2010/main" val="3867743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0E301F-6C89-42A7-A6B4-C48B382AD7BC}"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C2A88-C000-475A-9F7C-EF4360DF35D1}" type="slidenum">
              <a:rPr lang="en-US" smtClean="0"/>
              <a:t>‹#›</a:t>
            </a:fld>
            <a:endParaRPr lang="en-US"/>
          </a:p>
        </p:txBody>
      </p:sp>
    </p:spTree>
    <p:extLst>
      <p:ext uri="{BB962C8B-B14F-4D97-AF65-F5344CB8AC3E}">
        <p14:creationId xmlns:p14="http://schemas.microsoft.com/office/powerpoint/2010/main" val="3791146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F0E301F-6C89-42A7-A6B4-C48B382AD7BC}" type="datetimeFigureOut">
              <a:rPr lang="en-US" smtClean="0"/>
              <a:t>8/3/2024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734C2A88-C000-475A-9F7C-EF4360DF35D1}" type="slidenum">
              <a:rPr lang="en-US" smtClean="0"/>
              <a:t>‹#›</a:t>
            </a:fld>
            <a:endParaRPr lang="en-US"/>
          </a:p>
        </p:txBody>
      </p:sp>
    </p:spTree>
    <p:extLst>
      <p:ext uri="{BB962C8B-B14F-4D97-AF65-F5344CB8AC3E}">
        <p14:creationId xmlns:p14="http://schemas.microsoft.com/office/powerpoint/2010/main" val="269980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0E301F-6C89-42A7-A6B4-C48B382AD7BC}"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C2A88-C000-475A-9F7C-EF4360DF35D1}" type="slidenum">
              <a:rPr lang="en-US" smtClean="0"/>
              <a:t>‹#›</a:t>
            </a:fld>
            <a:endParaRPr lang="en-US"/>
          </a:p>
        </p:txBody>
      </p:sp>
    </p:spTree>
    <p:extLst>
      <p:ext uri="{BB962C8B-B14F-4D97-AF65-F5344CB8AC3E}">
        <p14:creationId xmlns:p14="http://schemas.microsoft.com/office/powerpoint/2010/main" val="1509716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0E301F-6C89-42A7-A6B4-C48B382AD7BC}"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C2A88-C000-475A-9F7C-EF4360DF35D1}" type="slidenum">
              <a:rPr lang="en-US" smtClean="0"/>
              <a:t>‹#›</a:t>
            </a:fld>
            <a:endParaRPr lang="en-US"/>
          </a:p>
        </p:txBody>
      </p:sp>
    </p:spTree>
    <p:extLst>
      <p:ext uri="{BB962C8B-B14F-4D97-AF65-F5344CB8AC3E}">
        <p14:creationId xmlns:p14="http://schemas.microsoft.com/office/powerpoint/2010/main" val="31780548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0E301F-6C89-42A7-A6B4-C48B382AD7BC}"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C2A88-C000-475A-9F7C-EF4360DF35D1}" type="slidenum">
              <a:rPr lang="en-US" smtClean="0"/>
              <a:t>‹#›</a:t>
            </a:fld>
            <a:endParaRPr lang="en-US"/>
          </a:p>
        </p:txBody>
      </p:sp>
    </p:spTree>
    <p:extLst>
      <p:ext uri="{BB962C8B-B14F-4D97-AF65-F5344CB8AC3E}">
        <p14:creationId xmlns:p14="http://schemas.microsoft.com/office/powerpoint/2010/main" val="25303414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0E301F-6C89-42A7-A6B4-C48B382AD7BC}" type="datetimeFigureOut">
              <a:rPr lang="en-US" smtClean="0"/>
              <a:t>8/3/2024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4C2A88-C000-475A-9F7C-EF4360DF35D1}" type="slidenum">
              <a:rPr lang="en-US" smtClean="0"/>
              <a:t>‹#›</a:t>
            </a:fld>
            <a:endParaRPr lang="en-US"/>
          </a:p>
        </p:txBody>
      </p:sp>
    </p:spTree>
    <p:extLst>
      <p:ext uri="{BB962C8B-B14F-4D97-AF65-F5344CB8AC3E}">
        <p14:creationId xmlns:p14="http://schemas.microsoft.com/office/powerpoint/2010/main" val="35439615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0E301F-6C89-42A7-A6B4-C48B382AD7BC}" type="datetimeFigureOut">
              <a:rPr lang="en-US" smtClean="0"/>
              <a:t>8/3/2024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4C2A88-C000-475A-9F7C-EF4360DF35D1}" type="slidenum">
              <a:rPr lang="en-US" smtClean="0"/>
              <a:t>‹#›</a:t>
            </a:fld>
            <a:endParaRPr lang="en-US"/>
          </a:p>
        </p:txBody>
      </p:sp>
    </p:spTree>
    <p:extLst>
      <p:ext uri="{BB962C8B-B14F-4D97-AF65-F5344CB8AC3E}">
        <p14:creationId xmlns:p14="http://schemas.microsoft.com/office/powerpoint/2010/main" val="35995553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0E301F-6C89-42A7-A6B4-C48B382AD7BC}" type="datetimeFigureOut">
              <a:rPr lang="en-US" smtClean="0"/>
              <a:t>8/3/2024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4C2A88-C000-475A-9F7C-EF4360DF35D1}" type="slidenum">
              <a:rPr lang="en-US" smtClean="0"/>
              <a:t>‹#›</a:t>
            </a:fld>
            <a:endParaRPr lang="en-US"/>
          </a:p>
        </p:txBody>
      </p:sp>
    </p:spTree>
    <p:extLst>
      <p:ext uri="{BB962C8B-B14F-4D97-AF65-F5344CB8AC3E}">
        <p14:creationId xmlns:p14="http://schemas.microsoft.com/office/powerpoint/2010/main" val="36902941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0E301F-6C89-42A7-A6B4-C48B382AD7BC}"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C2A88-C000-475A-9F7C-EF4360DF35D1}" type="slidenum">
              <a:rPr lang="en-US" smtClean="0"/>
              <a:t>‹#›</a:t>
            </a:fld>
            <a:endParaRPr lang="en-US"/>
          </a:p>
        </p:txBody>
      </p:sp>
    </p:spTree>
    <p:extLst>
      <p:ext uri="{BB962C8B-B14F-4D97-AF65-F5344CB8AC3E}">
        <p14:creationId xmlns:p14="http://schemas.microsoft.com/office/powerpoint/2010/main" val="465481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0E301F-6C89-42A7-A6B4-C48B382AD7BC}"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C2A88-C000-475A-9F7C-EF4360DF35D1}" type="slidenum">
              <a:rPr lang="en-US" smtClean="0"/>
              <a:t>‹#›</a:t>
            </a:fld>
            <a:endParaRPr lang="en-US"/>
          </a:p>
        </p:txBody>
      </p:sp>
    </p:spTree>
    <p:extLst>
      <p:ext uri="{BB962C8B-B14F-4D97-AF65-F5344CB8AC3E}">
        <p14:creationId xmlns:p14="http://schemas.microsoft.com/office/powerpoint/2010/main" val="25770255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0E301F-6C89-42A7-A6B4-C48B382AD7BC}"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C2A88-C000-475A-9F7C-EF4360DF35D1}" type="slidenum">
              <a:rPr lang="en-US" smtClean="0"/>
              <a:t>‹#›</a:t>
            </a:fld>
            <a:endParaRPr lang="en-US"/>
          </a:p>
        </p:txBody>
      </p:sp>
    </p:spTree>
    <p:extLst>
      <p:ext uri="{BB962C8B-B14F-4D97-AF65-F5344CB8AC3E}">
        <p14:creationId xmlns:p14="http://schemas.microsoft.com/office/powerpoint/2010/main" val="37067380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0E301F-6C89-42A7-A6B4-C48B382AD7BC}"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C2A88-C000-475A-9F7C-EF4360DF35D1}" type="slidenum">
              <a:rPr lang="en-US" smtClean="0"/>
              <a:t>‹#›</a:t>
            </a:fld>
            <a:endParaRPr lang="en-US"/>
          </a:p>
        </p:txBody>
      </p:sp>
    </p:spTree>
    <p:extLst>
      <p:ext uri="{BB962C8B-B14F-4D97-AF65-F5344CB8AC3E}">
        <p14:creationId xmlns:p14="http://schemas.microsoft.com/office/powerpoint/2010/main" val="9802039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0E301F-6C89-42A7-A6B4-C48B382AD7BC}"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C2A88-C000-475A-9F7C-EF4360DF35D1}" type="slidenum">
              <a:rPr lang="en-US" smtClean="0"/>
              <a:t>‹#›</a:t>
            </a:fld>
            <a:endParaRPr lang="en-US"/>
          </a:p>
        </p:txBody>
      </p:sp>
    </p:spTree>
    <p:extLst>
      <p:ext uri="{BB962C8B-B14F-4D97-AF65-F5344CB8AC3E}">
        <p14:creationId xmlns:p14="http://schemas.microsoft.com/office/powerpoint/2010/main" val="7064101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0E301F-6C89-42A7-A6B4-C48B382AD7BC}"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C2A88-C000-475A-9F7C-EF4360DF35D1}"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048954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0E301F-6C89-42A7-A6B4-C48B382AD7BC}"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C2A88-C000-475A-9F7C-EF4360DF35D1}" type="slidenum">
              <a:rPr lang="en-US" smtClean="0"/>
              <a:t>‹#›</a:t>
            </a:fld>
            <a:endParaRPr lang="en-US"/>
          </a:p>
        </p:txBody>
      </p:sp>
    </p:spTree>
    <p:extLst>
      <p:ext uri="{BB962C8B-B14F-4D97-AF65-F5344CB8AC3E}">
        <p14:creationId xmlns:p14="http://schemas.microsoft.com/office/powerpoint/2010/main" val="6005286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F0E301F-6C89-42A7-A6B4-C48B382AD7BC}" type="datetimeFigureOut">
              <a:rPr lang="en-US" smtClean="0"/>
              <a:t>8/3/2024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4C2A88-C000-475A-9F7C-EF4360DF35D1}" type="slidenum">
              <a:rPr lang="en-US" smtClean="0"/>
              <a:t>‹#›</a:t>
            </a:fld>
            <a:endParaRPr lang="en-US"/>
          </a:p>
        </p:txBody>
      </p:sp>
    </p:spTree>
    <p:extLst>
      <p:ext uri="{BB962C8B-B14F-4D97-AF65-F5344CB8AC3E}">
        <p14:creationId xmlns:p14="http://schemas.microsoft.com/office/powerpoint/2010/main" val="36400965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F0E301F-6C89-42A7-A6B4-C48B382AD7BC}" type="datetimeFigureOut">
              <a:rPr lang="en-US" smtClean="0"/>
              <a:t>8/3/2024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4C2A88-C000-475A-9F7C-EF4360DF35D1}" type="slidenum">
              <a:rPr lang="en-US" smtClean="0"/>
              <a:t>‹#›</a:t>
            </a:fld>
            <a:endParaRPr lang="en-US"/>
          </a:p>
        </p:txBody>
      </p:sp>
    </p:spTree>
    <p:extLst>
      <p:ext uri="{BB962C8B-B14F-4D97-AF65-F5344CB8AC3E}">
        <p14:creationId xmlns:p14="http://schemas.microsoft.com/office/powerpoint/2010/main" val="19448079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0E301F-6C89-42A7-A6B4-C48B382AD7BC}"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C2A88-C000-475A-9F7C-EF4360DF35D1}" type="slidenum">
              <a:rPr lang="en-US" smtClean="0"/>
              <a:t>‹#›</a:t>
            </a:fld>
            <a:endParaRPr lang="en-US"/>
          </a:p>
        </p:txBody>
      </p:sp>
    </p:spTree>
    <p:extLst>
      <p:ext uri="{BB962C8B-B14F-4D97-AF65-F5344CB8AC3E}">
        <p14:creationId xmlns:p14="http://schemas.microsoft.com/office/powerpoint/2010/main" val="9945805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0E301F-6C89-42A7-A6B4-C48B382AD7BC}"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C2A88-C000-475A-9F7C-EF4360DF35D1}" type="slidenum">
              <a:rPr lang="en-US" smtClean="0"/>
              <a:t>‹#›</a:t>
            </a:fld>
            <a:endParaRPr lang="en-US"/>
          </a:p>
        </p:txBody>
      </p:sp>
    </p:spTree>
    <p:extLst>
      <p:ext uri="{BB962C8B-B14F-4D97-AF65-F5344CB8AC3E}">
        <p14:creationId xmlns:p14="http://schemas.microsoft.com/office/powerpoint/2010/main" val="3794906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0E301F-6C89-42A7-A6B4-C48B382AD7BC}"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C2A88-C000-475A-9F7C-EF4360DF35D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8686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0E301F-6C89-42A7-A6B4-C48B382AD7BC}"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C2A88-C000-475A-9F7C-EF4360DF35D1}" type="slidenum">
              <a:rPr lang="en-US" smtClean="0"/>
              <a:t>‹#›</a:t>
            </a:fld>
            <a:endParaRPr lang="en-US"/>
          </a:p>
        </p:txBody>
      </p:sp>
    </p:spTree>
    <p:extLst>
      <p:ext uri="{BB962C8B-B14F-4D97-AF65-F5344CB8AC3E}">
        <p14:creationId xmlns:p14="http://schemas.microsoft.com/office/powerpoint/2010/main" val="524222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0E301F-6C89-42A7-A6B4-C48B382AD7BC}" type="datetimeFigureOut">
              <a:rPr lang="en-US" smtClean="0"/>
              <a:t>8/3/2024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4C2A88-C000-475A-9F7C-EF4360DF35D1}" type="slidenum">
              <a:rPr lang="en-US" smtClean="0"/>
              <a:t>‹#›</a:t>
            </a:fld>
            <a:endParaRPr lang="en-US"/>
          </a:p>
        </p:txBody>
      </p:sp>
    </p:spTree>
    <p:extLst>
      <p:ext uri="{BB962C8B-B14F-4D97-AF65-F5344CB8AC3E}">
        <p14:creationId xmlns:p14="http://schemas.microsoft.com/office/powerpoint/2010/main" val="578172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0E301F-6C89-42A7-A6B4-C48B382AD7BC}" type="datetimeFigureOut">
              <a:rPr lang="en-US" smtClean="0"/>
              <a:t>8/3/2024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4C2A88-C000-475A-9F7C-EF4360DF35D1}" type="slidenum">
              <a:rPr lang="en-US" smtClean="0"/>
              <a:t>‹#›</a:t>
            </a:fld>
            <a:endParaRPr lang="en-US"/>
          </a:p>
        </p:txBody>
      </p:sp>
    </p:spTree>
    <p:extLst>
      <p:ext uri="{BB962C8B-B14F-4D97-AF65-F5344CB8AC3E}">
        <p14:creationId xmlns:p14="http://schemas.microsoft.com/office/powerpoint/2010/main" val="4294626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F0E301F-6C89-42A7-A6B4-C48B382AD7BC}" type="datetimeFigureOut">
              <a:rPr lang="en-US" smtClean="0"/>
              <a:t>8/3/2024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34C2A88-C000-475A-9F7C-EF4360DF35D1}" type="slidenum">
              <a:rPr lang="en-US" smtClean="0"/>
              <a:t>‹#›</a:t>
            </a:fld>
            <a:endParaRPr lang="en-US"/>
          </a:p>
        </p:txBody>
      </p:sp>
    </p:spTree>
    <p:extLst>
      <p:ext uri="{BB962C8B-B14F-4D97-AF65-F5344CB8AC3E}">
        <p14:creationId xmlns:p14="http://schemas.microsoft.com/office/powerpoint/2010/main" val="1061977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F0E301F-6C89-42A7-A6B4-C48B382AD7BC}" type="datetimeFigureOut">
              <a:rPr lang="en-US" smtClean="0"/>
              <a:t>8/3/2024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34C2A88-C000-475A-9F7C-EF4360DF35D1}" type="slidenum">
              <a:rPr lang="en-US" smtClean="0"/>
              <a:t>‹#›</a:t>
            </a:fld>
            <a:endParaRPr lang="en-US"/>
          </a:p>
        </p:txBody>
      </p:sp>
    </p:spTree>
    <p:extLst>
      <p:ext uri="{BB962C8B-B14F-4D97-AF65-F5344CB8AC3E}">
        <p14:creationId xmlns:p14="http://schemas.microsoft.com/office/powerpoint/2010/main" val="2654900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0E301F-6C89-42A7-A6B4-C48B382AD7BC}"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C2A88-C000-475A-9F7C-EF4360DF35D1}" type="slidenum">
              <a:rPr lang="en-US" smtClean="0"/>
              <a:t>‹#›</a:t>
            </a:fld>
            <a:endParaRPr lang="en-US"/>
          </a:p>
        </p:txBody>
      </p:sp>
    </p:spTree>
    <p:extLst>
      <p:ext uri="{BB962C8B-B14F-4D97-AF65-F5344CB8AC3E}">
        <p14:creationId xmlns:p14="http://schemas.microsoft.com/office/powerpoint/2010/main" val="704258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F0E301F-6C89-42A7-A6B4-C48B382AD7BC}" type="datetimeFigureOut">
              <a:rPr lang="en-US" smtClean="0"/>
              <a:t>8/3/2024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34C2A88-C000-475A-9F7C-EF4360DF35D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658754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F0E301F-6C89-42A7-A6B4-C48B382AD7BC}" type="datetimeFigureOut">
              <a:rPr lang="en-US" smtClean="0"/>
              <a:t>8/3/2024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34C2A88-C000-475A-9F7C-EF4360DF35D1}" type="slidenum">
              <a:rPr lang="en-US" smtClean="0"/>
              <a:t>‹#›</a:t>
            </a:fld>
            <a:endParaRPr lang="en-US"/>
          </a:p>
        </p:txBody>
      </p:sp>
    </p:spTree>
    <p:extLst>
      <p:ext uri="{BB962C8B-B14F-4D97-AF65-F5344CB8AC3E}">
        <p14:creationId xmlns:p14="http://schemas.microsoft.com/office/powerpoint/2010/main" val="2774647116"/>
      </p:ext>
    </p:extLst>
  </p:cSld>
  <p:clrMap bg1="dk1" tx1="lt1" bg2="dk2" tx2="lt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pavansubhasht/ibm-hr-analytics-attrition-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A4285-5B4A-412E-987C-4CCB9CE398FB}"/>
              </a:ext>
            </a:extLst>
          </p:cNvPr>
          <p:cNvSpPr>
            <a:spLocks noGrp="1"/>
          </p:cNvSpPr>
          <p:nvPr>
            <p:ph type="ctrTitle"/>
          </p:nvPr>
        </p:nvSpPr>
        <p:spPr>
          <a:xfrm>
            <a:off x="497840" y="1950783"/>
            <a:ext cx="11196320" cy="1478217"/>
          </a:xfrm>
        </p:spPr>
        <p:txBody>
          <a:bodyPr>
            <a:normAutofit fontScale="90000"/>
          </a:bodyPr>
          <a:lstStyle/>
          <a:p>
            <a:pPr algn="ctr"/>
            <a:r>
              <a:rPr lang="en-US" sz="7200" b="1" dirty="0"/>
              <a:t>Employee Attrition Analysis</a:t>
            </a:r>
          </a:p>
        </p:txBody>
      </p:sp>
      <p:sp>
        <p:nvSpPr>
          <p:cNvPr id="3" name="Subtitle 2">
            <a:extLst>
              <a:ext uri="{FF2B5EF4-FFF2-40B4-BE49-F238E27FC236}">
                <a16:creationId xmlns:a16="http://schemas.microsoft.com/office/drawing/2014/main" id="{D6ACF623-50DA-486B-BA2D-3610C40D7A46}"/>
              </a:ext>
            </a:extLst>
          </p:cNvPr>
          <p:cNvSpPr>
            <a:spLocks noGrp="1"/>
          </p:cNvSpPr>
          <p:nvPr>
            <p:ph type="subTitle" idx="1"/>
          </p:nvPr>
        </p:nvSpPr>
        <p:spPr/>
        <p:txBody>
          <a:bodyPr/>
          <a:lstStyle/>
          <a:p>
            <a:r>
              <a:rPr lang="en-US" dirty="0"/>
              <a:t>IBM Dataset</a:t>
            </a:r>
          </a:p>
        </p:txBody>
      </p:sp>
    </p:spTree>
    <p:extLst>
      <p:ext uri="{BB962C8B-B14F-4D97-AF65-F5344CB8AC3E}">
        <p14:creationId xmlns:p14="http://schemas.microsoft.com/office/powerpoint/2010/main" val="2158383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CAF28-5D7E-4CF9-A103-EAA6D7F53AD4}"/>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457FA0FB-0411-40A9-AC7E-043B3438137F}"/>
              </a:ext>
            </a:extLst>
          </p:cNvPr>
          <p:cNvSpPr>
            <a:spLocks noGrp="1"/>
          </p:cNvSpPr>
          <p:nvPr>
            <p:ph idx="1"/>
          </p:nvPr>
        </p:nvSpPr>
        <p:spPr/>
        <p:txBody>
          <a:bodyPr/>
          <a:lstStyle/>
          <a:p>
            <a:pPr marL="457200" indent="-457200">
              <a:lnSpc>
                <a:spcPct val="150000"/>
              </a:lnSpc>
              <a:buFont typeface="+mj-lt"/>
              <a:buAutoNum type="arabicParenR"/>
            </a:pPr>
            <a:r>
              <a:rPr lang="en-US" sz="2800" dirty="0"/>
              <a:t>PROJECT OVERVIEW</a:t>
            </a:r>
          </a:p>
          <a:p>
            <a:pPr marL="457200" indent="-457200">
              <a:lnSpc>
                <a:spcPct val="150000"/>
              </a:lnSpc>
              <a:buFont typeface="+mj-lt"/>
              <a:buAutoNum type="arabicParenR"/>
            </a:pPr>
            <a:r>
              <a:rPr lang="en-US" sz="2800" dirty="0"/>
              <a:t>DATA MODELING</a:t>
            </a:r>
          </a:p>
          <a:p>
            <a:pPr marL="457200" indent="-457200">
              <a:lnSpc>
                <a:spcPct val="150000"/>
              </a:lnSpc>
              <a:buFont typeface="+mj-lt"/>
              <a:buAutoNum type="arabicParenR"/>
            </a:pPr>
            <a:r>
              <a:rPr lang="en-US" sz="2800" dirty="0"/>
              <a:t>KEY INSIGHTS</a:t>
            </a:r>
          </a:p>
          <a:p>
            <a:pPr marL="457200" indent="-457200">
              <a:lnSpc>
                <a:spcPct val="150000"/>
              </a:lnSpc>
              <a:buFont typeface="+mj-lt"/>
              <a:buAutoNum type="arabicParenR"/>
            </a:pPr>
            <a:r>
              <a:rPr lang="en-US" sz="2800" dirty="0"/>
              <a:t>RECOMENDATIONS</a:t>
            </a:r>
          </a:p>
          <a:p>
            <a:pPr marL="457200" indent="-457200">
              <a:buFont typeface="+mj-lt"/>
              <a:buAutoNum type="arabicParenR"/>
            </a:pPr>
            <a:endParaRPr lang="en-US" sz="2800" dirty="0"/>
          </a:p>
          <a:p>
            <a:endParaRPr lang="en-US" dirty="0"/>
          </a:p>
        </p:txBody>
      </p:sp>
    </p:spTree>
    <p:extLst>
      <p:ext uri="{BB962C8B-B14F-4D97-AF65-F5344CB8AC3E}">
        <p14:creationId xmlns:p14="http://schemas.microsoft.com/office/powerpoint/2010/main" val="3515535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9A10D-DAD4-433A-B5F1-D0F4EE83C97A}"/>
              </a:ext>
            </a:extLst>
          </p:cNvPr>
          <p:cNvSpPr>
            <a:spLocks noGrp="1"/>
          </p:cNvSpPr>
          <p:nvPr>
            <p:ph type="title"/>
          </p:nvPr>
        </p:nvSpPr>
        <p:spPr/>
        <p:txBody>
          <a:bodyPr/>
          <a:lstStyle/>
          <a:p>
            <a:pPr marL="457200" indent="-457200">
              <a:lnSpc>
                <a:spcPct val="150000"/>
              </a:lnSpc>
            </a:pPr>
            <a:r>
              <a:rPr lang="en-US" sz="4800" dirty="0"/>
              <a:t>PROJECT OVERVIEW</a:t>
            </a:r>
          </a:p>
        </p:txBody>
      </p:sp>
      <p:sp>
        <p:nvSpPr>
          <p:cNvPr id="3" name="Content Placeholder 2">
            <a:extLst>
              <a:ext uri="{FF2B5EF4-FFF2-40B4-BE49-F238E27FC236}">
                <a16:creationId xmlns:a16="http://schemas.microsoft.com/office/drawing/2014/main" id="{03C32E67-BE9C-4EB4-A303-29B4D79D39E3}"/>
              </a:ext>
            </a:extLst>
          </p:cNvPr>
          <p:cNvSpPr>
            <a:spLocks noGrp="1"/>
          </p:cNvSpPr>
          <p:nvPr>
            <p:ph idx="1"/>
          </p:nvPr>
        </p:nvSpPr>
        <p:spPr>
          <a:xfrm>
            <a:off x="985520" y="1845734"/>
            <a:ext cx="10332720" cy="4023360"/>
          </a:xfrm>
        </p:spPr>
        <p:txBody>
          <a:bodyPr/>
          <a:lstStyle/>
          <a:p>
            <a:pPr marL="284163" indent="-284163">
              <a:lnSpc>
                <a:spcPct val="100000"/>
              </a:lnSpc>
              <a:buFont typeface="Courier New" panose="02070309020205020404" pitchFamily="49" charset="0"/>
              <a:buChar char="o"/>
            </a:pPr>
            <a:r>
              <a:rPr lang="en-US" sz="2800" dirty="0"/>
              <a:t>The purpose of this analysis is to comprehensively understand the factors contributing to employee attrition within our organization. By leveraging advanced data analytics, we aim to identify key trends and outliers, uncover the root causes of turnover, and provide actionable recommendations to enhance employee retention, improve organizational stability, and optimize overall workforce satisfaction</a:t>
            </a:r>
            <a:endParaRPr lang="en-US" sz="2800" dirty="0">
              <a:latin typeface="Andalus" panose="02020603050405020304" pitchFamily="18" charset="-78"/>
              <a:cs typeface="Andalus" panose="02020603050405020304" pitchFamily="18" charset="-78"/>
            </a:endParaRPr>
          </a:p>
          <a:p>
            <a:endParaRPr lang="en-US" sz="2000" i="0" dirty="0">
              <a:latin typeface="Times New Roman" panose="02020603050405020304" pitchFamily="18" charset="0"/>
              <a:cs typeface="Times New Roman" panose="02020603050405020304" pitchFamily="18" charset="0"/>
            </a:endParaRPr>
          </a:p>
          <a:p>
            <a:r>
              <a:rPr lang="en-US" sz="2000" i="0" dirty="0">
                <a:latin typeface="Times New Roman" panose="02020603050405020304" pitchFamily="18" charset="0"/>
                <a:cs typeface="Times New Roman" panose="02020603050405020304" pitchFamily="18" charset="0"/>
              </a:rPr>
              <a:t>Dataset : </a:t>
            </a:r>
            <a:r>
              <a:rPr lang="en-US" sz="2000" i="0" dirty="0">
                <a:solidFill>
                  <a:schemeClr val="bg2">
                    <a:lumMod val="50000"/>
                  </a:schemeClr>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https://www.kaggle.com/pavansubhasht/ibm-hr-analytics-attrition-dataset</a:t>
            </a:r>
            <a:endParaRPr lang="en-US" sz="2000" dirty="0">
              <a:solidFill>
                <a:schemeClr val="bg2">
                  <a:lumMod val="50000"/>
                </a:schemeClr>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55646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D1A17-F60E-47BB-9B4C-96DBB781734B}"/>
              </a:ext>
            </a:extLst>
          </p:cNvPr>
          <p:cNvSpPr>
            <a:spLocks noGrp="1"/>
          </p:cNvSpPr>
          <p:nvPr>
            <p:ph type="title"/>
          </p:nvPr>
        </p:nvSpPr>
        <p:spPr/>
        <p:txBody>
          <a:bodyPr/>
          <a:lstStyle/>
          <a:p>
            <a:pPr marL="457200" indent="-457200">
              <a:lnSpc>
                <a:spcPct val="150000"/>
              </a:lnSpc>
            </a:pPr>
            <a:r>
              <a:rPr lang="en-US" sz="4800" dirty="0"/>
              <a:t>DATA MODELING</a:t>
            </a:r>
          </a:p>
        </p:txBody>
      </p:sp>
      <p:pic>
        <p:nvPicPr>
          <p:cNvPr id="5" name="Content Placeholder 4">
            <a:extLst>
              <a:ext uri="{FF2B5EF4-FFF2-40B4-BE49-F238E27FC236}">
                <a16:creationId xmlns:a16="http://schemas.microsoft.com/office/drawing/2014/main" id="{A8955BF9-4D91-493F-BCB2-129B4A1832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4429" y="1815783"/>
            <a:ext cx="8604101" cy="4460280"/>
          </a:xfrm>
        </p:spPr>
      </p:pic>
    </p:spTree>
    <p:extLst>
      <p:ext uri="{BB962C8B-B14F-4D97-AF65-F5344CB8AC3E}">
        <p14:creationId xmlns:p14="http://schemas.microsoft.com/office/powerpoint/2010/main" val="20134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C3A50-E821-4B52-B496-366E18C5A45D}"/>
              </a:ext>
            </a:extLst>
          </p:cNvPr>
          <p:cNvSpPr>
            <a:spLocks noGrp="1"/>
          </p:cNvSpPr>
          <p:nvPr>
            <p:ph type="title"/>
          </p:nvPr>
        </p:nvSpPr>
        <p:spPr/>
        <p:txBody>
          <a:bodyPr/>
          <a:lstStyle/>
          <a:p>
            <a:r>
              <a:rPr lang="en-US" sz="4800" dirty="0"/>
              <a:t>KEY INSIGHTS</a:t>
            </a:r>
            <a:endParaRPr lang="en-US" dirty="0"/>
          </a:p>
        </p:txBody>
      </p:sp>
      <p:sp>
        <p:nvSpPr>
          <p:cNvPr id="3" name="Content Placeholder 2">
            <a:extLst>
              <a:ext uri="{FF2B5EF4-FFF2-40B4-BE49-F238E27FC236}">
                <a16:creationId xmlns:a16="http://schemas.microsoft.com/office/drawing/2014/main" id="{7280FFD6-7F23-432D-B220-260A24F815ED}"/>
              </a:ext>
            </a:extLst>
          </p:cNvPr>
          <p:cNvSpPr>
            <a:spLocks noGrp="1"/>
          </p:cNvSpPr>
          <p:nvPr>
            <p:ph idx="1"/>
          </p:nvPr>
        </p:nvSpPr>
        <p:spPr/>
        <p:txBody>
          <a:bodyPr>
            <a:normAutofit/>
          </a:bodyPr>
          <a:lstStyle/>
          <a:p>
            <a:pPr marL="631825" lvl="1" indent="-457200">
              <a:lnSpc>
                <a:spcPct val="100000"/>
              </a:lnSpc>
              <a:buFont typeface="+mj-lt"/>
              <a:buAutoNum type="arabicParenR"/>
            </a:pPr>
            <a:r>
              <a:rPr lang="en-US" sz="2000" dirty="0"/>
              <a:t>The Sales department exhibits the highest attrition rate at 28%, followed by the </a:t>
            </a:r>
            <a:br>
              <a:rPr lang="ar-EG" sz="2000" dirty="0"/>
            </a:br>
            <a:r>
              <a:rPr lang="en-US" sz="2000" dirty="0"/>
              <a:t>Research &amp; Development department at 15%. This suggests potential issues specific to these departments that need to be investigated and addressed to reduce turnover.</a:t>
            </a:r>
          </a:p>
          <a:p>
            <a:pPr marL="174625" lvl="1" indent="0">
              <a:lnSpc>
                <a:spcPct val="100000"/>
              </a:lnSpc>
              <a:buNone/>
            </a:pPr>
            <a:endParaRPr lang="ar-EG" sz="2000" dirty="0"/>
          </a:p>
          <a:p>
            <a:pPr marL="631825" lvl="1" indent="-457200">
              <a:lnSpc>
                <a:spcPct val="100000"/>
              </a:lnSpc>
              <a:buFont typeface="+mj-lt"/>
              <a:buAutoNum type="arabicParenR"/>
            </a:pPr>
            <a:r>
              <a:rPr lang="en-US" sz="2000" b="1" dirty="0"/>
              <a:t>Male</a:t>
            </a:r>
            <a:r>
              <a:rPr lang="en-US" sz="2000" dirty="0"/>
              <a:t> employees experienced an attrition rate of </a:t>
            </a:r>
            <a:r>
              <a:rPr lang="en-US" sz="2000" b="1" dirty="0"/>
              <a:t>17%</a:t>
            </a:r>
            <a:r>
              <a:rPr lang="en-US" sz="2000" dirty="0"/>
              <a:t>, while </a:t>
            </a:r>
            <a:r>
              <a:rPr lang="en-US" sz="2000" b="1" dirty="0"/>
              <a:t>Female</a:t>
            </a:r>
            <a:r>
              <a:rPr lang="en-US" sz="2000" dirty="0"/>
              <a:t> employees had a slightly lower attrition rate of </a:t>
            </a:r>
            <a:r>
              <a:rPr lang="en-US" sz="2000" b="1" dirty="0"/>
              <a:t>14.8%.</a:t>
            </a:r>
          </a:p>
          <a:p>
            <a:pPr marL="631825" lvl="1" indent="-457200">
              <a:lnSpc>
                <a:spcPct val="100000"/>
              </a:lnSpc>
              <a:buFont typeface="+mj-lt"/>
              <a:buAutoNum type="arabicParenR"/>
            </a:pPr>
            <a:endParaRPr lang="en-US" sz="2000" b="1" dirty="0"/>
          </a:p>
          <a:p>
            <a:pPr marL="631825" lvl="1" indent="-457200">
              <a:lnSpc>
                <a:spcPct val="100000"/>
              </a:lnSpc>
              <a:buFont typeface="+mj-lt"/>
              <a:buAutoNum type="arabicParenR"/>
            </a:pPr>
            <a:r>
              <a:rPr lang="en-US" sz="2000" dirty="0"/>
              <a:t>Employees who leave the company tend to have lower monthly incomes compared to those who stay. This insight suggests that salary and compensation could be significant factors influencing employee decisions to leave.</a:t>
            </a:r>
          </a:p>
          <a:p>
            <a:pPr marL="631825" lvl="1" indent="-457200">
              <a:buFont typeface="+mj-lt"/>
              <a:buAutoNum type="arabicParenR"/>
            </a:pPr>
            <a:endParaRPr lang="en-US" b="1" dirty="0"/>
          </a:p>
          <a:p>
            <a:pPr marL="631825" lvl="1" indent="-457200">
              <a:buFont typeface="+mj-lt"/>
              <a:buAutoNum type="arabicParenR"/>
            </a:pPr>
            <a:endParaRPr lang="en-US" sz="2400" dirty="0"/>
          </a:p>
        </p:txBody>
      </p:sp>
    </p:spTree>
    <p:extLst>
      <p:ext uri="{BB962C8B-B14F-4D97-AF65-F5344CB8AC3E}">
        <p14:creationId xmlns:p14="http://schemas.microsoft.com/office/powerpoint/2010/main" val="598090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EA218-5780-4108-9AB1-3536B600B869}"/>
              </a:ext>
            </a:extLst>
          </p:cNvPr>
          <p:cNvSpPr>
            <a:spLocks noGrp="1"/>
          </p:cNvSpPr>
          <p:nvPr>
            <p:ph type="title"/>
          </p:nvPr>
        </p:nvSpPr>
        <p:spPr/>
        <p:txBody>
          <a:bodyPr/>
          <a:lstStyle/>
          <a:p>
            <a:r>
              <a:rPr lang="en-US" sz="4800" dirty="0"/>
              <a:t>KEY INSIGHTS</a:t>
            </a:r>
            <a:endParaRPr lang="en-US" dirty="0"/>
          </a:p>
        </p:txBody>
      </p:sp>
      <p:sp>
        <p:nvSpPr>
          <p:cNvPr id="3" name="Content Placeholder 2">
            <a:extLst>
              <a:ext uri="{FF2B5EF4-FFF2-40B4-BE49-F238E27FC236}">
                <a16:creationId xmlns:a16="http://schemas.microsoft.com/office/drawing/2014/main" id="{CCF38C66-2894-4FFC-8569-ED1A07C82200}"/>
              </a:ext>
            </a:extLst>
          </p:cNvPr>
          <p:cNvSpPr>
            <a:spLocks noGrp="1"/>
          </p:cNvSpPr>
          <p:nvPr>
            <p:ph idx="1"/>
          </p:nvPr>
        </p:nvSpPr>
        <p:spPr/>
        <p:txBody>
          <a:bodyPr/>
          <a:lstStyle/>
          <a:p>
            <a:pPr marL="631825" lvl="1" indent="-457200">
              <a:lnSpc>
                <a:spcPct val="100000"/>
              </a:lnSpc>
              <a:buFont typeface="+mj-lt"/>
              <a:buAutoNum type="arabicParenR"/>
            </a:pPr>
            <a:endParaRPr lang="en-US" sz="2000" b="1" dirty="0"/>
          </a:p>
          <a:p>
            <a:pPr marL="457200" indent="-457200">
              <a:lnSpc>
                <a:spcPct val="100000"/>
              </a:lnSpc>
              <a:buFont typeface="+mj-lt"/>
              <a:buAutoNum type="arabicParenR" startAt="4"/>
            </a:pPr>
            <a:r>
              <a:rPr lang="en-US" dirty="0"/>
              <a:t>The company's overall attrition rate is 16%, which indicates that a large percentage of the workforce leaves the company annually. This requires new strategies to retain employees and consequently maintain the stability of the system.</a:t>
            </a:r>
          </a:p>
          <a:p>
            <a:pPr marL="457200" indent="-457200">
              <a:lnSpc>
                <a:spcPct val="100000"/>
              </a:lnSpc>
              <a:buFont typeface="+mj-lt"/>
              <a:buAutoNum type="arabicParenR" startAt="4"/>
            </a:pPr>
            <a:endParaRPr lang="ar-EG" dirty="0"/>
          </a:p>
          <a:p>
            <a:pPr marL="457200" indent="-457200">
              <a:lnSpc>
                <a:spcPct val="100000"/>
              </a:lnSpc>
              <a:buFont typeface="+mj-lt"/>
              <a:buAutoNum type="arabicParenR" startAt="4"/>
            </a:pPr>
            <a:r>
              <a:rPr lang="en-US" dirty="0"/>
              <a:t>Employees who Take longer distances to their homes show higher rates of burnout. This suggests that commuting challenges may be an important factor in maintaining employee energy, suggesting the need for mobility support, assistance in reducing work hours, or a strategy that contributes to employee comfort.</a:t>
            </a:r>
          </a:p>
        </p:txBody>
      </p:sp>
    </p:spTree>
    <p:extLst>
      <p:ext uri="{BB962C8B-B14F-4D97-AF65-F5344CB8AC3E}">
        <p14:creationId xmlns:p14="http://schemas.microsoft.com/office/powerpoint/2010/main" val="106134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6C3A3-4D7D-4CCA-B788-03DF878525E7}"/>
              </a:ext>
            </a:extLst>
          </p:cNvPr>
          <p:cNvSpPr>
            <a:spLocks noGrp="1"/>
          </p:cNvSpPr>
          <p:nvPr>
            <p:ph type="title"/>
          </p:nvPr>
        </p:nvSpPr>
        <p:spPr/>
        <p:txBody>
          <a:bodyPr/>
          <a:lstStyle/>
          <a:p>
            <a:r>
              <a:rPr lang="en-US" sz="4800" dirty="0"/>
              <a:t>KEY INSIGHTS</a:t>
            </a:r>
            <a:endParaRPr lang="en-US" dirty="0"/>
          </a:p>
        </p:txBody>
      </p:sp>
      <p:sp>
        <p:nvSpPr>
          <p:cNvPr id="3" name="Content Placeholder 2">
            <a:extLst>
              <a:ext uri="{FF2B5EF4-FFF2-40B4-BE49-F238E27FC236}">
                <a16:creationId xmlns:a16="http://schemas.microsoft.com/office/drawing/2014/main" id="{15E3C18D-B17B-466F-B4D6-7F6A0813FFFA}"/>
              </a:ext>
            </a:extLst>
          </p:cNvPr>
          <p:cNvSpPr>
            <a:spLocks noGrp="1"/>
          </p:cNvSpPr>
          <p:nvPr>
            <p:ph idx="1"/>
          </p:nvPr>
        </p:nvSpPr>
        <p:spPr/>
        <p:txBody>
          <a:bodyPr/>
          <a:lstStyle/>
          <a:p>
            <a:pPr marL="457200" indent="-457200">
              <a:lnSpc>
                <a:spcPct val="100000"/>
              </a:lnSpc>
              <a:buFont typeface="+mj-lt"/>
              <a:buAutoNum type="arabicParenR" startAt="6"/>
            </a:pPr>
            <a:r>
              <a:rPr lang="en-US" dirty="0"/>
              <a:t>The educational background of the employees who left the company indicates that 89 individuals have a background in life sciences, 63 have a medical background, and 35 have a background in marketing. This indicates that there is a group of important cadres whose effort is decreasing, which negatively affects the company and its productivity.</a:t>
            </a:r>
            <a:endParaRPr lang="ar-EG" dirty="0"/>
          </a:p>
          <a:p>
            <a:pPr marL="457200" indent="-457200">
              <a:lnSpc>
                <a:spcPct val="100000"/>
              </a:lnSpc>
              <a:buFont typeface="+mj-lt"/>
              <a:buAutoNum type="arabicParenR" startAt="6"/>
            </a:pPr>
            <a:endParaRPr lang="ar-EG" dirty="0"/>
          </a:p>
          <a:p>
            <a:pPr marL="457200" indent="-457200">
              <a:lnSpc>
                <a:spcPct val="100000"/>
              </a:lnSpc>
              <a:buFont typeface="+mj-lt"/>
              <a:buAutoNum type="arabicParenR" startAt="6"/>
            </a:pPr>
            <a:r>
              <a:rPr lang="en-US" dirty="0"/>
              <a:t>Low levels of environmental satisfaction lead to poor work-life balance, which results in high attrition rates. This insight emphasizes the importance of promoting a healthy work-life balance to improve employee retention and satisfaction.</a:t>
            </a:r>
          </a:p>
        </p:txBody>
      </p:sp>
    </p:spTree>
    <p:extLst>
      <p:ext uri="{BB962C8B-B14F-4D97-AF65-F5344CB8AC3E}">
        <p14:creationId xmlns:p14="http://schemas.microsoft.com/office/powerpoint/2010/main" val="2821859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28946-C108-42BB-B0E6-DD8EF4B7347F}"/>
              </a:ext>
            </a:extLst>
          </p:cNvPr>
          <p:cNvSpPr>
            <a:spLocks noGrp="1"/>
          </p:cNvSpPr>
          <p:nvPr>
            <p:ph type="title"/>
          </p:nvPr>
        </p:nvSpPr>
        <p:spPr/>
        <p:txBody>
          <a:bodyPr/>
          <a:lstStyle/>
          <a:p>
            <a:r>
              <a:rPr lang="en-US" sz="4800" dirty="0"/>
              <a:t>RECOMENDATIONS</a:t>
            </a:r>
            <a:endParaRPr lang="en-US" dirty="0"/>
          </a:p>
        </p:txBody>
      </p:sp>
      <p:sp>
        <p:nvSpPr>
          <p:cNvPr id="3" name="Content Placeholder 2">
            <a:extLst>
              <a:ext uri="{FF2B5EF4-FFF2-40B4-BE49-F238E27FC236}">
                <a16:creationId xmlns:a16="http://schemas.microsoft.com/office/drawing/2014/main" id="{2B8F1B5D-735D-4BB9-AA3A-349273BF4D73}"/>
              </a:ext>
            </a:extLst>
          </p:cNvPr>
          <p:cNvSpPr>
            <a:spLocks noGrp="1"/>
          </p:cNvSpPr>
          <p:nvPr>
            <p:ph idx="1"/>
          </p:nvPr>
        </p:nvSpPr>
        <p:spPr/>
        <p:txBody>
          <a:bodyPr>
            <a:normAutofit/>
          </a:bodyPr>
          <a:lstStyle/>
          <a:p>
            <a:pPr marL="227013" indent="-227013">
              <a:buFont typeface="Arial" panose="020B0604020202020204" pitchFamily="34" charset="0"/>
              <a:buChar char="•"/>
            </a:pPr>
            <a:r>
              <a:rPr lang="en-US" dirty="0"/>
              <a:t>Targeted programs can help mitigate press and  problem of High attrition is notably observed in specific departments and among younger employees.</a:t>
            </a:r>
            <a:endParaRPr lang="ar-EG" dirty="0"/>
          </a:p>
          <a:p>
            <a:pPr marL="227013" indent="-227013">
              <a:buFont typeface="Arial" panose="020B0604020202020204" pitchFamily="34" charset="0"/>
              <a:buChar char="•"/>
            </a:pPr>
            <a:endParaRPr lang="en-US" sz="500" dirty="0"/>
          </a:p>
          <a:p>
            <a:pPr marL="227013" indent="-227013">
              <a:buFont typeface="Arial" panose="020B0604020202020204" pitchFamily="34" charset="0"/>
              <a:buChar char="•"/>
            </a:pPr>
            <a:r>
              <a:rPr lang="en-US" dirty="0"/>
              <a:t>The salary ceiling and the tasks allowed should be balanced, leading to stability and employee satisfaction, without them feeling any emerging discrimination and lack of appreciation for the effort made.</a:t>
            </a:r>
            <a:endParaRPr lang="ar-EG" dirty="0"/>
          </a:p>
          <a:p>
            <a:pPr marL="227013" indent="-227013">
              <a:buFont typeface="Arial" panose="020B0604020202020204" pitchFamily="34" charset="0"/>
              <a:buChar char="•"/>
            </a:pPr>
            <a:endParaRPr lang="ar-EG" sz="500" dirty="0"/>
          </a:p>
          <a:p>
            <a:pPr marL="227013" indent="-227013">
              <a:buFont typeface="Arial" panose="020B0604020202020204" pitchFamily="34" charset="0"/>
              <a:buChar char="•"/>
            </a:pPr>
            <a:r>
              <a:rPr lang="en-US" dirty="0"/>
              <a:t>Work to support transportation, help reduce working hours, or follow a strategy that contributes to employee comfort.</a:t>
            </a:r>
            <a:endParaRPr lang="ar-EG" dirty="0"/>
          </a:p>
          <a:p>
            <a:pPr marL="227013" indent="-227013">
              <a:buFont typeface="Arial" panose="020B0604020202020204" pitchFamily="34" charset="0"/>
              <a:buChar char="•"/>
            </a:pPr>
            <a:endParaRPr lang="ar-EG" sz="500" dirty="0"/>
          </a:p>
          <a:p>
            <a:pPr marL="227013" indent="-227013">
              <a:buFont typeface="Arial" panose="020B0604020202020204" pitchFamily="34" charset="0"/>
              <a:buChar char="•"/>
            </a:pPr>
            <a:r>
              <a:rPr lang="en-US" dirty="0"/>
              <a:t>Working to improve levels of environmental satisfaction and good health care will contribute to improving the job role of employees and consequently increasing the company’s productivity.</a:t>
            </a:r>
            <a:endParaRPr lang="ar-EG" dirty="0"/>
          </a:p>
          <a:p>
            <a:pPr marL="227013" indent="-227013">
              <a:buFont typeface="Arial" panose="020B0604020202020204" pitchFamily="34" charset="0"/>
              <a:buChar char="•"/>
            </a:pPr>
            <a:endParaRPr lang="en-US" dirty="0"/>
          </a:p>
        </p:txBody>
      </p:sp>
    </p:spTree>
    <p:extLst>
      <p:ext uri="{BB962C8B-B14F-4D97-AF65-F5344CB8AC3E}">
        <p14:creationId xmlns:p14="http://schemas.microsoft.com/office/powerpoint/2010/main" val="325126769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Retrospect">
  <a:themeElements>
    <a:clrScheme name="Custom 1">
      <a:dk1>
        <a:sysClr val="windowText" lastClr="000000"/>
      </a:dk1>
      <a:lt1>
        <a:sysClr val="window" lastClr="FFFFFF"/>
      </a:lt1>
      <a:dk2>
        <a:srgbClr val="17406D"/>
      </a:dk2>
      <a:lt2>
        <a:srgbClr val="DBEFF9"/>
      </a:lt2>
      <a:accent1>
        <a:srgbClr val="59A9F2"/>
      </a:accent1>
      <a:accent2>
        <a:srgbClr val="0C0C0C"/>
      </a:accent2>
      <a:accent3>
        <a:srgbClr val="0BD0D9"/>
      </a:accent3>
      <a:accent4>
        <a:srgbClr val="10CF9B"/>
      </a:accent4>
      <a:accent5>
        <a:srgbClr val="7CCA62"/>
      </a:accent5>
      <a:accent6>
        <a:srgbClr val="A5C249"/>
      </a:accent6>
      <a:hlink>
        <a:srgbClr val="F49100"/>
      </a:hlink>
      <a:folHlink>
        <a:srgbClr val="85DFD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Retrospect</Template>
  <TotalTime>71</TotalTime>
  <Words>478</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vt:i4>
      </vt:variant>
    </vt:vector>
  </HeadingPairs>
  <TitlesOfParts>
    <vt:vector size="17" baseType="lpstr">
      <vt:lpstr>Andalus</vt:lpstr>
      <vt:lpstr>Arial</vt:lpstr>
      <vt:lpstr>Calibri</vt:lpstr>
      <vt:lpstr>Calibri Light</vt:lpstr>
      <vt:lpstr>Courier New</vt:lpstr>
      <vt:lpstr>Times New Roman</vt:lpstr>
      <vt:lpstr>Tw Cen MT</vt:lpstr>
      <vt:lpstr>Retrospect</vt:lpstr>
      <vt:lpstr>Circuit</vt:lpstr>
      <vt:lpstr>Employee Attrition Analysis</vt:lpstr>
      <vt:lpstr>Agenda</vt:lpstr>
      <vt:lpstr>PROJECT OVERVIEW</vt:lpstr>
      <vt:lpstr>DATA MODELING</vt:lpstr>
      <vt:lpstr>KEY INSIGHTS</vt:lpstr>
      <vt:lpstr>KEY INSIGHTS</vt:lpstr>
      <vt:lpstr>KEY INSIGHTS</vt:lpstr>
      <vt:lpstr>RECOMENDATIONS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 Analysis</dc:title>
  <dc:creator>Ahmed Harby</dc:creator>
  <cp:lastModifiedBy>Ahmed Harby</cp:lastModifiedBy>
  <cp:revision>27</cp:revision>
  <dcterms:created xsi:type="dcterms:W3CDTF">2024-08-02T17:35:35Z</dcterms:created>
  <dcterms:modified xsi:type="dcterms:W3CDTF">2024-08-03T12:24:14Z</dcterms:modified>
</cp:coreProperties>
</file>