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Default Extension="vml" ContentType="application/vnd.openxmlformats-officedocument.vmlDrawing"/>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73"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2DB64E-0D1C-48F9-80FD-E30A4D716AAA}" type="doc">
      <dgm:prSet loTypeId="urn:microsoft.com/office/officeart/2005/8/layout/pyramid4" loCatId="relationship" qsTypeId="urn:microsoft.com/office/officeart/2005/8/quickstyle/simple1" qsCatId="simple" csTypeId="urn:microsoft.com/office/officeart/2005/8/colors/accent1_2" csCatId="accent1" phldr="1"/>
      <dgm:spPr/>
      <dgm:t>
        <a:bodyPr/>
        <a:lstStyle/>
        <a:p>
          <a:endParaRPr lang="en-US"/>
        </a:p>
      </dgm:t>
    </dgm:pt>
    <dgm:pt modelId="{0AA3AC03-1A26-4F0C-86BC-B8D6891A0689}">
      <dgm:prSet phldrT="[Text]"/>
      <dgm:spPr/>
      <dgm:t>
        <a:bodyPr/>
        <a:lstStyle/>
        <a:p>
          <a:r>
            <a:rPr lang="en-US" dirty="0" smtClean="0"/>
            <a:t>Attract</a:t>
          </a:r>
          <a:endParaRPr lang="en-US" dirty="0"/>
        </a:p>
      </dgm:t>
    </dgm:pt>
    <dgm:pt modelId="{087CAB51-FEF8-4006-B7DA-FCB929505F68}" type="parTrans" cxnId="{2BA7E11E-871F-4CC4-9F16-696DC0DD00BD}">
      <dgm:prSet/>
      <dgm:spPr/>
      <dgm:t>
        <a:bodyPr/>
        <a:lstStyle/>
        <a:p>
          <a:endParaRPr lang="en-US"/>
        </a:p>
      </dgm:t>
    </dgm:pt>
    <dgm:pt modelId="{08C96232-C391-407A-81BA-956A22D501F9}" type="sibTrans" cxnId="{2BA7E11E-871F-4CC4-9F16-696DC0DD00BD}">
      <dgm:prSet/>
      <dgm:spPr/>
      <dgm:t>
        <a:bodyPr/>
        <a:lstStyle/>
        <a:p>
          <a:endParaRPr lang="en-US"/>
        </a:p>
      </dgm:t>
    </dgm:pt>
    <dgm:pt modelId="{1C3635E5-A05B-403E-95CD-1CF90DFF2286}">
      <dgm:prSet phldrT="[Text]"/>
      <dgm:spPr/>
      <dgm:t>
        <a:bodyPr/>
        <a:lstStyle/>
        <a:p>
          <a:r>
            <a:rPr lang="en-US" dirty="0" smtClean="0"/>
            <a:t>Develop</a:t>
          </a:r>
          <a:endParaRPr lang="en-US" dirty="0"/>
        </a:p>
      </dgm:t>
    </dgm:pt>
    <dgm:pt modelId="{4388ADAA-EABA-45AC-A5EF-CB3A017EE800}" type="parTrans" cxnId="{373BE0D5-09F9-4755-92C7-B93C1B85AC0B}">
      <dgm:prSet/>
      <dgm:spPr/>
      <dgm:t>
        <a:bodyPr/>
        <a:lstStyle/>
        <a:p>
          <a:endParaRPr lang="en-US"/>
        </a:p>
      </dgm:t>
    </dgm:pt>
    <dgm:pt modelId="{EBFB925E-5CE8-4ED0-9601-9A8DB88E1000}" type="sibTrans" cxnId="{373BE0D5-09F9-4755-92C7-B93C1B85AC0B}">
      <dgm:prSet/>
      <dgm:spPr/>
      <dgm:t>
        <a:bodyPr/>
        <a:lstStyle/>
        <a:p>
          <a:endParaRPr lang="en-US"/>
        </a:p>
      </dgm:t>
    </dgm:pt>
    <dgm:pt modelId="{1AD2D1D6-BAAA-45D4-8180-7B694AD9F1D2}">
      <dgm:prSet phldrT="[Text]"/>
      <dgm:spPr/>
      <dgm:t>
        <a:bodyPr/>
        <a:lstStyle/>
        <a:p>
          <a:r>
            <a:rPr lang="en-US" dirty="0" smtClean="0"/>
            <a:t>Assign</a:t>
          </a:r>
          <a:endParaRPr lang="en-US" dirty="0"/>
        </a:p>
      </dgm:t>
    </dgm:pt>
    <dgm:pt modelId="{41946ED2-2DA0-49A7-9D08-B61CD7E06A47}" type="parTrans" cxnId="{BE88113A-7834-45DC-A13A-8B0896BC8A35}">
      <dgm:prSet/>
      <dgm:spPr/>
      <dgm:t>
        <a:bodyPr/>
        <a:lstStyle/>
        <a:p>
          <a:endParaRPr lang="en-US"/>
        </a:p>
      </dgm:t>
    </dgm:pt>
    <dgm:pt modelId="{9BCDC62A-BCEB-410D-BA8B-5C7E02C31DD0}" type="sibTrans" cxnId="{BE88113A-7834-45DC-A13A-8B0896BC8A35}">
      <dgm:prSet/>
      <dgm:spPr/>
      <dgm:t>
        <a:bodyPr/>
        <a:lstStyle/>
        <a:p>
          <a:endParaRPr lang="en-US"/>
        </a:p>
      </dgm:t>
    </dgm:pt>
    <dgm:pt modelId="{21F5643B-DC95-431B-AC5D-4E9224F66FAE}">
      <dgm:prSet phldrT="[Text]"/>
      <dgm:spPr/>
      <dgm:t>
        <a:bodyPr/>
        <a:lstStyle/>
        <a:p>
          <a:r>
            <a:rPr lang="en-US" dirty="0" smtClean="0"/>
            <a:t>Retain</a:t>
          </a:r>
          <a:endParaRPr lang="en-US" dirty="0"/>
        </a:p>
      </dgm:t>
    </dgm:pt>
    <dgm:pt modelId="{A523C6DA-7BED-40B3-92C0-71372625EF32}" type="parTrans" cxnId="{EEFBBB40-60DD-4035-B008-2E54BC4F7B9A}">
      <dgm:prSet/>
      <dgm:spPr/>
      <dgm:t>
        <a:bodyPr/>
        <a:lstStyle/>
        <a:p>
          <a:endParaRPr lang="en-US"/>
        </a:p>
      </dgm:t>
    </dgm:pt>
    <dgm:pt modelId="{D037AABF-09B2-4665-8998-E253ED5C274F}" type="sibTrans" cxnId="{EEFBBB40-60DD-4035-B008-2E54BC4F7B9A}">
      <dgm:prSet/>
      <dgm:spPr/>
      <dgm:t>
        <a:bodyPr/>
        <a:lstStyle/>
        <a:p>
          <a:endParaRPr lang="en-US"/>
        </a:p>
      </dgm:t>
    </dgm:pt>
    <dgm:pt modelId="{646E1044-774E-4428-BDEF-2EDCC889B5B3}" type="pres">
      <dgm:prSet presAssocID="{4C2DB64E-0D1C-48F9-80FD-E30A4D716AAA}" presName="compositeShape" presStyleCnt="0">
        <dgm:presLayoutVars>
          <dgm:chMax val="9"/>
          <dgm:dir/>
          <dgm:resizeHandles val="exact"/>
        </dgm:presLayoutVars>
      </dgm:prSet>
      <dgm:spPr/>
    </dgm:pt>
    <dgm:pt modelId="{FF9FB28D-6444-4B34-97AE-7158F5725D22}" type="pres">
      <dgm:prSet presAssocID="{4C2DB64E-0D1C-48F9-80FD-E30A4D716AAA}" presName="triangle1" presStyleLbl="node1" presStyleIdx="0" presStyleCnt="4" custScaleX="166311" custScaleY="95122" custLinFactNeighborY="4573">
        <dgm:presLayoutVars>
          <dgm:bulletEnabled val="1"/>
        </dgm:presLayoutVars>
      </dgm:prSet>
      <dgm:spPr/>
    </dgm:pt>
    <dgm:pt modelId="{A8E672A6-6AF8-48F1-825D-5E0D0C357472}" type="pres">
      <dgm:prSet presAssocID="{4C2DB64E-0D1C-48F9-80FD-E30A4D716AAA}" presName="triangle2" presStyleLbl="node1" presStyleIdx="1" presStyleCnt="4" custScaleX="167683" custScaleY="93902" custLinFactNeighborX="-35976">
        <dgm:presLayoutVars>
          <dgm:bulletEnabled val="1"/>
        </dgm:presLayoutVars>
      </dgm:prSet>
      <dgm:spPr/>
    </dgm:pt>
    <dgm:pt modelId="{E5988B1B-ECE9-4C2C-8042-DD3D53229286}" type="pres">
      <dgm:prSet presAssocID="{4C2DB64E-0D1C-48F9-80FD-E30A4D716AAA}" presName="triangle3" presStyleLbl="node1" presStyleIdx="2" presStyleCnt="4" custScaleX="171952" custScaleY="92073">
        <dgm:presLayoutVars>
          <dgm:bulletEnabled val="1"/>
        </dgm:presLayoutVars>
      </dgm:prSet>
      <dgm:spPr/>
    </dgm:pt>
    <dgm:pt modelId="{05B4F070-0511-44C0-AD6B-DE55D3E8C564}" type="pres">
      <dgm:prSet presAssocID="{4C2DB64E-0D1C-48F9-80FD-E30A4D716AAA}" presName="triangle4" presStyleLbl="node1" presStyleIdx="3" presStyleCnt="4" custScaleX="168598" custScaleY="85976" custLinFactNeighborX="34528">
        <dgm:presLayoutVars>
          <dgm:bulletEnabled val="1"/>
        </dgm:presLayoutVars>
      </dgm:prSet>
      <dgm:spPr/>
    </dgm:pt>
  </dgm:ptLst>
  <dgm:cxnLst>
    <dgm:cxn modelId="{BE88113A-7834-45DC-A13A-8B0896BC8A35}" srcId="{4C2DB64E-0D1C-48F9-80FD-E30A4D716AAA}" destId="{1AD2D1D6-BAAA-45D4-8180-7B694AD9F1D2}" srcOrd="2" destOrd="0" parTransId="{41946ED2-2DA0-49A7-9D08-B61CD7E06A47}" sibTransId="{9BCDC62A-BCEB-410D-BA8B-5C7E02C31DD0}"/>
    <dgm:cxn modelId="{373BE0D5-09F9-4755-92C7-B93C1B85AC0B}" srcId="{4C2DB64E-0D1C-48F9-80FD-E30A4D716AAA}" destId="{1C3635E5-A05B-403E-95CD-1CF90DFF2286}" srcOrd="1" destOrd="0" parTransId="{4388ADAA-EABA-45AC-A5EF-CB3A017EE800}" sibTransId="{EBFB925E-5CE8-4ED0-9601-9A8DB88E1000}"/>
    <dgm:cxn modelId="{0FC85FB8-F489-4BF3-AC26-9795BC379E7B}" type="presOf" srcId="{0AA3AC03-1A26-4F0C-86BC-B8D6891A0689}" destId="{FF9FB28D-6444-4B34-97AE-7158F5725D22}" srcOrd="0" destOrd="0" presId="urn:microsoft.com/office/officeart/2005/8/layout/pyramid4"/>
    <dgm:cxn modelId="{2BA7E11E-871F-4CC4-9F16-696DC0DD00BD}" srcId="{4C2DB64E-0D1C-48F9-80FD-E30A4D716AAA}" destId="{0AA3AC03-1A26-4F0C-86BC-B8D6891A0689}" srcOrd="0" destOrd="0" parTransId="{087CAB51-FEF8-4006-B7DA-FCB929505F68}" sibTransId="{08C96232-C391-407A-81BA-956A22D501F9}"/>
    <dgm:cxn modelId="{1773FD68-7535-4155-BB8A-85FDF233AF63}" type="presOf" srcId="{4C2DB64E-0D1C-48F9-80FD-E30A4D716AAA}" destId="{646E1044-774E-4428-BDEF-2EDCC889B5B3}" srcOrd="0" destOrd="0" presId="urn:microsoft.com/office/officeart/2005/8/layout/pyramid4"/>
    <dgm:cxn modelId="{BA2A695E-AD5C-4E49-AB35-A8C55EC7FC6F}" type="presOf" srcId="{1C3635E5-A05B-403E-95CD-1CF90DFF2286}" destId="{A8E672A6-6AF8-48F1-825D-5E0D0C357472}" srcOrd="0" destOrd="0" presId="urn:microsoft.com/office/officeart/2005/8/layout/pyramid4"/>
    <dgm:cxn modelId="{E54504A7-CB80-4DBC-8EBC-FB86D628B183}" type="presOf" srcId="{21F5643B-DC95-431B-AC5D-4E9224F66FAE}" destId="{05B4F070-0511-44C0-AD6B-DE55D3E8C564}" srcOrd="0" destOrd="0" presId="urn:microsoft.com/office/officeart/2005/8/layout/pyramid4"/>
    <dgm:cxn modelId="{BC41F25C-88E2-4C7D-A47D-99DD6F316145}" type="presOf" srcId="{1AD2D1D6-BAAA-45D4-8180-7B694AD9F1D2}" destId="{E5988B1B-ECE9-4C2C-8042-DD3D53229286}" srcOrd="0" destOrd="0" presId="urn:microsoft.com/office/officeart/2005/8/layout/pyramid4"/>
    <dgm:cxn modelId="{EEFBBB40-60DD-4035-B008-2E54BC4F7B9A}" srcId="{4C2DB64E-0D1C-48F9-80FD-E30A4D716AAA}" destId="{21F5643B-DC95-431B-AC5D-4E9224F66FAE}" srcOrd="3" destOrd="0" parTransId="{A523C6DA-7BED-40B3-92C0-71372625EF32}" sibTransId="{D037AABF-09B2-4665-8998-E253ED5C274F}"/>
    <dgm:cxn modelId="{C88C3551-EFBB-4407-9E6D-35795ACA5DF4}" type="presParOf" srcId="{646E1044-774E-4428-BDEF-2EDCC889B5B3}" destId="{FF9FB28D-6444-4B34-97AE-7158F5725D22}" srcOrd="0" destOrd="0" presId="urn:microsoft.com/office/officeart/2005/8/layout/pyramid4"/>
    <dgm:cxn modelId="{77BBB7FF-7C96-4082-AFD9-04D1624C6C68}" type="presParOf" srcId="{646E1044-774E-4428-BDEF-2EDCC889B5B3}" destId="{A8E672A6-6AF8-48F1-825D-5E0D0C357472}" srcOrd="1" destOrd="0" presId="urn:microsoft.com/office/officeart/2005/8/layout/pyramid4"/>
    <dgm:cxn modelId="{C3FD2FDD-F2B6-4B3D-994E-20CAFDB1A259}" type="presParOf" srcId="{646E1044-774E-4428-BDEF-2EDCC889B5B3}" destId="{E5988B1B-ECE9-4C2C-8042-DD3D53229286}" srcOrd="2" destOrd="0" presId="urn:microsoft.com/office/officeart/2005/8/layout/pyramid4"/>
    <dgm:cxn modelId="{8BA757B1-29A8-4EDB-83F6-58F8CE2ED1AF}" type="presParOf" srcId="{646E1044-774E-4428-BDEF-2EDCC889B5B3}" destId="{05B4F070-0511-44C0-AD6B-DE55D3E8C564}" srcOrd="3" destOrd="0" presId="urn:microsoft.com/office/officeart/2005/8/layout/pyramid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21780E-7D86-4936-A805-392ADE010DFE}" type="doc">
      <dgm:prSet loTypeId="urn:microsoft.com/office/officeart/2005/8/layout/radial5" loCatId="cycle" qsTypeId="urn:microsoft.com/office/officeart/2005/8/quickstyle/simple2" qsCatId="simple" csTypeId="urn:microsoft.com/office/officeart/2005/8/colors/accent0_3" csCatId="mainScheme" phldr="1"/>
      <dgm:spPr/>
      <dgm:t>
        <a:bodyPr/>
        <a:lstStyle/>
        <a:p>
          <a:endParaRPr lang="en-SG"/>
        </a:p>
      </dgm:t>
    </dgm:pt>
    <dgm:pt modelId="{4294925C-AA7F-4D4E-A715-3B8ED016BDE4}">
      <dgm:prSet phldrT="[Text]" custT="1"/>
      <dgm:spPr/>
      <dgm:t>
        <a:bodyPr/>
        <a:lstStyle/>
        <a:p>
          <a:r>
            <a:rPr lang="en-US" sz="800" b="1" dirty="0" smtClean="0"/>
            <a:t>Competency-based HCM</a:t>
          </a:r>
          <a:endParaRPr lang="en-SG" sz="800" b="1" dirty="0"/>
        </a:p>
      </dgm:t>
    </dgm:pt>
    <dgm:pt modelId="{2B344C40-8D7B-4567-BB3A-BD7D5DFBA3F6}" type="parTrans" cxnId="{63E64E26-1F36-4C87-82AF-323CF3C0C8D9}">
      <dgm:prSet/>
      <dgm:spPr/>
      <dgm:t>
        <a:bodyPr/>
        <a:lstStyle/>
        <a:p>
          <a:endParaRPr lang="en-SG" sz="800"/>
        </a:p>
      </dgm:t>
    </dgm:pt>
    <dgm:pt modelId="{E6C1C007-BC2F-43AB-BD09-17B1279250C1}" type="sibTrans" cxnId="{63E64E26-1F36-4C87-82AF-323CF3C0C8D9}">
      <dgm:prSet/>
      <dgm:spPr/>
      <dgm:t>
        <a:bodyPr/>
        <a:lstStyle/>
        <a:p>
          <a:endParaRPr lang="en-SG" sz="800"/>
        </a:p>
      </dgm:t>
    </dgm:pt>
    <dgm:pt modelId="{42FC1EE3-9C6E-4924-A320-91C68BB7C28C}">
      <dgm:prSet phldrT="[Text]" custT="1"/>
      <dgm:spPr/>
      <dgm:t>
        <a:bodyPr/>
        <a:lstStyle/>
        <a:p>
          <a:r>
            <a:rPr lang="en-US" sz="800" b="1" dirty="0" smtClean="0"/>
            <a:t>Competency Assessment &amp; Analysis</a:t>
          </a:r>
          <a:endParaRPr lang="en-SG" sz="800" b="1" dirty="0"/>
        </a:p>
      </dgm:t>
    </dgm:pt>
    <dgm:pt modelId="{879DAA2C-5988-4D2A-8285-CAE2B60DC3F7}" type="parTrans" cxnId="{7BE63797-A640-42EA-B1C6-38A26F5B4A9B}">
      <dgm:prSet custT="1"/>
      <dgm:spPr/>
      <dgm:t>
        <a:bodyPr/>
        <a:lstStyle/>
        <a:p>
          <a:endParaRPr lang="en-SG" sz="800"/>
        </a:p>
      </dgm:t>
    </dgm:pt>
    <dgm:pt modelId="{058A5BF1-B1F5-435E-ADDC-DB1518A81294}" type="sibTrans" cxnId="{7BE63797-A640-42EA-B1C6-38A26F5B4A9B}">
      <dgm:prSet/>
      <dgm:spPr/>
      <dgm:t>
        <a:bodyPr/>
        <a:lstStyle/>
        <a:p>
          <a:endParaRPr lang="en-SG" sz="800"/>
        </a:p>
      </dgm:t>
    </dgm:pt>
    <dgm:pt modelId="{0A279D2E-2477-4F5E-9F2E-9351305BA0B4}">
      <dgm:prSet phldrT="[Text]" custT="1"/>
      <dgm:spPr/>
      <dgm:t>
        <a:bodyPr/>
        <a:lstStyle/>
        <a:p>
          <a:r>
            <a:rPr lang="en-US" sz="800" b="1" dirty="0" smtClean="0"/>
            <a:t>Training &amp; development</a:t>
          </a:r>
          <a:endParaRPr lang="en-SG" sz="800" b="1" dirty="0"/>
        </a:p>
      </dgm:t>
    </dgm:pt>
    <dgm:pt modelId="{4C5FBE37-2C9D-44D7-A17E-1948BC9B0954}" type="parTrans" cxnId="{B19EC71B-1527-437A-8D59-D37E81E99124}">
      <dgm:prSet custT="1"/>
      <dgm:spPr/>
      <dgm:t>
        <a:bodyPr/>
        <a:lstStyle/>
        <a:p>
          <a:endParaRPr lang="en-SG" sz="800"/>
        </a:p>
      </dgm:t>
    </dgm:pt>
    <dgm:pt modelId="{8C2A8C3E-FBD9-4AB9-AABB-8D74B539882A}" type="sibTrans" cxnId="{B19EC71B-1527-437A-8D59-D37E81E99124}">
      <dgm:prSet/>
      <dgm:spPr/>
      <dgm:t>
        <a:bodyPr/>
        <a:lstStyle/>
        <a:p>
          <a:endParaRPr lang="en-SG" sz="800"/>
        </a:p>
      </dgm:t>
    </dgm:pt>
    <dgm:pt modelId="{0F990A6A-5BF8-48E8-B683-8FB4059B160C}">
      <dgm:prSet phldrT="[Text]" custT="1"/>
      <dgm:spPr/>
      <dgm:t>
        <a:bodyPr/>
        <a:lstStyle/>
        <a:p>
          <a:r>
            <a:rPr lang="en-US" sz="800" b="1" dirty="0" smtClean="0"/>
            <a:t>Resource Utilization</a:t>
          </a:r>
        </a:p>
      </dgm:t>
    </dgm:pt>
    <dgm:pt modelId="{A9ADB8D5-2EFC-4E73-AC50-6EE8E3C15574}" type="parTrans" cxnId="{A35F948E-FE53-4B28-9E1B-00A8CB3BF7E4}">
      <dgm:prSet custT="1"/>
      <dgm:spPr/>
      <dgm:t>
        <a:bodyPr/>
        <a:lstStyle/>
        <a:p>
          <a:endParaRPr lang="en-SG" sz="800"/>
        </a:p>
      </dgm:t>
    </dgm:pt>
    <dgm:pt modelId="{FC86A63B-433D-49D0-A12F-7A38F4EC8515}" type="sibTrans" cxnId="{A35F948E-FE53-4B28-9E1B-00A8CB3BF7E4}">
      <dgm:prSet/>
      <dgm:spPr/>
      <dgm:t>
        <a:bodyPr/>
        <a:lstStyle/>
        <a:p>
          <a:endParaRPr lang="en-SG" sz="800"/>
        </a:p>
      </dgm:t>
    </dgm:pt>
    <dgm:pt modelId="{54831875-A25E-4DFA-B02B-7E0226B12D5E}">
      <dgm:prSet phldrT="[Text]" custT="1"/>
      <dgm:spPr/>
      <dgm:t>
        <a:bodyPr/>
        <a:lstStyle/>
        <a:p>
          <a:r>
            <a:rPr lang="en-US" sz="800" b="1" dirty="0" smtClean="0"/>
            <a:t>Recruitment</a:t>
          </a:r>
        </a:p>
      </dgm:t>
    </dgm:pt>
    <dgm:pt modelId="{06E0A968-57F8-41DA-AFF7-42D91B4E8A08}" type="parTrans" cxnId="{57667FC6-8126-4894-9B00-77BEFF89B430}">
      <dgm:prSet custT="1"/>
      <dgm:spPr/>
      <dgm:t>
        <a:bodyPr/>
        <a:lstStyle/>
        <a:p>
          <a:endParaRPr lang="en-SG" sz="800"/>
        </a:p>
      </dgm:t>
    </dgm:pt>
    <dgm:pt modelId="{4C7B31FB-D12F-43E3-BA1E-22D40CAE6038}" type="sibTrans" cxnId="{57667FC6-8126-4894-9B00-77BEFF89B430}">
      <dgm:prSet/>
      <dgm:spPr/>
      <dgm:t>
        <a:bodyPr/>
        <a:lstStyle/>
        <a:p>
          <a:endParaRPr lang="en-SG" sz="800"/>
        </a:p>
      </dgm:t>
    </dgm:pt>
    <dgm:pt modelId="{589D7E7E-2F3F-406C-824E-8B877970297A}">
      <dgm:prSet phldrT="[Text]" custT="1"/>
      <dgm:spPr/>
      <dgm:t>
        <a:bodyPr/>
        <a:lstStyle/>
        <a:p>
          <a:r>
            <a:rPr lang="en-US" sz="800" b="1" dirty="0" smtClean="0"/>
            <a:t>Succession Planning</a:t>
          </a:r>
          <a:endParaRPr lang="en-SG" sz="800" b="1" dirty="0"/>
        </a:p>
      </dgm:t>
    </dgm:pt>
    <dgm:pt modelId="{ECBAE3E8-8917-4B61-BB23-19D72E50BE4C}" type="sibTrans" cxnId="{036D8CB3-D981-4105-90E6-54FEEF717BA1}">
      <dgm:prSet/>
      <dgm:spPr/>
      <dgm:t>
        <a:bodyPr/>
        <a:lstStyle/>
        <a:p>
          <a:endParaRPr lang="en-SG" sz="800"/>
        </a:p>
      </dgm:t>
    </dgm:pt>
    <dgm:pt modelId="{D3D6A1CD-1295-439A-BC55-05BE3CF7DA2A}" type="parTrans" cxnId="{036D8CB3-D981-4105-90E6-54FEEF717BA1}">
      <dgm:prSet custT="1"/>
      <dgm:spPr/>
      <dgm:t>
        <a:bodyPr/>
        <a:lstStyle/>
        <a:p>
          <a:endParaRPr lang="en-SG" sz="800"/>
        </a:p>
      </dgm:t>
    </dgm:pt>
    <dgm:pt modelId="{F6203975-61A0-43F1-9D43-DB3A2BC7D2D4}">
      <dgm:prSet phldrT="[Text]" custT="1"/>
      <dgm:spPr/>
      <dgm:t>
        <a:bodyPr/>
        <a:lstStyle/>
        <a:p>
          <a:r>
            <a:rPr lang="en-US" sz="800" b="1" dirty="0" smtClean="0"/>
            <a:t>Analysis, Ratings &amp; KPIs</a:t>
          </a:r>
        </a:p>
      </dgm:t>
    </dgm:pt>
    <dgm:pt modelId="{D6DC4759-F177-4D9C-90CC-E0D3BC160AC7}" type="parTrans" cxnId="{D8EA0D97-1688-442F-B61C-5568EDE96796}">
      <dgm:prSet custT="1"/>
      <dgm:spPr/>
      <dgm:t>
        <a:bodyPr/>
        <a:lstStyle/>
        <a:p>
          <a:endParaRPr lang="en-SG" sz="800"/>
        </a:p>
      </dgm:t>
    </dgm:pt>
    <dgm:pt modelId="{49C8EAC6-0D26-421C-B1C9-8DDBD2E24384}" type="sibTrans" cxnId="{D8EA0D97-1688-442F-B61C-5568EDE96796}">
      <dgm:prSet/>
      <dgm:spPr/>
      <dgm:t>
        <a:bodyPr/>
        <a:lstStyle/>
        <a:p>
          <a:endParaRPr lang="en-SG" sz="800"/>
        </a:p>
      </dgm:t>
    </dgm:pt>
    <dgm:pt modelId="{2E68E68B-B098-484C-8359-DF215AC602D5}">
      <dgm:prSet phldrT="[Text]" custT="1"/>
      <dgm:spPr/>
      <dgm:t>
        <a:bodyPr/>
        <a:lstStyle/>
        <a:p>
          <a:r>
            <a:rPr lang="en-US" sz="800" b="1" dirty="0" smtClean="0"/>
            <a:t>Performance Management</a:t>
          </a:r>
          <a:endParaRPr lang="en-SG" sz="800" b="1" dirty="0"/>
        </a:p>
      </dgm:t>
    </dgm:pt>
    <dgm:pt modelId="{D4157EF9-D51D-4077-BEC7-8ED74415D00A}" type="parTrans" cxnId="{65F2E51F-2CB0-4323-8E17-8A7E23D73299}">
      <dgm:prSet custT="1"/>
      <dgm:spPr/>
      <dgm:t>
        <a:bodyPr/>
        <a:lstStyle/>
        <a:p>
          <a:endParaRPr lang="en-GB" sz="800"/>
        </a:p>
      </dgm:t>
    </dgm:pt>
    <dgm:pt modelId="{E575B2C3-D6EC-41A4-9B0B-623066EE28DC}" type="sibTrans" cxnId="{65F2E51F-2CB0-4323-8E17-8A7E23D73299}">
      <dgm:prSet/>
      <dgm:spPr/>
      <dgm:t>
        <a:bodyPr/>
        <a:lstStyle/>
        <a:p>
          <a:endParaRPr lang="en-GB" sz="800"/>
        </a:p>
      </dgm:t>
    </dgm:pt>
    <dgm:pt modelId="{F8743985-CB11-4B41-BE34-42A29A725839}">
      <dgm:prSet phldrT="[Text]" custT="1"/>
      <dgm:spPr/>
      <dgm:t>
        <a:bodyPr/>
        <a:lstStyle/>
        <a:p>
          <a:r>
            <a:rPr lang="en-US" sz="800" b="1" dirty="0" smtClean="0"/>
            <a:t>Certifications</a:t>
          </a:r>
        </a:p>
      </dgm:t>
    </dgm:pt>
    <dgm:pt modelId="{135E3533-D132-4FF4-864A-2F0B54F220C2}" type="parTrans" cxnId="{F3E06E8A-8774-46A3-9591-EE6A561A95B5}">
      <dgm:prSet custT="1"/>
      <dgm:spPr/>
      <dgm:t>
        <a:bodyPr/>
        <a:lstStyle/>
        <a:p>
          <a:endParaRPr lang="en-GB" sz="800"/>
        </a:p>
      </dgm:t>
    </dgm:pt>
    <dgm:pt modelId="{30BA8616-7EB2-475E-8660-8631BD25B663}" type="sibTrans" cxnId="{F3E06E8A-8774-46A3-9591-EE6A561A95B5}">
      <dgm:prSet/>
      <dgm:spPr/>
      <dgm:t>
        <a:bodyPr/>
        <a:lstStyle/>
        <a:p>
          <a:endParaRPr lang="en-GB" sz="800"/>
        </a:p>
      </dgm:t>
    </dgm:pt>
    <dgm:pt modelId="{933BF349-C945-426A-AA81-2F1F704D5F57}" type="pres">
      <dgm:prSet presAssocID="{8321780E-7D86-4936-A805-392ADE010DFE}" presName="Name0" presStyleCnt="0">
        <dgm:presLayoutVars>
          <dgm:chMax val="1"/>
          <dgm:dir/>
          <dgm:animLvl val="ctr"/>
          <dgm:resizeHandles val="exact"/>
        </dgm:presLayoutVars>
      </dgm:prSet>
      <dgm:spPr/>
      <dgm:t>
        <a:bodyPr/>
        <a:lstStyle/>
        <a:p>
          <a:endParaRPr lang="en-GB"/>
        </a:p>
      </dgm:t>
    </dgm:pt>
    <dgm:pt modelId="{7CB773BF-3FD9-4FFE-B84B-81E373FBF78F}" type="pres">
      <dgm:prSet presAssocID="{4294925C-AA7F-4D4E-A715-3B8ED016BDE4}" presName="centerShape" presStyleLbl="node0" presStyleIdx="0" presStyleCnt="1"/>
      <dgm:spPr/>
      <dgm:t>
        <a:bodyPr/>
        <a:lstStyle/>
        <a:p>
          <a:endParaRPr lang="en-GB"/>
        </a:p>
      </dgm:t>
    </dgm:pt>
    <dgm:pt modelId="{98A2456C-C71E-4E06-BC2A-E69F962B5FC9}" type="pres">
      <dgm:prSet presAssocID="{879DAA2C-5988-4D2A-8285-CAE2B60DC3F7}" presName="parTrans" presStyleLbl="sibTrans2D1" presStyleIdx="0" presStyleCnt="8"/>
      <dgm:spPr/>
      <dgm:t>
        <a:bodyPr/>
        <a:lstStyle/>
        <a:p>
          <a:endParaRPr lang="en-GB"/>
        </a:p>
      </dgm:t>
    </dgm:pt>
    <dgm:pt modelId="{50CA0943-5F97-4500-A1A9-D8935B1B4F7F}" type="pres">
      <dgm:prSet presAssocID="{879DAA2C-5988-4D2A-8285-CAE2B60DC3F7}" presName="connectorText" presStyleLbl="sibTrans2D1" presStyleIdx="0" presStyleCnt="8"/>
      <dgm:spPr/>
      <dgm:t>
        <a:bodyPr/>
        <a:lstStyle/>
        <a:p>
          <a:endParaRPr lang="en-GB"/>
        </a:p>
      </dgm:t>
    </dgm:pt>
    <dgm:pt modelId="{A58A9A71-C9D0-4A07-BD94-CDA6A42657D6}" type="pres">
      <dgm:prSet presAssocID="{42FC1EE3-9C6E-4924-A320-91C68BB7C28C}" presName="node" presStyleLbl="node1" presStyleIdx="0" presStyleCnt="8">
        <dgm:presLayoutVars>
          <dgm:bulletEnabled val="1"/>
        </dgm:presLayoutVars>
      </dgm:prSet>
      <dgm:spPr/>
      <dgm:t>
        <a:bodyPr/>
        <a:lstStyle/>
        <a:p>
          <a:endParaRPr lang="en-GB"/>
        </a:p>
      </dgm:t>
    </dgm:pt>
    <dgm:pt modelId="{15153B8F-F4C7-4BAD-9D35-A5A7FBEEBD0D}" type="pres">
      <dgm:prSet presAssocID="{D4157EF9-D51D-4077-BEC7-8ED74415D00A}" presName="parTrans" presStyleLbl="sibTrans2D1" presStyleIdx="1" presStyleCnt="8"/>
      <dgm:spPr/>
      <dgm:t>
        <a:bodyPr/>
        <a:lstStyle/>
        <a:p>
          <a:endParaRPr lang="en-GB"/>
        </a:p>
      </dgm:t>
    </dgm:pt>
    <dgm:pt modelId="{429826C2-3668-47FF-B2DE-8C2313DBC298}" type="pres">
      <dgm:prSet presAssocID="{D4157EF9-D51D-4077-BEC7-8ED74415D00A}" presName="connectorText" presStyleLbl="sibTrans2D1" presStyleIdx="1" presStyleCnt="8"/>
      <dgm:spPr/>
      <dgm:t>
        <a:bodyPr/>
        <a:lstStyle/>
        <a:p>
          <a:endParaRPr lang="en-GB"/>
        </a:p>
      </dgm:t>
    </dgm:pt>
    <dgm:pt modelId="{48356D12-F190-42C2-B21B-5E5C00B07780}" type="pres">
      <dgm:prSet presAssocID="{2E68E68B-B098-484C-8359-DF215AC602D5}" presName="node" presStyleLbl="node1" presStyleIdx="1" presStyleCnt="8">
        <dgm:presLayoutVars>
          <dgm:bulletEnabled val="1"/>
        </dgm:presLayoutVars>
      </dgm:prSet>
      <dgm:spPr/>
      <dgm:t>
        <a:bodyPr/>
        <a:lstStyle/>
        <a:p>
          <a:endParaRPr lang="en-GB"/>
        </a:p>
      </dgm:t>
    </dgm:pt>
    <dgm:pt modelId="{574B34A9-99B7-4E0B-82C5-F6FD972D8B73}" type="pres">
      <dgm:prSet presAssocID="{D3D6A1CD-1295-439A-BC55-05BE3CF7DA2A}" presName="parTrans" presStyleLbl="sibTrans2D1" presStyleIdx="2" presStyleCnt="8"/>
      <dgm:spPr/>
      <dgm:t>
        <a:bodyPr/>
        <a:lstStyle/>
        <a:p>
          <a:endParaRPr lang="en-GB"/>
        </a:p>
      </dgm:t>
    </dgm:pt>
    <dgm:pt modelId="{2C866494-3E1D-43F2-A7F0-4819650090A6}" type="pres">
      <dgm:prSet presAssocID="{D3D6A1CD-1295-439A-BC55-05BE3CF7DA2A}" presName="connectorText" presStyleLbl="sibTrans2D1" presStyleIdx="2" presStyleCnt="8"/>
      <dgm:spPr/>
      <dgm:t>
        <a:bodyPr/>
        <a:lstStyle/>
        <a:p>
          <a:endParaRPr lang="en-GB"/>
        </a:p>
      </dgm:t>
    </dgm:pt>
    <dgm:pt modelId="{826916B0-6128-4BEC-8EC2-07DDBB639527}" type="pres">
      <dgm:prSet presAssocID="{589D7E7E-2F3F-406C-824E-8B877970297A}" presName="node" presStyleLbl="node1" presStyleIdx="2" presStyleCnt="8">
        <dgm:presLayoutVars>
          <dgm:bulletEnabled val="1"/>
        </dgm:presLayoutVars>
      </dgm:prSet>
      <dgm:spPr/>
      <dgm:t>
        <a:bodyPr/>
        <a:lstStyle/>
        <a:p>
          <a:endParaRPr lang="en-GB"/>
        </a:p>
      </dgm:t>
    </dgm:pt>
    <dgm:pt modelId="{E3441E19-7B98-473D-B058-8032C361E326}" type="pres">
      <dgm:prSet presAssocID="{4C5FBE37-2C9D-44D7-A17E-1948BC9B0954}" presName="parTrans" presStyleLbl="sibTrans2D1" presStyleIdx="3" presStyleCnt="8"/>
      <dgm:spPr/>
      <dgm:t>
        <a:bodyPr/>
        <a:lstStyle/>
        <a:p>
          <a:endParaRPr lang="en-GB"/>
        </a:p>
      </dgm:t>
    </dgm:pt>
    <dgm:pt modelId="{EBE00DAD-8224-422B-BF27-1254F029DAD3}" type="pres">
      <dgm:prSet presAssocID="{4C5FBE37-2C9D-44D7-A17E-1948BC9B0954}" presName="connectorText" presStyleLbl="sibTrans2D1" presStyleIdx="3" presStyleCnt="8"/>
      <dgm:spPr/>
      <dgm:t>
        <a:bodyPr/>
        <a:lstStyle/>
        <a:p>
          <a:endParaRPr lang="en-GB"/>
        </a:p>
      </dgm:t>
    </dgm:pt>
    <dgm:pt modelId="{3D9C3703-B42E-4624-AA68-EFEF0B9CF1C6}" type="pres">
      <dgm:prSet presAssocID="{0A279D2E-2477-4F5E-9F2E-9351305BA0B4}" presName="node" presStyleLbl="node1" presStyleIdx="3" presStyleCnt="8">
        <dgm:presLayoutVars>
          <dgm:bulletEnabled val="1"/>
        </dgm:presLayoutVars>
      </dgm:prSet>
      <dgm:spPr/>
      <dgm:t>
        <a:bodyPr/>
        <a:lstStyle/>
        <a:p>
          <a:endParaRPr lang="en-GB"/>
        </a:p>
      </dgm:t>
    </dgm:pt>
    <dgm:pt modelId="{05E97C26-2260-42C8-9B09-249EA071B69B}" type="pres">
      <dgm:prSet presAssocID="{A9ADB8D5-2EFC-4E73-AC50-6EE8E3C15574}" presName="parTrans" presStyleLbl="sibTrans2D1" presStyleIdx="4" presStyleCnt="8"/>
      <dgm:spPr/>
      <dgm:t>
        <a:bodyPr/>
        <a:lstStyle/>
        <a:p>
          <a:endParaRPr lang="en-GB"/>
        </a:p>
      </dgm:t>
    </dgm:pt>
    <dgm:pt modelId="{DC0E6CD0-60F0-4E1F-B5BA-2D5086C5B4CE}" type="pres">
      <dgm:prSet presAssocID="{A9ADB8D5-2EFC-4E73-AC50-6EE8E3C15574}" presName="connectorText" presStyleLbl="sibTrans2D1" presStyleIdx="4" presStyleCnt="8"/>
      <dgm:spPr/>
      <dgm:t>
        <a:bodyPr/>
        <a:lstStyle/>
        <a:p>
          <a:endParaRPr lang="en-GB"/>
        </a:p>
      </dgm:t>
    </dgm:pt>
    <dgm:pt modelId="{C2D10A17-1B57-4E30-BBFF-9E87B44786C8}" type="pres">
      <dgm:prSet presAssocID="{0F990A6A-5BF8-48E8-B683-8FB4059B160C}" presName="node" presStyleLbl="node1" presStyleIdx="4" presStyleCnt="8">
        <dgm:presLayoutVars>
          <dgm:bulletEnabled val="1"/>
        </dgm:presLayoutVars>
      </dgm:prSet>
      <dgm:spPr/>
      <dgm:t>
        <a:bodyPr/>
        <a:lstStyle/>
        <a:p>
          <a:endParaRPr lang="en-GB"/>
        </a:p>
      </dgm:t>
    </dgm:pt>
    <dgm:pt modelId="{B41D8F13-534F-4932-9FAC-DCA6B5A4A210}" type="pres">
      <dgm:prSet presAssocID="{06E0A968-57F8-41DA-AFF7-42D91B4E8A08}" presName="parTrans" presStyleLbl="sibTrans2D1" presStyleIdx="5" presStyleCnt="8"/>
      <dgm:spPr/>
      <dgm:t>
        <a:bodyPr/>
        <a:lstStyle/>
        <a:p>
          <a:endParaRPr lang="en-GB"/>
        </a:p>
      </dgm:t>
    </dgm:pt>
    <dgm:pt modelId="{1C8892A6-F193-4B2A-AED6-F9B069A61099}" type="pres">
      <dgm:prSet presAssocID="{06E0A968-57F8-41DA-AFF7-42D91B4E8A08}" presName="connectorText" presStyleLbl="sibTrans2D1" presStyleIdx="5" presStyleCnt="8"/>
      <dgm:spPr/>
      <dgm:t>
        <a:bodyPr/>
        <a:lstStyle/>
        <a:p>
          <a:endParaRPr lang="en-GB"/>
        </a:p>
      </dgm:t>
    </dgm:pt>
    <dgm:pt modelId="{0CA76913-16B6-43F8-A88D-CE877BA65A85}" type="pres">
      <dgm:prSet presAssocID="{54831875-A25E-4DFA-B02B-7E0226B12D5E}" presName="node" presStyleLbl="node1" presStyleIdx="5" presStyleCnt="8">
        <dgm:presLayoutVars>
          <dgm:bulletEnabled val="1"/>
        </dgm:presLayoutVars>
      </dgm:prSet>
      <dgm:spPr/>
      <dgm:t>
        <a:bodyPr/>
        <a:lstStyle/>
        <a:p>
          <a:endParaRPr lang="en-GB"/>
        </a:p>
      </dgm:t>
    </dgm:pt>
    <dgm:pt modelId="{D7EE33EA-588F-4A6D-97BB-21819594EB57}" type="pres">
      <dgm:prSet presAssocID="{135E3533-D132-4FF4-864A-2F0B54F220C2}" presName="parTrans" presStyleLbl="sibTrans2D1" presStyleIdx="6" presStyleCnt="8"/>
      <dgm:spPr/>
      <dgm:t>
        <a:bodyPr/>
        <a:lstStyle/>
        <a:p>
          <a:endParaRPr lang="en-GB"/>
        </a:p>
      </dgm:t>
    </dgm:pt>
    <dgm:pt modelId="{FE2DFD74-BB1C-4DE7-B8F1-945273BFD060}" type="pres">
      <dgm:prSet presAssocID="{135E3533-D132-4FF4-864A-2F0B54F220C2}" presName="connectorText" presStyleLbl="sibTrans2D1" presStyleIdx="6" presStyleCnt="8"/>
      <dgm:spPr/>
      <dgm:t>
        <a:bodyPr/>
        <a:lstStyle/>
        <a:p>
          <a:endParaRPr lang="en-GB"/>
        </a:p>
      </dgm:t>
    </dgm:pt>
    <dgm:pt modelId="{7EF6E285-2113-44F4-B663-0AB0713F853F}" type="pres">
      <dgm:prSet presAssocID="{F8743985-CB11-4B41-BE34-42A29A725839}" presName="node" presStyleLbl="node1" presStyleIdx="6" presStyleCnt="8">
        <dgm:presLayoutVars>
          <dgm:bulletEnabled val="1"/>
        </dgm:presLayoutVars>
      </dgm:prSet>
      <dgm:spPr/>
      <dgm:t>
        <a:bodyPr/>
        <a:lstStyle/>
        <a:p>
          <a:endParaRPr lang="en-GB"/>
        </a:p>
      </dgm:t>
    </dgm:pt>
    <dgm:pt modelId="{04CFB934-F8DA-40B2-BB0E-592674EB50C4}" type="pres">
      <dgm:prSet presAssocID="{D6DC4759-F177-4D9C-90CC-E0D3BC160AC7}" presName="parTrans" presStyleLbl="sibTrans2D1" presStyleIdx="7" presStyleCnt="8"/>
      <dgm:spPr/>
      <dgm:t>
        <a:bodyPr/>
        <a:lstStyle/>
        <a:p>
          <a:endParaRPr lang="en-GB"/>
        </a:p>
      </dgm:t>
    </dgm:pt>
    <dgm:pt modelId="{D18C5147-229F-4213-9317-21DAD78540B4}" type="pres">
      <dgm:prSet presAssocID="{D6DC4759-F177-4D9C-90CC-E0D3BC160AC7}" presName="connectorText" presStyleLbl="sibTrans2D1" presStyleIdx="7" presStyleCnt="8"/>
      <dgm:spPr/>
      <dgm:t>
        <a:bodyPr/>
        <a:lstStyle/>
        <a:p>
          <a:endParaRPr lang="en-GB"/>
        </a:p>
      </dgm:t>
    </dgm:pt>
    <dgm:pt modelId="{6D368C5C-E89D-4510-8860-6DDFF47F93BA}" type="pres">
      <dgm:prSet presAssocID="{F6203975-61A0-43F1-9D43-DB3A2BC7D2D4}" presName="node" presStyleLbl="node1" presStyleIdx="7" presStyleCnt="8">
        <dgm:presLayoutVars>
          <dgm:bulletEnabled val="1"/>
        </dgm:presLayoutVars>
      </dgm:prSet>
      <dgm:spPr/>
      <dgm:t>
        <a:bodyPr/>
        <a:lstStyle/>
        <a:p>
          <a:endParaRPr lang="en-SG"/>
        </a:p>
      </dgm:t>
    </dgm:pt>
  </dgm:ptLst>
  <dgm:cxnLst>
    <dgm:cxn modelId="{FDE58339-4452-4483-84BA-FA71F43363E6}" type="presOf" srcId="{8321780E-7D86-4936-A805-392ADE010DFE}" destId="{933BF349-C945-426A-AA81-2F1F704D5F57}" srcOrd="0" destOrd="0" presId="urn:microsoft.com/office/officeart/2005/8/layout/radial5"/>
    <dgm:cxn modelId="{44FCFE7E-F472-4C34-8145-82C7ECD47B0E}" type="presOf" srcId="{0A279D2E-2477-4F5E-9F2E-9351305BA0B4}" destId="{3D9C3703-B42E-4624-AA68-EFEF0B9CF1C6}" srcOrd="0" destOrd="0" presId="urn:microsoft.com/office/officeart/2005/8/layout/radial5"/>
    <dgm:cxn modelId="{CA84A255-E50D-4ACA-BBD4-082EFC34FE0E}" type="presOf" srcId="{A9ADB8D5-2EFC-4E73-AC50-6EE8E3C15574}" destId="{DC0E6CD0-60F0-4E1F-B5BA-2D5086C5B4CE}" srcOrd="1" destOrd="0" presId="urn:microsoft.com/office/officeart/2005/8/layout/radial5"/>
    <dgm:cxn modelId="{B19EC71B-1527-437A-8D59-D37E81E99124}" srcId="{4294925C-AA7F-4D4E-A715-3B8ED016BDE4}" destId="{0A279D2E-2477-4F5E-9F2E-9351305BA0B4}" srcOrd="3" destOrd="0" parTransId="{4C5FBE37-2C9D-44D7-A17E-1948BC9B0954}" sibTransId="{8C2A8C3E-FBD9-4AB9-AABB-8D74B539882A}"/>
    <dgm:cxn modelId="{63E64E26-1F36-4C87-82AF-323CF3C0C8D9}" srcId="{8321780E-7D86-4936-A805-392ADE010DFE}" destId="{4294925C-AA7F-4D4E-A715-3B8ED016BDE4}" srcOrd="0" destOrd="0" parTransId="{2B344C40-8D7B-4567-BB3A-BD7D5DFBA3F6}" sibTransId="{E6C1C007-BC2F-43AB-BD09-17B1279250C1}"/>
    <dgm:cxn modelId="{2E6308EB-BED5-4D26-A254-4E822CE16182}" type="presOf" srcId="{D3D6A1CD-1295-439A-BC55-05BE3CF7DA2A}" destId="{2C866494-3E1D-43F2-A7F0-4819650090A6}" srcOrd="1" destOrd="0" presId="urn:microsoft.com/office/officeart/2005/8/layout/radial5"/>
    <dgm:cxn modelId="{9FA6AB58-9EFE-4A3F-889B-6442F1884C9E}" type="presOf" srcId="{4C5FBE37-2C9D-44D7-A17E-1948BC9B0954}" destId="{EBE00DAD-8224-422B-BF27-1254F029DAD3}" srcOrd="1" destOrd="0" presId="urn:microsoft.com/office/officeart/2005/8/layout/radial5"/>
    <dgm:cxn modelId="{75D57C2A-F339-457F-96EF-3DA67DC55456}" type="presOf" srcId="{D4157EF9-D51D-4077-BEC7-8ED74415D00A}" destId="{15153B8F-F4C7-4BAD-9D35-A5A7FBEEBD0D}" srcOrd="0" destOrd="0" presId="urn:microsoft.com/office/officeart/2005/8/layout/radial5"/>
    <dgm:cxn modelId="{F95711AD-A3F1-4D60-ADE5-CB5E98B5B5D3}" type="presOf" srcId="{4C5FBE37-2C9D-44D7-A17E-1948BC9B0954}" destId="{E3441E19-7B98-473D-B058-8032C361E326}" srcOrd="0" destOrd="0" presId="urn:microsoft.com/office/officeart/2005/8/layout/radial5"/>
    <dgm:cxn modelId="{036D8CB3-D981-4105-90E6-54FEEF717BA1}" srcId="{4294925C-AA7F-4D4E-A715-3B8ED016BDE4}" destId="{589D7E7E-2F3F-406C-824E-8B877970297A}" srcOrd="2" destOrd="0" parTransId="{D3D6A1CD-1295-439A-BC55-05BE3CF7DA2A}" sibTransId="{ECBAE3E8-8917-4B61-BB23-19D72E50BE4C}"/>
    <dgm:cxn modelId="{E6D16D74-E3BD-4FCE-8E53-E9FC51399481}" type="presOf" srcId="{A9ADB8D5-2EFC-4E73-AC50-6EE8E3C15574}" destId="{05E97C26-2260-42C8-9B09-249EA071B69B}" srcOrd="0" destOrd="0" presId="urn:microsoft.com/office/officeart/2005/8/layout/radial5"/>
    <dgm:cxn modelId="{A35F948E-FE53-4B28-9E1B-00A8CB3BF7E4}" srcId="{4294925C-AA7F-4D4E-A715-3B8ED016BDE4}" destId="{0F990A6A-5BF8-48E8-B683-8FB4059B160C}" srcOrd="4" destOrd="0" parTransId="{A9ADB8D5-2EFC-4E73-AC50-6EE8E3C15574}" sibTransId="{FC86A63B-433D-49D0-A12F-7A38F4EC8515}"/>
    <dgm:cxn modelId="{788D551B-522A-4BA9-BD4C-81008833E976}" type="presOf" srcId="{589D7E7E-2F3F-406C-824E-8B877970297A}" destId="{826916B0-6128-4BEC-8EC2-07DDBB639527}" srcOrd="0" destOrd="0" presId="urn:microsoft.com/office/officeart/2005/8/layout/radial5"/>
    <dgm:cxn modelId="{BD372EA7-7417-42BB-A0DB-EF08CCD1D557}" type="presOf" srcId="{879DAA2C-5988-4D2A-8285-CAE2B60DC3F7}" destId="{98A2456C-C71E-4E06-BC2A-E69F962B5FC9}" srcOrd="0" destOrd="0" presId="urn:microsoft.com/office/officeart/2005/8/layout/radial5"/>
    <dgm:cxn modelId="{83133A49-1F7E-463E-95A1-1A16172436B4}" type="presOf" srcId="{42FC1EE3-9C6E-4924-A320-91C68BB7C28C}" destId="{A58A9A71-C9D0-4A07-BD94-CDA6A42657D6}" srcOrd="0" destOrd="0" presId="urn:microsoft.com/office/officeart/2005/8/layout/radial5"/>
    <dgm:cxn modelId="{F3E06E8A-8774-46A3-9591-EE6A561A95B5}" srcId="{4294925C-AA7F-4D4E-A715-3B8ED016BDE4}" destId="{F8743985-CB11-4B41-BE34-42A29A725839}" srcOrd="6" destOrd="0" parTransId="{135E3533-D132-4FF4-864A-2F0B54F220C2}" sibTransId="{30BA8616-7EB2-475E-8660-8631BD25B663}"/>
    <dgm:cxn modelId="{CAE66F9E-260E-4354-B641-A34BA4EA06D1}" type="presOf" srcId="{135E3533-D132-4FF4-864A-2F0B54F220C2}" destId="{D7EE33EA-588F-4A6D-97BB-21819594EB57}" srcOrd="0" destOrd="0" presId="urn:microsoft.com/office/officeart/2005/8/layout/radial5"/>
    <dgm:cxn modelId="{B8EEADF3-28C0-417A-BDCB-D78B2DED5683}" type="presOf" srcId="{D6DC4759-F177-4D9C-90CC-E0D3BC160AC7}" destId="{D18C5147-229F-4213-9317-21DAD78540B4}" srcOrd="1" destOrd="0" presId="urn:microsoft.com/office/officeart/2005/8/layout/radial5"/>
    <dgm:cxn modelId="{7BE63797-A640-42EA-B1C6-38A26F5B4A9B}" srcId="{4294925C-AA7F-4D4E-A715-3B8ED016BDE4}" destId="{42FC1EE3-9C6E-4924-A320-91C68BB7C28C}" srcOrd="0" destOrd="0" parTransId="{879DAA2C-5988-4D2A-8285-CAE2B60DC3F7}" sibTransId="{058A5BF1-B1F5-435E-ADDC-DB1518A81294}"/>
    <dgm:cxn modelId="{87AE1AE8-8AC2-4FD5-B92D-7BFFFF4252BB}" type="presOf" srcId="{135E3533-D132-4FF4-864A-2F0B54F220C2}" destId="{FE2DFD74-BB1C-4DE7-B8F1-945273BFD060}" srcOrd="1" destOrd="0" presId="urn:microsoft.com/office/officeart/2005/8/layout/radial5"/>
    <dgm:cxn modelId="{1B5A4A49-0C07-4123-92CA-28557581A1BC}" type="presOf" srcId="{0F990A6A-5BF8-48E8-B683-8FB4059B160C}" destId="{C2D10A17-1B57-4E30-BBFF-9E87B44786C8}" srcOrd="0" destOrd="0" presId="urn:microsoft.com/office/officeart/2005/8/layout/radial5"/>
    <dgm:cxn modelId="{57667FC6-8126-4894-9B00-77BEFF89B430}" srcId="{4294925C-AA7F-4D4E-A715-3B8ED016BDE4}" destId="{54831875-A25E-4DFA-B02B-7E0226B12D5E}" srcOrd="5" destOrd="0" parTransId="{06E0A968-57F8-41DA-AFF7-42D91B4E8A08}" sibTransId="{4C7B31FB-D12F-43E3-BA1E-22D40CAE6038}"/>
    <dgm:cxn modelId="{D8EA0D97-1688-442F-B61C-5568EDE96796}" srcId="{4294925C-AA7F-4D4E-A715-3B8ED016BDE4}" destId="{F6203975-61A0-43F1-9D43-DB3A2BC7D2D4}" srcOrd="7" destOrd="0" parTransId="{D6DC4759-F177-4D9C-90CC-E0D3BC160AC7}" sibTransId="{49C8EAC6-0D26-421C-B1C9-8DDBD2E24384}"/>
    <dgm:cxn modelId="{9625ADB6-17BE-4FF1-AA76-7DC9FDAB87E9}" type="presOf" srcId="{4294925C-AA7F-4D4E-A715-3B8ED016BDE4}" destId="{7CB773BF-3FD9-4FFE-B84B-81E373FBF78F}" srcOrd="0" destOrd="0" presId="urn:microsoft.com/office/officeart/2005/8/layout/radial5"/>
    <dgm:cxn modelId="{A31E624B-4FF9-4179-98C8-1D544BEE2E8D}" type="presOf" srcId="{879DAA2C-5988-4D2A-8285-CAE2B60DC3F7}" destId="{50CA0943-5F97-4500-A1A9-D8935B1B4F7F}" srcOrd="1" destOrd="0" presId="urn:microsoft.com/office/officeart/2005/8/layout/radial5"/>
    <dgm:cxn modelId="{84F639F6-6E7A-4C70-B1D3-BE53BA7F3879}" type="presOf" srcId="{F6203975-61A0-43F1-9D43-DB3A2BC7D2D4}" destId="{6D368C5C-E89D-4510-8860-6DDFF47F93BA}" srcOrd="0" destOrd="0" presId="urn:microsoft.com/office/officeart/2005/8/layout/radial5"/>
    <dgm:cxn modelId="{1D8CE104-3394-41DD-9B98-B0D502D30E4D}" type="presOf" srcId="{06E0A968-57F8-41DA-AFF7-42D91B4E8A08}" destId="{1C8892A6-F193-4B2A-AED6-F9B069A61099}" srcOrd="1" destOrd="0" presId="urn:microsoft.com/office/officeart/2005/8/layout/radial5"/>
    <dgm:cxn modelId="{D6116E0C-24D1-47F6-A3B1-3CA10F0391E5}" type="presOf" srcId="{D6DC4759-F177-4D9C-90CC-E0D3BC160AC7}" destId="{04CFB934-F8DA-40B2-BB0E-592674EB50C4}" srcOrd="0" destOrd="0" presId="urn:microsoft.com/office/officeart/2005/8/layout/radial5"/>
    <dgm:cxn modelId="{65F2E51F-2CB0-4323-8E17-8A7E23D73299}" srcId="{4294925C-AA7F-4D4E-A715-3B8ED016BDE4}" destId="{2E68E68B-B098-484C-8359-DF215AC602D5}" srcOrd="1" destOrd="0" parTransId="{D4157EF9-D51D-4077-BEC7-8ED74415D00A}" sibTransId="{E575B2C3-D6EC-41A4-9B0B-623066EE28DC}"/>
    <dgm:cxn modelId="{55FA038D-60E6-478D-8FBD-9BDD61B23DC2}" type="presOf" srcId="{F8743985-CB11-4B41-BE34-42A29A725839}" destId="{7EF6E285-2113-44F4-B663-0AB0713F853F}" srcOrd="0" destOrd="0" presId="urn:microsoft.com/office/officeart/2005/8/layout/radial5"/>
    <dgm:cxn modelId="{A28F3A1D-23EF-4230-8E43-D5D6FEACAD9C}" type="presOf" srcId="{06E0A968-57F8-41DA-AFF7-42D91B4E8A08}" destId="{B41D8F13-534F-4932-9FAC-DCA6B5A4A210}" srcOrd="0" destOrd="0" presId="urn:microsoft.com/office/officeart/2005/8/layout/radial5"/>
    <dgm:cxn modelId="{0CF65628-D24B-4155-8554-09D02A345676}" type="presOf" srcId="{2E68E68B-B098-484C-8359-DF215AC602D5}" destId="{48356D12-F190-42C2-B21B-5E5C00B07780}" srcOrd="0" destOrd="0" presId="urn:microsoft.com/office/officeart/2005/8/layout/radial5"/>
    <dgm:cxn modelId="{2FC75F95-E186-4C0D-8792-F3CD7D8059A5}" type="presOf" srcId="{54831875-A25E-4DFA-B02B-7E0226B12D5E}" destId="{0CA76913-16B6-43F8-A88D-CE877BA65A85}" srcOrd="0" destOrd="0" presId="urn:microsoft.com/office/officeart/2005/8/layout/radial5"/>
    <dgm:cxn modelId="{B28A2ACD-0024-423E-A25D-27EE6C37C77B}" type="presOf" srcId="{D4157EF9-D51D-4077-BEC7-8ED74415D00A}" destId="{429826C2-3668-47FF-B2DE-8C2313DBC298}" srcOrd="1" destOrd="0" presId="urn:microsoft.com/office/officeart/2005/8/layout/radial5"/>
    <dgm:cxn modelId="{D0B87978-0BF9-4AA5-AA08-77A3234D2570}" type="presOf" srcId="{D3D6A1CD-1295-439A-BC55-05BE3CF7DA2A}" destId="{574B34A9-99B7-4E0B-82C5-F6FD972D8B73}" srcOrd="0" destOrd="0" presId="urn:microsoft.com/office/officeart/2005/8/layout/radial5"/>
    <dgm:cxn modelId="{5BF606B6-74C2-4FD2-86F4-D3E329D1B8BA}" type="presParOf" srcId="{933BF349-C945-426A-AA81-2F1F704D5F57}" destId="{7CB773BF-3FD9-4FFE-B84B-81E373FBF78F}" srcOrd="0" destOrd="0" presId="urn:microsoft.com/office/officeart/2005/8/layout/radial5"/>
    <dgm:cxn modelId="{D30EFA94-2B25-40E5-8B55-61C388916EF5}" type="presParOf" srcId="{933BF349-C945-426A-AA81-2F1F704D5F57}" destId="{98A2456C-C71E-4E06-BC2A-E69F962B5FC9}" srcOrd="1" destOrd="0" presId="urn:microsoft.com/office/officeart/2005/8/layout/radial5"/>
    <dgm:cxn modelId="{EE8C5CD7-9C15-40CD-86AB-BEC96ABB51C5}" type="presParOf" srcId="{98A2456C-C71E-4E06-BC2A-E69F962B5FC9}" destId="{50CA0943-5F97-4500-A1A9-D8935B1B4F7F}" srcOrd="0" destOrd="0" presId="urn:microsoft.com/office/officeart/2005/8/layout/radial5"/>
    <dgm:cxn modelId="{58EE2E62-3FB9-4910-B2DC-AD2ECD210476}" type="presParOf" srcId="{933BF349-C945-426A-AA81-2F1F704D5F57}" destId="{A58A9A71-C9D0-4A07-BD94-CDA6A42657D6}" srcOrd="2" destOrd="0" presId="urn:microsoft.com/office/officeart/2005/8/layout/radial5"/>
    <dgm:cxn modelId="{0F3D6E2B-AA6F-48CC-A791-68C088278FEA}" type="presParOf" srcId="{933BF349-C945-426A-AA81-2F1F704D5F57}" destId="{15153B8F-F4C7-4BAD-9D35-A5A7FBEEBD0D}" srcOrd="3" destOrd="0" presId="urn:microsoft.com/office/officeart/2005/8/layout/radial5"/>
    <dgm:cxn modelId="{F9D594FD-2A65-4DBB-9C1B-A43F6889B880}" type="presParOf" srcId="{15153B8F-F4C7-4BAD-9D35-A5A7FBEEBD0D}" destId="{429826C2-3668-47FF-B2DE-8C2313DBC298}" srcOrd="0" destOrd="0" presId="urn:microsoft.com/office/officeart/2005/8/layout/radial5"/>
    <dgm:cxn modelId="{256197E5-606A-4852-8B68-2B49CD4F4B92}" type="presParOf" srcId="{933BF349-C945-426A-AA81-2F1F704D5F57}" destId="{48356D12-F190-42C2-B21B-5E5C00B07780}" srcOrd="4" destOrd="0" presId="urn:microsoft.com/office/officeart/2005/8/layout/radial5"/>
    <dgm:cxn modelId="{BA236715-52DF-4B45-AD74-694E2CEFBA88}" type="presParOf" srcId="{933BF349-C945-426A-AA81-2F1F704D5F57}" destId="{574B34A9-99B7-4E0B-82C5-F6FD972D8B73}" srcOrd="5" destOrd="0" presId="urn:microsoft.com/office/officeart/2005/8/layout/radial5"/>
    <dgm:cxn modelId="{D0243F2E-2A79-4016-9D5B-49B3F0D5C32B}" type="presParOf" srcId="{574B34A9-99B7-4E0B-82C5-F6FD972D8B73}" destId="{2C866494-3E1D-43F2-A7F0-4819650090A6}" srcOrd="0" destOrd="0" presId="urn:microsoft.com/office/officeart/2005/8/layout/radial5"/>
    <dgm:cxn modelId="{A70455C2-A10E-4911-9F9A-568848B7A36B}" type="presParOf" srcId="{933BF349-C945-426A-AA81-2F1F704D5F57}" destId="{826916B0-6128-4BEC-8EC2-07DDBB639527}" srcOrd="6" destOrd="0" presId="urn:microsoft.com/office/officeart/2005/8/layout/radial5"/>
    <dgm:cxn modelId="{BA97CAE7-4AAA-4831-BB37-34B9C48B492F}" type="presParOf" srcId="{933BF349-C945-426A-AA81-2F1F704D5F57}" destId="{E3441E19-7B98-473D-B058-8032C361E326}" srcOrd="7" destOrd="0" presId="urn:microsoft.com/office/officeart/2005/8/layout/radial5"/>
    <dgm:cxn modelId="{8CB40DD2-3BED-4499-9B95-93211971F690}" type="presParOf" srcId="{E3441E19-7B98-473D-B058-8032C361E326}" destId="{EBE00DAD-8224-422B-BF27-1254F029DAD3}" srcOrd="0" destOrd="0" presId="urn:microsoft.com/office/officeart/2005/8/layout/radial5"/>
    <dgm:cxn modelId="{34300653-5494-4D92-BBB5-D90E482D2131}" type="presParOf" srcId="{933BF349-C945-426A-AA81-2F1F704D5F57}" destId="{3D9C3703-B42E-4624-AA68-EFEF0B9CF1C6}" srcOrd="8" destOrd="0" presId="urn:microsoft.com/office/officeart/2005/8/layout/radial5"/>
    <dgm:cxn modelId="{F988F6ED-2C05-497D-8E96-9AD7CB04AACD}" type="presParOf" srcId="{933BF349-C945-426A-AA81-2F1F704D5F57}" destId="{05E97C26-2260-42C8-9B09-249EA071B69B}" srcOrd="9" destOrd="0" presId="urn:microsoft.com/office/officeart/2005/8/layout/radial5"/>
    <dgm:cxn modelId="{EF69AECB-4003-450A-B778-1AB8F9424734}" type="presParOf" srcId="{05E97C26-2260-42C8-9B09-249EA071B69B}" destId="{DC0E6CD0-60F0-4E1F-B5BA-2D5086C5B4CE}" srcOrd="0" destOrd="0" presId="urn:microsoft.com/office/officeart/2005/8/layout/radial5"/>
    <dgm:cxn modelId="{EFFF36DB-08B3-4C13-A6E6-C9E39BDF8F18}" type="presParOf" srcId="{933BF349-C945-426A-AA81-2F1F704D5F57}" destId="{C2D10A17-1B57-4E30-BBFF-9E87B44786C8}" srcOrd="10" destOrd="0" presId="urn:microsoft.com/office/officeart/2005/8/layout/radial5"/>
    <dgm:cxn modelId="{02AB32E1-8932-4107-B99A-A061ABBC4F0B}" type="presParOf" srcId="{933BF349-C945-426A-AA81-2F1F704D5F57}" destId="{B41D8F13-534F-4932-9FAC-DCA6B5A4A210}" srcOrd="11" destOrd="0" presId="urn:microsoft.com/office/officeart/2005/8/layout/radial5"/>
    <dgm:cxn modelId="{D9CC225F-DAEF-46A6-BBBD-AA349998DE00}" type="presParOf" srcId="{B41D8F13-534F-4932-9FAC-DCA6B5A4A210}" destId="{1C8892A6-F193-4B2A-AED6-F9B069A61099}" srcOrd="0" destOrd="0" presId="urn:microsoft.com/office/officeart/2005/8/layout/radial5"/>
    <dgm:cxn modelId="{2075F718-3329-47A7-9311-8B1CF936467A}" type="presParOf" srcId="{933BF349-C945-426A-AA81-2F1F704D5F57}" destId="{0CA76913-16B6-43F8-A88D-CE877BA65A85}" srcOrd="12" destOrd="0" presId="urn:microsoft.com/office/officeart/2005/8/layout/radial5"/>
    <dgm:cxn modelId="{B929A18B-6599-454C-9E7C-E37561150C09}" type="presParOf" srcId="{933BF349-C945-426A-AA81-2F1F704D5F57}" destId="{D7EE33EA-588F-4A6D-97BB-21819594EB57}" srcOrd="13" destOrd="0" presId="urn:microsoft.com/office/officeart/2005/8/layout/radial5"/>
    <dgm:cxn modelId="{8CA6E2B1-9393-42E0-8FCD-850AE2904286}" type="presParOf" srcId="{D7EE33EA-588F-4A6D-97BB-21819594EB57}" destId="{FE2DFD74-BB1C-4DE7-B8F1-945273BFD060}" srcOrd="0" destOrd="0" presId="urn:microsoft.com/office/officeart/2005/8/layout/radial5"/>
    <dgm:cxn modelId="{0D0B6DE5-92A5-409E-9D0E-DB99C9789949}" type="presParOf" srcId="{933BF349-C945-426A-AA81-2F1F704D5F57}" destId="{7EF6E285-2113-44F4-B663-0AB0713F853F}" srcOrd="14" destOrd="0" presId="urn:microsoft.com/office/officeart/2005/8/layout/radial5"/>
    <dgm:cxn modelId="{62AA22D5-994F-4146-B5B4-D54E5569C2D3}" type="presParOf" srcId="{933BF349-C945-426A-AA81-2F1F704D5F57}" destId="{04CFB934-F8DA-40B2-BB0E-592674EB50C4}" srcOrd="15" destOrd="0" presId="urn:microsoft.com/office/officeart/2005/8/layout/radial5"/>
    <dgm:cxn modelId="{81E459C3-A53A-4065-A0DB-29457FD9952F}" type="presParOf" srcId="{04CFB934-F8DA-40B2-BB0E-592674EB50C4}" destId="{D18C5147-229F-4213-9317-21DAD78540B4}" srcOrd="0" destOrd="0" presId="urn:microsoft.com/office/officeart/2005/8/layout/radial5"/>
    <dgm:cxn modelId="{52B406C2-A062-4907-8C68-E2447AF1D7DA}" type="presParOf" srcId="{933BF349-C945-426A-AA81-2F1F704D5F57}" destId="{6D368C5C-E89D-4510-8860-6DDFF47F93BA}" srcOrd="16" destOrd="0" presId="urn:microsoft.com/office/officeart/2005/8/layout/radial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F9FB28D-6444-4B34-97AE-7158F5725D22}">
      <dsp:nvSpPr>
        <dsp:cNvPr id="0" name=""/>
        <dsp:cNvSpPr/>
      </dsp:nvSpPr>
      <dsp:spPr>
        <a:xfrm>
          <a:off x="3650454" y="114298"/>
          <a:ext cx="2597944" cy="1485900"/>
        </a:xfrm>
        <a:prstGeom prst="triangl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Attract</a:t>
          </a:r>
          <a:endParaRPr lang="en-US" sz="2100" kern="1200" dirty="0"/>
        </a:p>
      </dsp:txBody>
      <dsp:txXfrm>
        <a:off x="3650454" y="114298"/>
        <a:ext cx="2597944" cy="1485900"/>
      </dsp:txXfrm>
    </dsp:sp>
    <dsp:sp modelId="{A8E672A6-6AF8-48F1-825D-5E0D0C357472}">
      <dsp:nvSpPr>
        <dsp:cNvPr id="0" name=""/>
        <dsp:cNvSpPr/>
      </dsp:nvSpPr>
      <dsp:spPr>
        <a:xfrm>
          <a:off x="2296707" y="1614492"/>
          <a:ext cx="2619376" cy="1466843"/>
        </a:xfrm>
        <a:prstGeom prst="triangl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Develop</a:t>
          </a:r>
          <a:endParaRPr lang="en-US" sz="2000" kern="1200" dirty="0"/>
        </a:p>
      </dsp:txBody>
      <dsp:txXfrm>
        <a:off x="2296707" y="1614492"/>
        <a:ext cx="2619376" cy="1466843"/>
      </dsp:txXfrm>
    </dsp:sp>
    <dsp:sp modelId="{E5988B1B-ECE9-4C2C-8042-DD3D53229286}">
      <dsp:nvSpPr>
        <dsp:cNvPr id="0" name=""/>
        <dsp:cNvSpPr/>
      </dsp:nvSpPr>
      <dsp:spPr>
        <a:xfrm rot="10800000">
          <a:off x="3606395" y="1628778"/>
          <a:ext cx="2686062" cy="1438272"/>
        </a:xfrm>
        <a:prstGeom prst="triangl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Assign</a:t>
          </a:r>
          <a:endParaRPr lang="en-US" sz="1900" kern="1200" dirty="0"/>
        </a:p>
      </dsp:txBody>
      <dsp:txXfrm rot="10800000">
        <a:off x="3606395" y="1628778"/>
        <a:ext cx="2686062" cy="1438272"/>
      </dsp:txXfrm>
    </dsp:sp>
    <dsp:sp modelId="{05B4F070-0511-44C0-AD6B-DE55D3E8C564}">
      <dsp:nvSpPr>
        <dsp:cNvPr id="0" name=""/>
        <dsp:cNvSpPr/>
      </dsp:nvSpPr>
      <dsp:spPr>
        <a:xfrm>
          <a:off x="4953003" y="1676398"/>
          <a:ext cx="2633669" cy="1343031"/>
        </a:xfrm>
        <a:prstGeom prst="triangl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Retain</a:t>
          </a:r>
          <a:endParaRPr lang="en-US" sz="1800" kern="1200" dirty="0"/>
        </a:p>
      </dsp:txBody>
      <dsp:txXfrm>
        <a:off x="4953003" y="1676398"/>
        <a:ext cx="2633669" cy="1343031"/>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CB773BF-3FD9-4FFE-B84B-81E373FBF78F}">
      <dsp:nvSpPr>
        <dsp:cNvPr id="0" name=""/>
        <dsp:cNvSpPr/>
      </dsp:nvSpPr>
      <dsp:spPr>
        <a:xfrm>
          <a:off x="2643425" y="1704052"/>
          <a:ext cx="1139484" cy="1139484"/>
        </a:xfrm>
        <a:prstGeom prst="ellipse">
          <a:avLst/>
        </a:prstGeom>
        <a:solidFill>
          <a:schemeClr val="dk2">
            <a:hueOff val="0"/>
            <a:satOff val="0"/>
            <a:lumOff val="0"/>
            <a:alphaOff val="0"/>
          </a:schemeClr>
        </a:solidFill>
        <a:ln w="63500" cap="flat" cmpd="thickThin" algn="ctr">
          <a:solidFill>
            <a:schemeClr val="lt2">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b="1" kern="1200" dirty="0" smtClean="0"/>
            <a:t>Competency-based HCM</a:t>
          </a:r>
          <a:endParaRPr lang="en-SG" sz="800" b="1" kern="1200" dirty="0"/>
        </a:p>
      </dsp:txBody>
      <dsp:txXfrm>
        <a:off x="2643425" y="1704052"/>
        <a:ext cx="1139484" cy="1139484"/>
      </dsp:txXfrm>
    </dsp:sp>
    <dsp:sp modelId="{98A2456C-C71E-4E06-BC2A-E69F962B5FC9}">
      <dsp:nvSpPr>
        <dsp:cNvPr id="0" name=""/>
        <dsp:cNvSpPr/>
      </dsp:nvSpPr>
      <dsp:spPr>
        <a:xfrm rot="16200000">
          <a:off x="3037627" y="1189068"/>
          <a:ext cx="351080" cy="387424"/>
        </a:xfrm>
        <a:prstGeom prst="rightArrow">
          <a:avLst>
            <a:gd name="adj1" fmla="val 60000"/>
            <a:gd name="adj2" fmla="val 50000"/>
          </a:avLst>
        </a:prstGeom>
        <a:solidFill>
          <a:schemeClr val="dk2">
            <a:tint val="60000"/>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SG" sz="800" kern="1200"/>
        </a:p>
      </dsp:txBody>
      <dsp:txXfrm rot="16200000">
        <a:off x="3037627" y="1189068"/>
        <a:ext cx="351080" cy="387424"/>
      </dsp:txXfrm>
    </dsp:sp>
    <dsp:sp modelId="{A58A9A71-C9D0-4A07-BD94-CDA6A42657D6}">
      <dsp:nvSpPr>
        <dsp:cNvPr id="0" name=""/>
        <dsp:cNvSpPr/>
      </dsp:nvSpPr>
      <dsp:spPr>
        <a:xfrm>
          <a:off x="2700399" y="16101"/>
          <a:ext cx="1025535" cy="1025535"/>
        </a:xfrm>
        <a:prstGeom prst="ellipse">
          <a:avLst/>
        </a:prstGeom>
        <a:solidFill>
          <a:schemeClr val="dk2">
            <a:hueOff val="0"/>
            <a:satOff val="0"/>
            <a:lumOff val="0"/>
            <a:alphaOff val="0"/>
          </a:schemeClr>
        </a:solidFill>
        <a:ln w="63500" cap="flat" cmpd="thickThin" algn="ctr">
          <a:solidFill>
            <a:schemeClr val="lt2">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b="1" kern="1200" dirty="0" smtClean="0"/>
            <a:t>Competency Assessment &amp; Analysis</a:t>
          </a:r>
          <a:endParaRPr lang="en-SG" sz="800" b="1" kern="1200" dirty="0"/>
        </a:p>
      </dsp:txBody>
      <dsp:txXfrm>
        <a:off x="2700399" y="16101"/>
        <a:ext cx="1025535" cy="1025535"/>
      </dsp:txXfrm>
    </dsp:sp>
    <dsp:sp modelId="{15153B8F-F4C7-4BAD-9D35-A5A7FBEEBD0D}">
      <dsp:nvSpPr>
        <dsp:cNvPr id="0" name=""/>
        <dsp:cNvSpPr/>
      </dsp:nvSpPr>
      <dsp:spPr>
        <a:xfrm rot="18900000">
          <a:off x="3667669" y="1450040"/>
          <a:ext cx="351080" cy="387424"/>
        </a:xfrm>
        <a:prstGeom prst="rightArrow">
          <a:avLst>
            <a:gd name="adj1" fmla="val 60000"/>
            <a:gd name="adj2" fmla="val 50000"/>
          </a:avLst>
        </a:prstGeom>
        <a:solidFill>
          <a:schemeClr val="dk2">
            <a:tint val="60000"/>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GB" sz="800" kern="1200"/>
        </a:p>
      </dsp:txBody>
      <dsp:txXfrm rot="18900000">
        <a:off x="3667669" y="1450040"/>
        <a:ext cx="351080" cy="387424"/>
      </dsp:txXfrm>
    </dsp:sp>
    <dsp:sp modelId="{48356D12-F190-42C2-B21B-5E5C00B07780}">
      <dsp:nvSpPr>
        <dsp:cNvPr id="0" name=""/>
        <dsp:cNvSpPr/>
      </dsp:nvSpPr>
      <dsp:spPr>
        <a:xfrm>
          <a:off x="3934248" y="527178"/>
          <a:ext cx="1025535" cy="1025535"/>
        </a:xfrm>
        <a:prstGeom prst="ellipse">
          <a:avLst/>
        </a:prstGeom>
        <a:solidFill>
          <a:schemeClr val="dk2">
            <a:hueOff val="0"/>
            <a:satOff val="0"/>
            <a:lumOff val="0"/>
            <a:alphaOff val="0"/>
          </a:schemeClr>
        </a:solidFill>
        <a:ln w="63500" cap="flat" cmpd="thickThin" algn="ctr">
          <a:solidFill>
            <a:schemeClr val="lt2">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b="1" kern="1200" dirty="0" smtClean="0"/>
            <a:t>Performance Management</a:t>
          </a:r>
          <a:endParaRPr lang="en-SG" sz="800" b="1" kern="1200" dirty="0"/>
        </a:p>
      </dsp:txBody>
      <dsp:txXfrm>
        <a:off x="3934248" y="527178"/>
        <a:ext cx="1025535" cy="1025535"/>
      </dsp:txXfrm>
    </dsp:sp>
    <dsp:sp modelId="{574B34A9-99B7-4E0B-82C5-F6FD972D8B73}">
      <dsp:nvSpPr>
        <dsp:cNvPr id="0" name=""/>
        <dsp:cNvSpPr/>
      </dsp:nvSpPr>
      <dsp:spPr>
        <a:xfrm>
          <a:off x="3928640" y="2080082"/>
          <a:ext cx="351080" cy="387424"/>
        </a:xfrm>
        <a:prstGeom prst="rightArrow">
          <a:avLst>
            <a:gd name="adj1" fmla="val 60000"/>
            <a:gd name="adj2" fmla="val 50000"/>
          </a:avLst>
        </a:prstGeom>
        <a:solidFill>
          <a:schemeClr val="dk2">
            <a:tint val="60000"/>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SG" sz="800" kern="1200"/>
        </a:p>
      </dsp:txBody>
      <dsp:txXfrm>
        <a:off x="3928640" y="2080082"/>
        <a:ext cx="351080" cy="387424"/>
      </dsp:txXfrm>
    </dsp:sp>
    <dsp:sp modelId="{826916B0-6128-4BEC-8EC2-07DDBB639527}">
      <dsp:nvSpPr>
        <dsp:cNvPr id="0" name=""/>
        <dsp:cNvSpPr/>
      </dsp:nvSpPr>
      <dsp:spPr>
        <a:xfrm>
          <a:off x="4445324" y="1761026"/>
          <a:ext cx="1025535" cy="1025535"/>
        </a:xfrm>
        <a:prstGeom prst="ellipse">
          <a:avLst/>
        </a:prstGeom>
        <a:solidFill>
          <a:schemeClr val="dk2">
            <a:hueOff val="0"/>
            <a:satOff val="0"/>
            <a:lumOff val="0"/>
            <a:alphaOff val="0"/>
          </a:schemeClr>
        </a:solidFill>
        <a:ln w="63500" cap="flat" cmpd="thickThin" algn="ctr">
          <a:solidFill>
            <a:schemeClr val="lt2">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b="1" kern="1200" dirty="0" smtClean="0"/>
            <a:t>Succession Planning</a:t>
          </a:r>
          <a:endParaRPr lang="en-SG" sz="800" b="1" kern="1200" dirty="0"/>
        </a:p>
      </dsp:txBody>
      <dsp:txXfrm>
        <a:off x="4445324" y="1761026"/>
        <a:ext cx="1025535" cy="1025535"/>
      </dsp:txXfrm>
    </dsp:sp>
    <dsp:sp modelId="{E3441E19-7B98-473D-B058-8032C361E326}">
      <dsp:nvSpPr>
        <dsp:cNvPr id="0" name=""/>
        <dsp:cNvSpPr/>
      </dsp:nvSpPr>
      <dsp:spPr>
        <a:xfrm rot="2700000">
          <a:off x="3667669" y="2710123"/>
          <a:ext cx="351080" cy="387424"/>
        </a:xfrm>
        <a:prstGeom prst="rightArrow">
          <a:avLst>
            <a:gd name="adj1" fmla="val 60000"/>
            <a:gd name="adj2" fmla="val 50000"/>
          </a:avLst>
        </a:prstGeom>
        <a:solidFill>
          <a:schemeClr val="dk2">
            <a:tint val="60000"/>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SG" sz="800" kern="1200"/>
        </a:p>
      </dsp:txBody>
      <dsp:txXfrm rot="2700000">
        <a:off x="3667669" y="2710123"/>
        <a:ext cx="351080" cy="387424"/>
      </dsp:txXfrm>
    </dsp:sp>
    <dsp:sp modelId="{3D9C3703-B42E-4624-AA68-EFEF0B9CF1C6}">
      <dsp:nvSpPr>
        <dsp:cNvPr id="0" name=""/>
        <dsp:cNvSpPr/>
      </dsp:nvSpPr>
      <dsp:spPr>
        <a:xfrm>
          <a:off x="3934248" y="2994875"/>
          <a:ext cx="1025535" cy="1025535"/>
        </a:xfrm>
        <a:prstGeom prst="ellipse">
          <a:avLst/>
        </a:prstGeom>
        <a:solidFill>
          <a:schemeClr val="dk2">
            <a:hueOff val="0"/>
            <a:satOff val="0"/>
            <a:lumOff val="0"/>
            <a:alphaOff val="0"/>
          </a:schemeClr>
        </a:solidFill>
        <a:ln w="63500" cap="flat" cmpd="thickThin" algn="ctr">
          <a:solidFill>
            <a:schemeClr val="lt2">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b="1" kern="1200" dirty="0" smtClean="0"/>
            <a:t>Training &amp; development</a:t>
          </a:r>
          <a:endParaRPr lang="en-SG" sz="800" b="1" kern="1200" dirty="0"/>
        </a:p>
      </dsp:txBody>
      <dsp:txXfrm>
        <a:off x="3934248" y="2994875"/>
        <a:ext cx="1025535" cy="1025535"/>
      </dsp:txXfrm>
    </dsp:sp>
    <dsp:sp modelId="{05E97C26-2260-42C8-9B09-249EA071B69B}">
      <dsp:nvSpPr>
        <dsp:cNvPr id="0" name=""/>
        <dsp:cNvSpPr/>
      </dsp:nvSpPr>
      <dsp:spPr>
        <a:xfrm rot="5400000">
          <a:off x="3037627" y="2971095"/>
          <a:ext cx="351080" cy="387424"/>
        </a:xfrm>
        <a:prstGeom prst="rightArrow">
          <a:avLst>
            <a:gd name="adj1" fmla="val 60000"/>
            <a:gd name="adj2" fmla="val 50000"/>
          </a:avLst>
        </a:prstGeom>
        <a:solidFill>
          <a:schemeClr val="dk2">
            <a:tint val="60000"/>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SG" sz="800" kern="1200"/>
        </a:p>
      </dsp:txBody>
      <dsp:txXfrm rot="5400000">
        <a:off x="3037627" y="2971095"/>
        <a:ext cx="351080" cy="387424"/>
      </dsp:txXfrm>
    </dsp:sp>
    <dsp:sp modelId="{C2D10A17-1B57-4E30-BBFF-9E87B44786C8}">
      <dsp:nvSpPr>
        <dsp:cNvPr id="0" name=""/>
        <dsp:cNvSpPr/>
      </dsp:nvSpPr>
      <dsp:spPr>
        <a:xfrm>
          <a:off x="2700399" y="3505951"/>
          <a:ext cx="1025535" cy="1025535"/>
        </a:xfrm>
        <a:prstGeom prst="ellipse">
          <a:avLst/>
        </a:prstGeom>
        <a:solidFill>
          <a:schemeClr val="dk2">
            <a:hueOff val="0"/>
            <a:satOff val="0"/>
            <a:lumOff val="0"/>
            <a:alphaOff val="0"/>
          </a:schemeClr>
        </a:solidFill>
        <a:ln w="63500" cap="flat" cmpd="thickThin" algn="ctr">
          <a:solidFill>
            <a:schemeClr val="lt2">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b="1" kern="1200" dirty="0" smtClean="0"/>
            <a:t>Resource Utilization</a:t>
          </a:r>
        </a:p>
      </dsp:txBody>
      <dsp:txXfrm>
        <a:off x="2700399" y="3505951"/>
        <a:ext cx="1025535" cy="1025535"/>
      </dsp:txXfrm>
    </dsp:sp>
    <dsp:sp modelId="{B41D8F13-534F-4932-9FAC-DCA6B5A4A210}">
      <dsp:nvSpPr>
        <dsp:cNvPr id="0" name=""/>
        <dsp:cNvSpPr/>
      </dsp:nvSpPr>
      <dsp:spPr>
        <a:xfrm rot="8100000">
          <a:off x="2407585" y="2710123"/>
          <a:ext cx="351080" cy="387424"/>
        </a:xfrm>
        <a:prstGeom prst="rightArrow">
          <a:avLst>
            <a:gd name="adj1" fmla="val 60000"/>
            <a:gd name="adj2" fmla="val 50000"/>
          </a:avLst>
        </a:prstGeom>
        <a:solidFill>
          <a:schemeClr val="dk2">
            <a:tint val="60000"/>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SG" sz="800" kern="1200"/>
        </a:p>
      </dsp:txBody>
      <dsp:txXfrm rot="8100000">
        <a:off x="2407585" y="2710123"/>
        <a:ext cx="351080" cy="387424"/>
      </dsp:txXfrm>
    </dsp:sp>
    <dsp:sp modelId="{0CA76913-16B6-43F8-A88D-CE877BA65A85}">
      <dsp:nvSpPr>
        <dsp:cNvPr id="0" name=""/>
        <dsp:cNvSpPr/>
      </dsp:nvSpPr>
      <dsp:spPr>
        <a:xfrm>
          <a:off x="1466551" y="2994875"/>
          <a:ext cx="1025535" cy="1025535"/>
        </a:xfrm>
        <a:prstGeom prst="ellipse">
          <a:avLst/>
        </a:prstGeom>
        <a:solidFill>
          <a:schemeClr val="dk2">
            <a:hueOff val="0"/>
            <a:satOff val="0"/>
            <a:lumOff val="0"/>
            <a:alphaOff val="0"/>
          </a:schemeClr>
        </a:solidFill>
        <a:ln w="63500" cap="flat" cmpd="thickThin" algn="ctr">
          <a:solidFill>
            <a:schemeClr val="lt2">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b="1" kern="1200" dirty="0" smtClean="0"/>
            <a:t>Recruitment</a:t>
          </a:r>
        </a:p>
      </dsp:txBody>
      <dsp:txXfrm>
        <a:off x="1466551" y="2994875"/>
        <a:ext cx="1025535" cy="1025535"/>
      </dsp:txXfrm>
    </dsp:sp>
    <dsp:sp modelId="{D7EE33EA-588F-4A6D-97BB-21819594EB57}">
      <dsp:nvSpPr>
        <dsp:cNvPr id="0" name=""/>
        <dsp:cNvSpPr/>
      </dsp:nvSpPr>
      <dsp:spPr>
        <a:xfrm rot="10800000">
          <a:off x="2146614" y="2080082"/>
          <a:ext cx="351080" cy="387424"/>
        </a:xfrm>
        <a:prstGeom prst="rightArrow">
          <a:avLst>
            <a:gd name="adj1" fmla="val 60000"/>
            <a:gd name="adj2" fmla="val 50000"/>
          </a:avLst>
        </a:prstGeom>
        <a:solidFill>
          <a:schemeClr val="dk2">
            <a:tint val="60000"/>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GB" sz="800" kern="1200"/>
        </a:p>
      </dsp:txBody>
      <dsp:txXfrm rot="10800000">
        <a:off x="2146614" y="2080082"/>
        <a:ext cx="351080" cy="387424"/>
      </dsp:txXfrm>
    </dsp:sp>
    <dsp:sp modelId="{7EF6E285-2113-44F4-B663-0AB0713F853F}">
      <dsp:nvSpPr>
        <dsp:cNvPr id="0" name=""/>
        <dsp:cNvSpPr/>
      </dsp:nvSpPr>
      <dsp:spPr>
        <a:xfrm>
          <a:off x="955474" y="1761026"/>
          <a:ext cx="1025535" cy="1025535"/>
        </a:xfrm>
        <a:prstGeom prst="ellipse">
          <a:avLst/>
        </a:prstGeom>
        <a:solidFill>
          <a:schemeClr val="dk2">
            <a:hueOff val="0"/>
            <a:satOff val="0"/>
            <a:lumOff val="0"/>
            <a:alphaOff val="0"/>
          </a:schemeClr>
        </a:solidFill>
        <a:ln w="63500" cap="flat" cmpd="thickThin" algn="ctr">
          <a:solidFill>
            <a:schemeClr val="lt2">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b="1" kern="1200" dirty="0" smtClean="0"/>
            <a:t>Certifications</a:t>
          </a:r>
        </a:p>
      </dsp:txBody>
      <dsp:txXfrm>
        <a:off x="955474" y="1761026"/>
        <a:ext cx="1025535" cy="1025535"/>
      </dsp:txXfrm>
    </dsp:sp>
    <dsp:sp modelId="{04CFB934-F8DA-40B2-BB0E-592674EB50C4}">
      <dsp:nvSpPr>
        <dsp:cNvPr id="0" name=""/>
        <dsp:cNvSpPr/>
      </dsp:nvSpPr>
      <dsp:spPr>
        <a:xfrm rot="13500000">
          <a:off x="2407585" y="1450040"/>
          <a:ext cx="351080" cy="387424"/>
        </a:xfrm>
        <a:prstGeom prst="rightArrow">
          <a:avLst>
            <a:gd name="adj1" fmla="val 60000"/>
            <a:gd name="adj2" fmla="val 50000"/>
          </a:avLst>
        </a:prstGeom>
        <a:solidFill>
          <a:schemeClr val="dk2">
            <a:tint val="60000"/>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SG" sz="800" kern="1200"/>
        </a:p>
      </dsp:txBody>
      <dsp:txXfrm rot="13500000">
        <a:off x="2407585" y="1450040"/>
        <a:ext cx="351080" cy="387424"/>
      </dsp:txXfrm>
    </dsp:sp>
    <dsp:sp modelId="{6D368C5C-E89D-4510-8860-6DDFF47F93BA}">
      <dsp:nvSpPr>
        <dsp:cNvPr id="0" name=""/>
        <dsp:cNvSpPr/>
      </dsp:nvSpPr>
      <dsp:spPr>
        <a:xfrm>
          <a:off x="1466551" y="527178"/>
          <a:ext cx="1025535" cy="1025535"/>
        </a:xfrm>
        <a:prstGeom prst="ellipse">
          <a:avLst/>
        </a:prstGeom>
        <a:solidFill>
          <a:schemeClr val="dk2">
            <a:hueOff val="0"/>
            <a:satOff val="0"/>
            <a:lumOff val="0"/>
            <a:alphaOff val="0"/>
          </a:schemeClr>
        </a:solidFill>
        <a:ln w="63500" cap="flat" cmpd="thickThin" algn="ctr">
          <a:solidFill>
            <a:schemeClr val="lt2">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b="1" kern="1200" dirty="0" smtClean="0"/>
            <a:t>Analysis, Ratings &amp; KPIs</a:t>
          </a:r>
        </a:p>
      </dsp:txBody>
      <dsp:txXfrm>
        <a:off x="1466551" y="527178"/>
        <a:ext cx="1025535" cy="1025535"/>
      </dsp:txXfrm>
    </dsp:sp>
  </dsp:spTree>
</dsp:drawing>
</file>

<file path=ppt/diagrams/layout1.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02F51894-EA0D-40A4-87B1-97137D69E22B}" type="datetimeFigureOut">
              <a:rPr lang="en-US" smtClean="0"/>
              <a:t>10/1/2013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03596EA-1720-48A4-97D8-1A147DCB821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C483FEA-1149-4666-9083-247F3D47F27F}" type="datetimeFigureOut">
              <a:rPr lang="en-US" smtClean="0"/>
              <a:t>10/1/2013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40D6FF0-F10B-4C3D-A51C-8CCAF88175B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C483FEA-1149-4666-9083-247F3D47F27F}" type="datetimeFigureOut">
              <a:rPr lang="en-US" smtClean="0"/>
              <a:t>10/1/2013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40D6FF0-F10B-4C3D-A51C-8CCAF88175B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C483FEA-1149-4666-9083-247F3D47F27F}" type="datetimeFigureOut">
              <a:rPr lang="en-US" smtClean="0"/>
              <a:t>10/1/2013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40D6FF0-F10B-4C3D-A51C-8CCAF88175B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C483FEA-1149-4666-9083-247F3D47F27F}" type="datetimeFigureOut">
              <a:rPr lang="en-US" smtClean="0"/>
              <a:t>10/1/2013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40D6FF0-F10B-4C3D-A51C-8CCAF88175B9}"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C483FEA-1149-4666-9083-247F3D47F27F}" type="datetimeFigureOut">
              <a:rPr lang="en-US" smtClean="0"/>
              <a:t>10/1/2013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40D6FF0-F10B-4C3D-A51C-8CCAF88175B9}"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C483FEA-1149-4666-9083-247F3D47F27F}" type="datetimeFigureOut">
              <a:rPr lang="en-US" smtClean="0"/>
              <a:t>10/1/2013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40D6FF0-F10B-4C3D-A51C-8CCAF88175B9}"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C483FEA-1149-4666-9083-247F3D47F27F}" type="datetimeFigureOut">
              <a:rPr lang="en-US" smtClean="0"/>
              <a:t>10/1/2013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40D6FF0-F10B-4C3D-A51C-8CCAF88175B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C483FEA-1149-4666-9083-247F3D47F27F}" type="datetimeFigureOut">
              <a:rPr lang="en-US" smtClean="0"/>
              <a:t>10/1/2013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40D6FF0-F10B-4C3D-A51C-8CCAF88175B9}"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C483FEA-1149-4666-9083-247F3D47F27F}" type="datetimeFigureOut">
              <a:rPr lang="en-US" smtClean="0"/>
              <a:t>10/1/2013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40D6FF0-F10B-4C3D-A51C-8CCAF88175B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C483FEA-1149-4666-9083-247F3D47F27F}" type="datetimeFigureOut">
              <a:rPr lang="en-US" smtClean="0"/>
              <a:t>10/1/2013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40D6FF0-F10B-4C3D-A51C-8CCAF88175B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C483FEA-1149-4666-9083-247F3D47F27F}" type="datetimeFigureOut">
              <a:rPr lang="en-US" smtClean="0"/>
              <a:t>10/1/2013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40D6FF0-F10B-4C3D-A51C-8CCAF88175B9}"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C483FEA-1149-4666-9083-247F3D47F27F}" type="datetimeFigureOut">
              <a:rPr lang="en-US" smtClean="0"/>
              <a:t>10/1/2013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40D6FF0-F10B-4C3D-A51C-8CCAF88175B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914400" y="1676400"/>
            <a:ext cx="7735204" cy="1487164"/>
          </a:xfrm>
          <a:prstGeom prst="rect">
            <a:avLst/>
          </a:prstGeom>
          <a:extLst/>
        </p:spPr>
        <p:txBody>
          <a:bodyPr vert="horz" wrap="square" lIns="91440" tIns="45720" rIns="91440" bIns="45720" numCol="1" anchor="b" anchorCtr="0" compatLnSpc="1">
            <a:prstTxWarp prst="textNoShape">
              <a:avLst/>
            </a:prstTxWarp>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tx1"/>
                </a:solidFill>
                <a:uLnTx/>
                <a:uFillTx/>
                <a:latin typeface="+mj-lt"/>
                <a:ea typeface="+mj-ea"/>
                <a:cs typeface="+mj-cs"/>
              </a:rPr>
              <a:t>COMAEA / UETMT HCM Software in the Cloud</a:t>
            </a:r>
            <a:br>
              <a:rPr kumimoji="0" lang="en-US" sz="2400" b="1" i="0" u="none" strike="noStrike" kern="1200" cap="none" spc="0" normalizeH="0" baseline="0" noProof="0" dirty="0" smtClean="0">
                <a:ln>
                  <a:noFill/>
                </a:ln>
                <a:solidFill>
                  <a:schemeClr val="tx1"/>
                </a:solidFill>
                <a:uLnTx/>
                <a:uFillTx/>
                <a:latin typeface="+mj-lt"/>
                <a:ea typeface="+mj-ea"/>
                <a:cs typeface="+mj-cs"/>
              </a:rPr>
            </a:br>
            <a:r>
              <a:rPr kumimoji="0" lang="en-US" sz="2400" b="1" i="0" u="none" strike="noStrike" kern="1200" cap="none" spc="0" normalizeH="0" baseline="0" noProof="0" dirty="0" smtClean="0">
                <a:ln>
                  <a:noFill/>
                </a:ln>
                <a:solidFill>
                  <a:schemeClr val="tx1"/>
                </a:solidFill>
                <a:uLnTx/>
                <a:uFillTx/>
                <a:latin typeface="+mj-lt"/>
                <a:ea typeface="+mj-ea"/>
                <a:cs typeface="+mj-cs"/>
              </a:rPr>
              <a:t>Competency-based Human Capital Management</a:t>
            </a:r>
          </a:p>
        </p:txBody>
      </p:sp>
      <p:pic>
        <p:nvPicPr>
          <p:cNvPr id="8" name="Picture 7" descr="C:\Documents and Settings\Administrator\My Documents\My Pictures\UETMT.png"/>
          <p:cNvPicPr/>
          <p:nvPr/>
        </p:nvPicPr>
        <p:blipFill>
          <a:blip r:embed="rId2" cstate="print"/>
          <a:srcRect/>
          <a:stretch>
            <a:fillRect/>
          </a:stretch>
        </p:blipFill>
        <p:spPr bwMode="auto">
          <a:xfrm>
            <a:off x="304800" y="152400"/>
            <a:ext cx="8610600" cy="403310"/>
          </a:xfrm>
          <a:prstGeom prst="rect">
            <a:avLst/>
          </a:prstGeom>
          <a:noFill/>
        </p:spPr>
      </p:pic>
      <p:sp>
        <p:nvSpPr>
          <p:cNvPr id="9" name="Text Box 8"/>
          <p:cNvSpPr txBox="1">
            <a:spLocks noChangeArrowheads="1"/>
          </p:cNvSpPr>
          <p:nvPr/>
        </p:nvSpPr>
        <p:spPr bwMode="auto">
          <a:xfrm>
            <a:off x="2209800" y="5657671"/>
            <a:ext cx="4876800" cy="1200329"/>
          </a:xfrm>
          <a:prstGeom prst="rect">
            <a:avLst/>
          </a:prstGeom>
          <a:noFill/>
          <a:ln w="12700" cap="sq">
            <a:noFill/>
            <a:miter lim="800000"/>
            <a:headEnd type="none" w="sm" len="sm"/>
            <a:tailEnd type="none" w="sm" len="sm"/>
          </a:ln>
          <a:effectLst/>
        </p:spPr>
        <p:txBody>
          <a:bodyPr wrap="square">
            <a:spAutoFit/>
          </a:bodyPr>
          <a:lstStyle/>
          <a:p>
            <a:pPr algn="ctr" rtl="0">
              <a:defRPr/>
            </a:pPr>
            <a:r>
              <a:rPr lang="en-US" b="1" dirty="0">
                <a:effectLst>
                  <a:outerShdw blurRad="38100" dist="38100" dir="2700000" algn="tl">
                    <a:srgbClr val="C0C0C0"/>
                  </a:outerShdw>
                </a:effectLst>
                <a:latin typeface="+mj-lt"/>
                <a:cs typeface="Arial" charset="0"/>
              </a:rPr>
              <a:t>Presented </a:t>
            </a:r>
            <a:r>
              <a:rPr lang="en-US" b="1" dirty="0" smtClean="0">
                <a:effectLst>
                  <a:outerShdw blurRad="38100" dist="38100" dir="2700000" algn="tl">
                    <a:srgbClr val="C0C0C0"/>
                  </a:outerShdw>
                </a:effectLst>
                <a:latin typeface="+mj-lt"/>
                <a:cs typeface="Arial" charset="0"/>
              </a:rPr>
              <a:t>By </a:t>
            </a:r>
          </a:p>
          <a:p>
            <a:pPr algn="ctr" rtl="0">
              <a:defRPr/>
            </a:pPr>
            <a:r>
              <a:rPr lang="en-US" b="1" dirty="0" smtClean="0">
                <a:effectLst>
                  <a:outerShdw blurRad="38100" dist="38100" dir="2700000" algn="tl">
                    <a:srgbClr val="C0C0C0"/>
                  </a:outerShdw>
                </a:effectLst>
                <a:latin typeface="+mj-lt"/>
                <a:cs typeface="Arial" charset="0"/>
              </a:rPr>
              <a:t>Ayman </a:t>
            </a:r>
            <a:r>
              <a:rPr lang="en-US" b="1" dirty="0">
                <a:effectLst>
                  <a:outerShdw blurRad="38100" dist="38100" dir="2700000" algn="tl">
                    <a:srgbClr val="C0C0C0"/>
                  </a:outerShdw>
                </a:effectLst>
                <a:latin typeface="+mj-lt"/>
                <a:cs typeface="Arial" charset="0"/>
              </a:rPr>
              <a:t>A. Meneassy</a:t>
            </a:r>
          </a:p>
          <a:p>
            <a:pPr algn="ctr" rtl="0">
              <a:defRPr/>
            </a:pPr>
            <a:r>
              <a:rPr lang="en-US" b="1" dirty="0" smtClean="0">
                <a:effectLst>
                  <a:outerShdw blurRad="38100" dist="38100" dir="2700000" algn="tl">
                    <a:srgbClr val="C0C0C0"/>
                  </a:outerShdw>
                </a:effectLst>
                <a:latin typeface="+mj-lt"/>
                <a:cs typeface="Arial" charset="0"/>
              </a:rPr>
              <a:t>  </a:t>
            </a:r>
            <a:r>
              <a:rPr lang="en-US" b="1" dirty="0">
                <a:effectLst>
                  <a:outerShdw blurRad="38100" dist="38100" dir="2700000" algn="tl">
                    <a:srgbClr val="C0C0C0"/>
                  </a:outerShdw>
                </a:effectLst>
                <a:latin typeface="+mj-lt"/>
                <a:cs typeface="Arial" charset="0"/>
              </a:rPr>
              <a:t>Vice </a:t>
            </a:r>
            <a:r>
              <a:rPr lang="en-US" b="1" dirty="0" smtClean="0">
                <a:effectLst>
                  <a:outerShdw blurRad="38100" dist="38100" dir="2700000" algn="tl">
                    <a:srgbClr val="C0C0C0"/>
                  </a:outerShdw>
                </a:effectLst>
                <a:latin typeface="+mj-lt"/>
                <a:cs typeface="Arial" charset="0"/>
              </a:rPr>
              <a:t>President - </a:t>
            </a:r>
            <a:r>
              <a:rPr lang="en-US" b="1" dirty="0" err="1" smtClean="0">
                <a:effectLst>
                  <a:outerShdw blurRad="38100" dist="38100" dir="2700000" algn="tl">
                    <a:srgbClr val="C0C0C0"/>
                  </a:outerShdw>
                </a:effectLst>
                <a:latin typeface="+mj-lt"/>
                <a:cs typeface="Arial" charset="0"/>
              </a:rPr>
              <a:t>UETMT</a:t>
            </a:r>
            <a:endParaRPr lang="en-US" b="1" dirty="0">
              <a:effectLst>
                <a:outerShdw blurRad="38100" dist="38100" dir="2700000" algn="tl">
                  <a:srgbClr val="C0C0C0"/>
                </a:outerShdw>
              </a:effectLst>
              <a:latin typeface="+mj-lt"/>
              <a:cs typeface="Arial" charset="0"/>
            </a:endParaRPr>
          </a:p>
          <a:p>
            <a:pPr algn="ctr" rtl="0">
              <a:defRPr/>
            </a:pPr>
            <a:endParaRPr lang="en-US" b="1" dirty="0">
              <a:latin typeface="+mj-lt"/>
              <a:cs typeface="Arial" charset="0"/>
            </a:endParaRPr>
          </a:p>
        </p:txBody>
      </p:sp>
      <p:sp>
        <p:nvSpPr>
          <p:cNvPr id="10" name="Text Box 11"/>
          <p:cNvSpPr txBox="1">
            <a:spLocks noChangeArrowheads="1"/>
          </p:cNvSpPr>
          <p:nvPr/>
        </p:nvSpPr>
        <p:spPr bwMode="auto">
          <a:xfrm>
            <a:off x="2590800" y="3276600"/>
            <a:ext cx="4176346" cy="809625"/>
          </a:xfrm>
          <a:prstGeom prst="rect">
            <a:avLst/>
          </a:prstGeom>
          <a:noFill/>
          <a:ln w="12700" cap="sq">
            <a:noFill/>
            <a:miter lim="800000"/>
            <a:headEnd type="none" w="sm" len="sm"/>
            <a:tailEnd type="none" w="sm" len="sm"/>
          </a:ln>
          <a:effectLst/>
        </p:spPr>
        <p:txBody>
          <a:bodyPr>
            <a:spAutoFit/>
          </a:bodyPr>
          <a:lstStyle/>
          <a:p>
            <a:pPr algn="ctr">
              <a:spcBef>
                <a:spcPct val="50000"/>
              </a:spcBef>
              <a:defRPr/>
            </a:pPr>
            <a:r>
              <a:rPr lang="en-US" sz="2000" b="1" dirty="0" smtClean="0">
                <a:effectLst>
                  <a:outerShdw blurRad="38100" dist="38100" dir="2700000" algn="tl">
                    <a:srgbClr val="C0C0C0"/>
                  </a:outerShdw>
                </a:effectLst>
                <a:latin typeface="Arial" charset="0"/>
                <a:cs typeface="Arial" charset="0"/>
              </a:rPr>
              <a:t>2013</a:t>
            </a:r>
            <a:r>
              <a:rPr lang="en-US" sz="2000" b="1" dirty="0" smtClean="0">
                <a:latin typeface="Arial" charset="0"/>
                <a:cs typeface="Arial" charset="0"/>
              </a:rPr>
              <a:t>    </a:t>
            </a:r>
            <a:r>
              <a:rPr lang="en-US" sz="1800" b="1" dirty="0" smtClean="0">
                <a:latin typeface="Arial" charset="0"/>
                <a:cs typeface="Arial" charset="0"/>
              </a:rPr>
              <a:t>                                           </a:t>
            </a:r>
            <a:endParaRPr lang="en-US" sz="1800" b="1" dirty="0">
              <a:latin typeface="Arial" charset="0"/>
              <a:cs typeface="Arial" charset="0"/>
            </a:endParaRPr>
          </a:p>
          <a:p>
            <a:pPr algn="ctr">
              <a:spcBef>
                <a:spcPct val="50000"/>
              </a:spcBef>
              <a:defRPr/>
            </a:pPr>
            <a:endParaRPr lang="en-US" sz="1800" b="1" dirty="0">
              <a:latin typeface="Arial" charset="0"/>
              <a:cs typeface="Arial" charset="0"/>
            </a:endParaRPr>
          </a:p>
        </p:txBody>
      </p:sp>
      <p:pic>
        <p:nvPicPr>
          <p:cNvPr id="11" name="Picture 2" descr="C:\Users\UEGDXB\Pictures\equate.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10000" y="3733800"/>
            <a:ext cx="1590675" cy="1371600"/>
          </a:xfrm>
          <a:prstGeom prst="rect">
            <a:avLst/>
          </a:prstGeom>
          <a:noFill/>
          <a:extLst>
            <a:ext uri="{909E8E84-426E-40DD-AFC4-6F175D3DCCD1}">
              <a14:hiddenFill xmlns:a14="http://schemas.microsoft.com/office/drawing/2010/main" xmlns="">
                <a:solidFill>
                  <a:srgbClr val="FFFFFF"/>
                </a:solidFill>
              </a14:hiddenFill>
            </a:ext>
          </a:extLst>
        </p:spPr>
      </p:pic>
      <p:pic>
        <p:nvPicPr>
          <p:cNvPr id="2052" name="Picture 4" descr="Comaea - Competance made Easy"/>
          <p:cNvPicPr>
            <a:picLocks noChangeAspect="1" noChangeArrowheads="1"/>
          </p:cNvPicPr>
          <p:nvPr/>
        </p:nvPicPr>
        <p:blipFill>
          <a:blip r:embed="rId4" cstate="print"/>
          <a:srcRect/>
          <a:stretch>
            <a:fillRect/>
          </a:stretch>
        </p:blipFill>
        <p:spPr bwMode="auto">
          <a:xfrm>
            <a:off x="3200400" y="685800"/>
            <a:ext cx="3143250" cy="457199"/>
          </a:xfrm>
          <a:prstGeom prst="rect">
            <a:avLst/>
          </a:prstGeom>
          <a:solidFill>
            <a:schemeClr val="accent1">
              <a:lumMod val="75000"/>
            </a:schemeClr>
          </a:solid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ppt_w*0.70"/>
                                          </p:val>
                                        </p:tav>
                                        <p:tav tm="100000">
                                          <p:val>
                                            <p:strVal val="#ppt_w"/>
                                          </p:val>
                                        </p:tav>
                                      </p:tavLst>
                                    </p:anim>
                                    <p:anim calcmode="lin" valueType="num">
                                      <p:cBhvr>
                                        <p:cTn id="8" dur="500" fill="hold"/>
                                        <p:tgtEl>
                                          <p:spTgt spid="9"/>
                                        </p:tgtEl>
                                        <p:attrNameLst>
                                          <p:attrName>ppt_h</p:attrName>
                                        </p:attrNameLst>
                                      </p:cBhvr>
                                      <p:tavLst>
                                        <p:tav tm="0">
                                          <p:val>
                                            <p:strVal val="#ppt_h"/>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55"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strVal val="#ppt_w*0.70"/>
                                          </p:val>
                                        </p:tav>
                                        <p:tav tm="100000">
                                          <p:val>
                                            <p:strVal val="#ppt_w"/>
                                          </p:val>
                                        </p:tav>
                                      </p:tavLst>
                                    </p:anim>
                                    <p:anim calcmode="lin" valueType="num">
                                      <p:cBhvr>
                                        <p:cTn id="14" dur="500" fill="hold"/>
                                        <p:tgtEl>
                                          <p:spTgt spid="10"/>
                                        </p:tgtEl>
                                        <p:attrNameLst>
                                          <p:attrName>ppt_h</p:attrName>
                                        </p:attrNameLst>
                                      </p:cBhvr>
                                      <p:tavLst>
                                        <p:tav tm="0">
                                          <p:val>
                                            <p:strVal val="#ppt_h"/>
                                          </p:val>
                                        </p:tav>
                                        <p:tav tm="100000">
                                          <p:val>
                                            <p:strVal val="#ppt_h"/>
                                          </p:val>
                                        </p:tav>
                                      </p:tavLst>
                                    </p:anim>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76200" y="838200"/>
            <a:ext cx="9067800" cy="4878388"/>
          </a:xfrm>
          <a:prstGeom prst="rect">
            <a:avLst/>
          </a:prstGeom>
          <a:solidFill>
            <a:schemeClr val="bg1"/>
          </a:solidFill>
          <a:ln w="19050" algn="ctr">
            <a:noFill/>
            <a:miter lim="800000"/>
            <a:headEnd/>
            <a:tailEnd/>
          </a:ln>
          <a:extLst/>
        </p:spPr>
        <p:txBody>
          <a:bodyPr tIns="91440" bIns="0"/>
          <a:lstStyle>
            <a:lvl1pPr marL="342900" indent="-342900" algn="l" defTabSz="900113" rtl="0" eaLnBrk="0" fontAlgn="base" hangingPunct="0">
              <a:spcBef>
                <a:spcPts val="1500"/>
              </a:spcBef>
              <a:spcAft>
                <a:spcPct val="0"/>
              </a:spcAft>
              <a:buClr>
                <a:schemeClr val="tx1"/>
              </a:buClr>
              <a:buFont typeface="Wingdings" pitchFamily="2" charset="2"/>
              <a:buChar char="•"/>
              <a:defRPr sz="1400">
                <a:solidFill>
                  <a:schemeClr val="tx1"/>
                </a:solidFill>
                <a:latin typeface="+mn-lt"/>
                <a:ea typeface="+mn-ea"/>
                <a:cs typeface="+mn-cs"/>
              </a:defRPr>
            </a:lvl1pPr>
            <a:lvl2pPr marL="284163" indent="-282575" algn="l" defTabSz="900113" rtl="0" eaLnBrk="0" fontAlgn="base" hangingPunct="0">
              <a:spcBef>
                <a:spcPts val="1000"/>
              </a:spcBef>
              <a:spcAft>
                <a:spcPct val="0"/>
              </a:spcAft>
              <a:buClr>
                <a:schemeClr val="tx1"/>
              </a:buClr>
              <a:buFont typeface="Wingdings" pitchFamily="2" charset="2"/>
              <a:buChar char="n"/>
              <a:defRPr sz="1400">
                <a:solidFill>
                  <a:schemeClr val="tx1"/>
                </a:solidFill>
                <a:latin typeface="+mn-lt"/>
              </a:defRPr>
            </a:lvl2pPr>
            <a:lvl3pPr marL="542925" indent="-257175" algn="l" defTabSz="900113" rtl="0" eaLnBrk="0" fontAlgn="base" hangingPunct="0">
              <a:spcBef>
                <a:spcPts val="500"/>
              </a:spcBef>
              <a:spcAft>
                <a:spcPct val="0"/>
              </a:spcAft>
              <a:buClr>
                <a:schemeClr val="tx1"/>
              </a:buClr>
              <a:buFont typeface="Arial" charset="0"/>
              <a:buChar char="–"/>
              <a:defRPr sz="1400">
                <a:solidFill>
                  <a:schemeClr val="tx1"/>
                </a:solidFill>
                <a:latin typeface="+mn-lt"/>
              </a:defRPr>
            </a:lvl3pPr>
            <a:lvl4pPr marL="814388" indent="-269875" algn="l" defTabSz="900113" rtl="0" eaLnBrk="0" fontAlgn="base" hangingPunct="0">
              <a:spcBef>
                <a:spcPts val="500"/>
              </a:spcBef>
              <a:spcAft>
                <a:spcPct val="0"/>
              </a:spcAft>
              <a:buClr>
                <a:schemeClr val="tx1"/>
              </a:buClr>
              <a:buFont typeface="Arial" charset="0"/>
              <a:buChar char="–"/>
              <a:defRPr sz="1400">
                <a:solidFill>
                  <a:schemeClr val="tx1"/>
                </a:solidFill>
                <a:latin typeface="+mn-lt"/>
              </a:defRPr>
            </a:lvl4pPr>
            <a:lvl5pPr marL="1104900" indent="-288925" algn="l" defTabSz="900113" rtl="0" eaLnBrk="0" fontAlgn="base" hangingPunct="0">
              <a:spcBef>
                <a:spcPts val="500"/>
              </a:spcBef>
              <a:spcAft>
                <a:spcPct val="0"/>
              </a:spcAft>
              <a:buClr>
                <a:schemeClr val="tx1"/>
              </a:buClr>
              <a:buFont typeface="Arial" charset="0"/>
              <a:buChar char="»"/>
              <a:defRPr sz="1400">
                <a:solidFill>
                  <a:schemeClr val="tx1"/>
                </a:solidFill>
                <a:latin typeface="+mn-lt"/>
              </a:defRPr>
            </a:lvl5pPr>
            <a:lvl6pPr marL="1562100" indent="-288925" algn="l" defTabSz="900113" rtl="0" fontAlgn="base">
              <a:spcBef>
                <a:spcPts val="500"/>
              </a:spcBef>
              <a:spcAft>
                <a:spcPct val="0"/>
              </a:spcAft>
              <a:buClr>
                <a:schemeClr val="tx1"/>
              </a:buClr>
              <a:buFont typeface="Arial" charset="0"/>
              <a:defRPr sz="1400">
                <a:solidFill>
                  <a:schemeClr val="tx1"/>
                </a:solidFill>
                <a:latin typeface="+mn-lt"/>
              </a:defRPr>
            </a:lvl6pPr>
            <a:lvl7pPr marL="2019300" indent="-288925" algn="l" defTabSz="900113" rtl="0" fontAlgn="base">
              <a:spcBef>
                <a:spcPts val="500"/>
              </a:spcBef>
              <a:spcAft>
                <a:spcPct val="0"/>
              </a:spcAft>
              <a:buClr>
                <a:schemeClr val="tx1"/>
              </a:buClr>
              <a:buFont typeface="Arial" charset="0"/>
              <a:defRPr sz="1400">
                <a:solidFill>
                  <a:schemeClr val="tx1"/>
                </a:solidFill>
                <a:latin typeface="+mn-lt"/>
              </a:defRPr>
            </a:lvl7pPr>
            <a:lvl8pPr marL="2476500" indent="-288925" algn="l" defTabSz="900113" rtl="0" fontAlgn="base">
              <a:spcBef>
                <a:spcPts val="500"/>
              </a:spcBef>
              <a:spcAft>
                <a:spcPct val="0"/>
              </a:spcAft>
              <a:buClr>
                <a:schemeClr val="tx1"/>
              </a:buClr>
              <a:buFont typeface="Arial" charset="0"/>
              <a:defRPr sz="1400">
                <a:solidFill>
                  <a:schemeClr val="tx1"/>
                </a:solidFill>
                <a:latin typeface="+mn-lt"/>
              </a:defRPr>
            </a:lvl8pPr>
            <a:lvl9pPr marL="2933700" indent="-288925" algn="l" defTabSz="900113" rtl="0" fontAlgn="base">
              <a:spcBef>
                <a:spcPts val="500"/>
              </a:spcBef>
              <a:spcAft>
                <a:spcPct val="0"/>
              </a:spcAft>
              <a:buClr>
                <a:schemeClr val="tx1"/>
              </a:buClr>
              <a:buFont typeface="Arial" charset="0"/>
              <a:defRPr sz="1400">
                <a:solidFill>
                  <a:schemeClr val="tx1"/>
                </a:solidFill>
                <a:latin typeface="+mn-lt"/>
              </a:defRPr>
            </a:lvl9pPr>
          </a:lstStyle>
          <a:p>
            <a:pPr>
              <a:buClr>
                <a:srgbClr val="004785"/>
              </a:buClr>
              <a:defRPr/>
            </a:pPr>
            <a:r>
              <a:rPr lang="sv-SE" b="1" kern="0" dirty="0" smtClean="0">
                <a:solidFill>
                  <a:srgbClr val="004785"/>
                </a:solidFill>
                <a:latin typeface="Arial"/>
              </a:rPr>
              <a:t>In designing a sustainable Performannce Management System (PMS) some key components like Individual Development Plans, Succession Plans, Cascading of goals etc. </a:t>
            </a:r>
            <a:r>
              <a:rPr lang="sv-SE" b="1" kern="0" dirty="0" smtClean="0">
                <a:solidFill>
                  <a:srgbClr val="004785"/>
                </a:solidFill>
                <a:latin typeface="Arial"/>
              </a:rPr>
              <a:t>In </a:t>
            </a:r>
            <a:r>
              <a:rPr lang="sv-SE" b="1" kern="0" dirty="0" smtClean="0">
                <a:solidFill>
                  <a:srgbClr val="004785"/>
                </a:solidFill>
                <a:latin typeface="Arial"/>
              </a:rPr>
              <a:t>COMAEA / UETMT </a:t>
            </a:r>
            <a:r>
              <a:rPr lang="sv-SE" b="1" kern="0" dirty="0" smtClean="0">
                <a:solidFill>
                  <a:srgbClr val="004785"/>
                </a:solidFill>
                <a:latin typeface="Arial"/>
              </a:rPr>
              <a:t>HCM you design templates and align these to the PMS of the company.</a:t>
            </a:r>
            <a:endParaRPr lang="en-GB" b="1" kern="0" dirty="0">
              <a:solidFill>
                <a:srgbClr val="004785"/>
              </a:solidFill>
              <a:latin typeface="Arial"/>
            </a:endParaRPr>
          </a:p>
        </p:txBody>
      </p:sp>
      <p:sp>
        <p:nvSpPr>
          <p:cNvPr id="5" name="Rubrik 1"/>
          <p:cNvSpPr>
            <a:spLocks noGrp="1"/>
          </p:cNvSpPr>
          <p:nvPr>
            <p:ph type="title"/>
          </p:nvPr>
        </p:nvSpPr>
        <p:spPr>
          <a:xfrm>
            <a:off x="-6350" y="76200"/>
            <a:ext cx="9074150" cy="523220"/>
          </a:xfrm>
          <a:noFill/>
          <a:ln w="9525">
            <a:noFill/>
            <a:miter lim="800000"/>
            <a:headEnd/>
            <a:tailEnd/>
          </a:ln>
        </p:spPr>
        <p:txBody>
          <a:bodyPr vert="horz" rtlCol="0" anchor="ctr">
            <a:spAutoFit/>
            <a:scene3d>
              <a:camera prst="orthographicFront"/>
              <a:lightRig rig="soft" dir="t"/>
            </a:scene3d>
            <a:sp3d prstMaterial="softEdge">
              <a:bevelT w="25400" h="25400"/>
            </a:sp3d>
          </a:bodyPr>
          <a:lstStyle/>
          <a:p>
            <a:pPr algn="ctr">
              <a:defRPr/>
            </a:pPr>
            <a:r>
              <a:rPr lang="sv-SE" sz="2800" dirty="0" smtClean="0">
                <a:solidFill>
                  <a:schemeClr val="tx1"/>
                </a:solidFill>
                <a:latin typeface="Calibri" pitchFamily="34" charset="0"/>
                <a:ea typeface="+mn-ea"/>
                <a:cs typeface="+mn-cs"/>
              </a:rPr>
              <a:t>IDP, Career &amp; Succession </a:t>
            </a:r>
            <a:r>
              <a:rPr lang="sv-SE" sz="2800" dirty="0" smtClean="0">
                <a:solidFill>
                  <a:schemeClr val="tx1"/>
                </a:solidFill>
                <a:latin typeface="Calibri" pitchFamily="34" charset="0"/>
                <a:ea typeface="+mn-ea"/>
                <a:cs typeface="+mn-cs"/>
              </a:rPr>
              <a:t>Plans</a:t>
            </a:r>
            <a:endParaRPr lang="en-US" sz="2800" dirty="0" smtClean="0">
              <a:solidFill>
                <a:schemeClr val="tx1"/>
              </a:solidFill>
              <a:latin typeface="Calibri" pitchFamily="34" charset="0"/>
              <a:ea typeface="+mn-ea"/>
              <a:cs typeface="+mn-cs"/>
            </a:endParaRPr>
          </a:p>
        </p:txBody>
      </p:sp>
      <p:pic>
        <p:nvPicPr>
          <p:cNvPr id="6" name="Picture 2"/>
          <p:cNvPicPr>
            <a:picLocks noChangeAspect="1" noChangeArrowheads="1"/>
          </p:cNvPicPr>
          <p:nvPr/>
        </p:nvPicPr>
        <p:blipFill>
          <a:blip r:embed="rId2" cstate="print"/>
          <a:srcRect/>
          <a:stretch>
            <a:fillRect/>
          </a:stretch>
        </p:blipFill>
        <p:spPr bwMode="auto">
          <a:xfrm>
            <a:off x="530363" y="2057400"/>
            <a:ext cx="5260801" cy="2578100"/>
          </a:xfrm>
          <a:prstGeom prst="rect">
            <a:avLst/>
          </a:prstGeom>
          <a:noFill/>
          <a:ln w="12700">
            <a:solidFill>
              <a:srgbClr val="FFC000"/>
            </a:solidFill>
            <a:miter lim="800000"/>
            <a:headEnd/>
            <a:tailEnd/>
          </a:ln>
        </p:spPr>
      </p:pic>
      <p:pic>
        <p:nvPicPr>
          <p:cNvPr id="7" name="Picture 3"/>
          <p:cNvPicPr>
            <a:picLocks noChangeAspect="1" noChangeArrowheads="1"/>
          </p:cNvPicPr>
          <p:nvPr/>
        </p:nvPicPr>
        <p:blipFill>
          <a:blip r:embed="rId3" cstate="print"/>
          <a:srcRect/>
          <a:stretch>
            <a:fillRect/>
          </a:stretch>
        </p:blipFill>
        <p:spPr bwMode="auto">
          <a:xfrm>
            <a:off x="6285080" y="1508125"/>
            <a:ext cx="2633033" cy="2438400"/>
          </a:xfrm>
          <a:prstGeom prst="rect">
            <a:avLst/>
          </a:prstGeom>
          <a:noFill/>
          <a:ln w="12700">
            <a:solidFill>
              <a:srgbClr val="FFC000"/>
            </a:solidFill>
            <a:miter lim="800000"/>
            <a:headEnd/>
            <a:tailEnd/>
          </a:ln>
        </p:spPr>
      </p:pic>
      <p:pic>
        <p:nvPicPr>
          <p:cNvPr id="8" name="Picture 2"/>
          <p:cNvPicPr>
            <a:picLocks noChangeAspect="1" noChangeArrowheads="1"/>
          </p:cNvPicPr>
          <p:nvPr/>
        </p:nvPicPr>
        <p:blipFill>
          <a:blip r:embed="rId4" cstate="print"/>
          <a:srcRect t="6712"/>
          <a:stretch>
            <a:fillRect/>
          </a:stretch>
        </p:blipFill>
        <p:spPr bwMode="auto">
          <a:xfrm>
            <a:off x="4237764" y="2933700"/>
            <a:ext cx="4525236" cy="3063875"/>
          </a:xfrm>
          <a:prstGeom prst="rect">
            <a:avLst/>
          </a:prstGeom>
          <a:noFill/>
          <a:ln w="12700">
            <a:solidFill>
              <a:srgbClr val="FFC000"/>
            </a:solidFill>
            <a:miter lim="800000"/>
            <a:headEnd/>
            <a:tailEnd/>
          </a:ln>
          <a:effectLst/>
        </p:spPr>
      </p:pic>
      <p:pic>
        <p:nvPicPr>
          <p:cNvPr id="9" name="Picture 8"/>
          <p:cNvPicPr>
            <a:picLocks noChangeAspect="1"/>
          </p:cNvPicPr>
          <p:nvPr/>
        </p:nvPicPr>
        <p:blipFill>
          <a:blip r:embed="rId5" cstate="print"/>
          <a:srcRect r="26379"/>
          <a:stretch>
            <a:fillRect/>
          </a:stretch>
        </p:blipFill>
        <p:spPr bwMode="auto">
          <a:xfrm>
            <a:off x="152400" y="3725863"/>
            <a:ext cx="4005472" cy="2144712"/>
          </a:xfrm>
          <a:prstGeom prst="rect">
            <a:avLst/>
          </a:prstGeom>
          <a:noFill/>
          <a:ln w="12700">
            <a:solidFill>
              <a:srgbClr val="FFC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76200" y="1066800"/>
            <a:ext cx="8839200" cy="4648200"/>
          </a:xfrm>
          <a:prstGeom prst="rect">
            <a:avLst/>
          </a:prstGeom>
          <a:solidFill>
            <a:schemeClr val="bg1"/>
          </a:solidFill>
          <a:ln w="19050" algn="ctr">
            <a:noFill/>
            <a:miter lim="800000"/>
            <a:headEnd/>
            <a:tailEnd/>
          </a:ln>
          <a:extLst/>
        </p:spPr>
        <p:txBody>
          <a:bodyPr tIns="91440" bIns="0"/>
          <a:lstStyle>
            <a:lvl1pPr marL="342900" indent="-342900" algn="l" defTabSz="900113" rtl="0" eaLnBrk="0" fontAlgn="base" hangingPunct="0">
              <a:spcBef>
                <a:spcPts val="1500"/>
              </a:spcBef>
              <a:spcAft>
                <a:spcPct val="0"/>
              </a:spcAft>
              <a:buClr>
                <a:schemeClr val="tx1"/>
              </a:buClr>
              <a:buFont typeface="Wingdings" pitchFamily="2" charset="2"/>
              <a:buChar char="•"/>
              <a:defRPr sz="1400">
                <a:solidFill>
                  <a:schemeClr val="tx1"/>
                </a:solidFill>
                <a:latin typeface="+mn-lt"/>
                <a:ea typeface="+mn-ea"/>
                <a:cs typeface="+mn-cs"/>
              </a:defRPr>
            </a:lvl1pPr>
            <a:lvl2pPr marL="284163" indent="-282575" algn="l" defTabSz="900113" rtl="0" eaLnBrk="0" fontAlgn="base" hangingPunct="0">
              <a:spcBef>
                <a:spcPts val="1000"/>
              </a:spcBef>
              <a:spcAft>
                <a:spcPct val="0"/>
              </a:spcAft>
              <a:buClr>
                <a:schemeClr val="tx1"/>
              </a:buClr>
              <a:buFont typeface="Wingdings" pitchFamily="2" charset="2"/>
              <a:buChar char="n"/>
              <a:defRPr sz="1400">
                <a:solidFill>
                  <a:schemeClr val="tx1"/>
                </a:solidFill>
                <a:latin typeface="+mn-lt"/>
              </a:defRPr>
            </a:lvl2pPr>
            <a:lvl3pPr marL="542925" indent="-257175" algn="l" defTabSz="900113" rtl="0" eaLnBrk="0" fontAlgn="base" hangingPunct="0">
              <a:spcBef>
                <a:spcPts val="500"/>
              </a:spcBef>
              <a:spcAft>
                <a:spcPct val="0"/>
              </a:spcAft>
              <a:buClr>
                <a:schemeClr val="tx1"/>
              </a:buClr>
              <a:buFont typeface="Arial" charset="0"/>
              <a:buChar char="–"/>
              <a:defRPr sz="1400">
                <a:solidFill>
                  <a:schemeClr val="tx1"/>
                </a:solidFill>
                <a:latin typeface="+mn-lt"/>
              </a:defRPr>
            </a:lvl3pPr>
            <a:lvl4pPr marL="814388" indent="-269875" algn="l" defTabSz="900113" rtl="0" eaLnBrk="0" fontAlgn="base" hangingPunct="0">
              <a:spcBef>
                <a:spcPts val="500"/>
              </a:spcBef>
              <a:spcAft>
                <a:spcPct val="0"/>
              </a:spcAft>
              <a:buClr>
                <a:schemeClr val="tx1"/>
              </a:buClr>
              <a:buFont typeface="Arial" charset="0"/>
              <a:buChar char="–"/>
              <a:defRPr sz="1400">
                <a:solidFill>
                  <a:schemeClr val="tx1"/>
                </a:solidFill>
                <a:latin typeface="+mn-lt"/>
              </a:defRPr>
            </a:lvl4pPr>
            <a:lvl5pPr marL="1104900" indent="-288925" algn="l" defTabSz="900113" rtl="0" eaLnBrk="0" fontAlgn="base" hangingPunct="0">
              <a:spcBef>
                <a:spcPts val="500"/>
              </a:spcBef>
              <a:spcAft>
                <a:spcPct val="0"/>
              </a:spcAft>
              <a:buClr>
                <a:schemeClr val="tx1"/>
              </a:buClr>
              <a:buFont typeface="Arial" charset="0"/>
              <a:buChar char="»"/>
              <a:defRPr sz="1400">
                <a:solidFill>
                  <a:schemeClr val="tx1"/>
                </a:solidFill>
                <a:latin typeface="+mn-lt"/>
              </a:defRPr>
            </a:lvl5pPr>
            <a:lvl6pPr marL="1562100" indent="-288925" algn="l" defTabSz="900113" rtl="0" fontAlgn="base">
              <a:spcBef>
                <a:spcPts val="500"/>
              </a:spcBef>
              <a:spcAft>
                <a:spcPct val="0"/>
              </a:spcAft>
              <a:buClr>
                <a:schemeClr val="tx1"/>
              </a:buClr>
              <a:buFont typeface="Arial" charset="0"/>
              <a:defRPr sz="1400">
                <a:solidFill>
                  <a:schemeClr val="tx1"/>
                </a:solidFill>
                <a:latin typeface="+mn-lt"/>
              </a:defRPr>
            </a:lvl6pPr>
            <a:lvl7pPr marL="2019300" indent="-288925" algn="l" defTabSz="900113" rtl="0" fontAlgn="base">
              <a:spcBef>
                <a:spcPts val="500"/>
              </a:spcBef>
              <a:spcAft>
                <a:spcPct val="0"/>
              </a:spcAft>
              <a:buClr>
                <a:schemeClr val="tx1"/>
              </a:buClr>
              <a:buFont typeface="Arial" charset="0"/>
              <a:defRPr sz="1400">
                <a:solidFill>
                  <a:schemeClr val="tx1"/>
                </a:solidFill>
                <a:latin typeface="+mn-lt"/>
              </a:defRPr>
            </a:lvl7pPr>
            <a:lvl8pPr marL="2476500" indent="-288925" algn="l" defTabSz="900113" rtl="0" fontAlgn="base">
              <a:spcBef>
                <a:spcPts val="500"/>
              </a:spcBef>
              <a:spcAft>
                <a:spcPct val="0"/>
              </a:spcAft>
              <a:buClr>
                <a:schemeClr val="tx1"/>
              </a:buClr>
              <a:buFont typeface="Arial" charset="0"/>
              <a:defRPr sz="1400">
                <a:solidFill>
                  <a:schemeClr val="tx1"/>
                </a:solidFill>
                <a:latin typeface="+mn-lt"/>
              </a:defRPr>
            </a:lvl8pPr>
            <a:lvl9pPr marL="2933700" indent="-288925" algn="l" defTabSz="900113" rtl="0" fontAlgn="base">
              <a:spcBef>
                <a:spcPts val="500"/>
              </a:spcBef>
              <a:spcAft>
                <a:spcPct val="0"/>
              </a:spcAft>
              <a:buClr>
                <a:schemeClr val="tx1"/>
              </a:buClr>
              <a:buFont typeface="Arial" charset="0"/>
              <a:defRPr sz="1400">
                <a:solidFill>
                  <a:schemeClr val="tx1"/>
                </a:solidFill>
                <a:latin typeface="+mn-lt"/>
              </a:defRPr>
            </a:lvl9pPr>
          </a:lstStyle>
          <a:p>
            <a:pPr>
              <a:buClr>
                <a:srgbClr val="004785"/>
              </a:buClr>
              <a:defRPr/>
            </a:pPr>
            <a:r>
              <a:rPr lang="sv-SE" b="1" kern="0" dirty="0" smtClean="0">
                <a:solidFill>
                  <a:srgbClr val="004785"/>
                </a:solidFill>
                <a:latin typeface="Arial"/>
              </a:rPr>
              <a:t>Certifications and accreditation is supported and </a:t>
            </a:r>
            <a:r>
              <a:rPr lang="sv-SE" b="1" kern="0" dirty="0" smtClean="0">
                <a:solidFill>
                  <a:srgbClr val="004785"/>
                </a:solidFill>
                <a:latin typeface="Arial"/>
              </a:rPr>
              <a:t>COMAEA / UETMT </a:t>
            </a:r>
            <a:r>
              <a:rPr lang="sv-SE" b="1" kern="0" dirty="0" smtClean="0">
                <a:solidFill>
                  <a:srgbClr val="004785"/>
                </a:solidFill>
                <a:latin typeface="Arial"/>
              </a:rPr>
              <a:t>HCM monitor this and notifies/reminds the certificates holders, managers and admnisistrators before a certificate for an employee expires.</a:t>
            </a:r>
            <a:endParaRPr lang="en-GB" b="1" kern="0" dirty="0">
              <a:solidFill>
                <a:srgbClr val="004785"/>
              </a:solidFill>
              <a:latin typeface="Arial"/>
            </a:endParaRPr>
          </a:p>
        </p:txBody>
      </p:sp>
      <p:pic>
        <p:nvPicPr>
          <p:cNvPr id="5" name="Picture 1"/>
          <p:cNvPicPr>
            <a:picLocks noChangeAspect="1" noChangeArrowheads="1"/>
          </p:cNvPicPr>
          <p:nvPr/>
        </p:nvPicPr>
        <p:blipFill>
          <a:blip r:embed="rId2" cstate="print"/>
          <a:srcRect/>
          <a:stretch>
            <a:fillRect/>
          </a:stretch>
        </p:blipFill>
        <p:spPr bwMode="auto">
          <a:xfrm>
            <a:off x="9399588" y="7142163"/>
            <a:ext cx="1025525" cy="166687"/>
          </a:xfrm>
          <a:prstGeom prst="rect">
            <a:avLst/>
          </a:prstGeom>
          <a:noFill/>
          <a:ln w="9525">
            <a:noFill/>
            <a:miter lim="800000"/>
            <a:headEnd/>
            <a:tailEnd/>
          </a:ln>
        </p:spPr>
      </p:pic>
      <p:pic>
        <p:nvPicPr>
          <p:cNvPr id="6" name="Picture 2"/>
          <p:cNvPicPr>
            <a:picLocks noChangeAspect="1" noChangeArrowheads="1"/>
          </p:cNvPicPr>
          <p:nvPr/>
        </p:nvPicPr>
        <p:blipFill>
          <a:blip r:embed="rId2" cstate="print"/>
          <a:srcRect/>
          <a:stretch>
            <a:fillRect/>
          </a:stretch>
        </p:blipFill>
        <p:spPr bwMode="auto">
          <a:xfrm>
            <a:off x="9551988" y="7294563"/>
            <a:ext cx="1023937" cy="166687"/>
          </a:xfrm>
          <a:prstGeom prst="rect">
            <a:avLst/>
          </a:prstGeom>
          <a:noFill/>
          <a:ln w="9525">
            <a:noFill/>
            <a:miter lim="800000"/>
            <a:headEnd/>
            <a:tailEnd/>
          </a:ln>
        </p:spPr>
      </p:pic>
      <p:pic>
        <p:nvPicPr>
          <p:cNvPr id="7" name="Picture 4"/>
          <p:cNvPicPr>
            <a:picLocks noChangeAspect="1" noChangeArrowheads="1"/>
          </p:cNvPicPr>
          <p:nvPr/>
        </p:nvPicPr>
        <p:blipFill>
          <a:blip r:embed="rId2" cstate="print"/>
          <a:srcRect/>
          <a:stretch>
            <a:fillRect/>
          </a:stretch>
        </p:blipFill>
        <p:spPr bwMode="auto">
          <a:xfrm>
            <a:off x="414338" y="215900"/>
            <a:ext cx="1023937" cy="165100"/>
          </a:xfrm>
          <a:prstGeom prst="rect">
            <a:avLst/>
          </a:prstGeom>
          <a:noFill/>
          <a:ln w="9525">
            <a:noFill/>
            <a:miter lim="800000"/>
            <a:headEnd/>
            <a:tailEnd/>
          </a:ln>
        </p:spPr>
      </p:pic>
      <p:pic>
        <p:nvPicPr>
          <p:cNvPr id="8" name="Picture 5"/>
          <p:cNvPicPr>
            <a:picLocks noChangeAspect="1" noChangeArrowheads="1"/>
          </p:cNvPicPr>
          <p:nvPr/>
        </p:nvPicPr>
        <p:blipFill>
          <a:blip r:embed="rId2" cstate="print"/>
          <a:srcRect/>
          <a:stretch>
            <a:fillRect/>
          </a:stretch>
        </p:blipFill>
        <p:spPr bwMode="auto">
          <a:xfrm>
            <a:off x="9551988" y="7205663"/>
            <a:ext cx="1023937" cy="165100"/>
          </a:xfrm>
          <a:prstGeom prst="rect">
            <a:avLst/>
          </a:prstGeom>
          <a:noFill/>
          <a:ln w="9525">
            <a:noFill/>
            <a:miter lim="800000"/>
            <a:headEnd/>
            <a:tailEnd/>
          </a:ln>
        </p:spPr>
      </p:pic>
      <p:sp>
        <p:nvSpPr>
          <p:cNvPr id="9" name="Rectangle 6"/>
          <p:cNvSpPr>
            <a:spLocks/>
          </p:cNvSpPr>
          <p:nvPr/>
        </p:nvSpPr>
        <p:spPr bwMode="auto">
          <a:xfrm>
            <a:off x="3879850" y="7385050"/>
            <a:ext cx="2908300" cy="152400"/>
          </a:xfrm>
          <a:prstGeom prst="rect">
            <a:avLst/>
          </a:prstGeom>
          <a:noFill/>
          <a:ln w="12700" cap="rnd">
            <a:noFill/>
            <a:round/>
            <a:headEnd/>
            <a:tailEnd/>
          </a:ln>
        </p:spPr>
        <p:txBody>
          <a:bodyPr lIns="38100" tIns="38100" rIns="38100" bIns="38100" anchor="ctr"/>
          <a:lstStyle/>
          <a:p>
            <a:pPr algn="ctr" eaLnBrk="1" hangingPunct="1"/>
            <a:r>
              <a:rPr lang="en-US" sz="700" dirty="0">
                <a:solidFill>
                  <a:srgbClr val="7F7F7F"/>
                </a:solidFill>
                <a:sym typeface="Arial" pitchFamily="34" charset="0"/>
              </a:rPr>
              <a:t>© </a:t>
            </a:r>
            <a:r>
              <a:rPr lang="en-US" sz="700" dirty="0" smtClean="0">
                <a:solidFill>
                  <a:srgbClr val="7F7F7F"/>
                </a:solidFill>
                <a:sym typeface="Arial" pitchFamily="34" charset="0"/>
              </a:rPr>
              <a:t>COMAEA / UETMT. </a:t>
            </a:r>
            <a:r>
              <a:rPr lang="en-US" sz="700" dirty="0">
                <a:solidFill>
                  <a:srgbClr val="7F7F7F"/>
                </a:solidFill>
                <a:sym typeface="Arial" pitchFamily="34" charset="0"/>
              </a:rPr>
              <a:t>2012 Confidential. All rights reserved. </a:t>
            </a:r>
          </a:p>
        </p:txBody>
      </p:sp>
      <p:sp>
        <p:nvSpPr>
          <p:cNvPr id="10" name="Rectangle 7"/>
          <p:cNvSpPr>
            <a:spLocks noGrp="1" noChangeArrowheads="1"/>
          </p:cNvSpPr>
          <p:nvPr>
            <p:ph type="title"/>
          </p:nvPr>
        </p:nvSpPr>
        <p:spPr>
          <a:xfrm>
            <a:off x="-327025" y="76200"/>
            <a:ext cx="9623425" cy="523220"/>
          </a:xfrm>
          <a:noFill/>
          <a:ln w="9525">
            <a:noFill/>
            <a:miter lim="800000"/>
            <a:headEnd/>
            <a:tailEnd/>
          </a:ln>
        </p:spPr>
        <p:txBody>
          <a:bodyPr vert="horz" rtlCol="0" anchor="ctr">
            <a:spAutoFit/>
            <a:scene3d>
              <a:camera prst="orthographicFront"/>
              <a:lightRig rig="soft" dir="t"/>
            </a:scene3d>
            <a:sp3d prstMaterial="softEdge">
              <a:bevelT w="25400" h="25400"/>
            </a:sp3d>
          </a:bodyPr>
          <a:lstStyle/>
          <a:p>
            <a:pPr algn="ctr">
              <a:defRPr/>
            </a:pPr>
            <a:r>
              <a:rPr lang="en-US" sz="2800" dirty="0" smtClean="0">
                <a:solidFill>
                  <a:schemeClr val="tx1"/>
                </a:solidFill>
                <a:latin typeface="Calibri" pitchFamily="34" charset="0"/>
                <a:ea typeface="+mn-ea"/>
                <a:cs typeface="+mn-cs"/>
              </a:rPr>
              <a:t>Certification. </a:t>
            </a:r>
            <a:r>
              <a:rPr lang="en-US" sz="2800" dirty="0" smtClean="0">
                <a:solidFill>
                  <a:schemeClr val="tx1"/>
                </a:solidFill>
                <a:latin typeface="Calibri" pitchFamily="34" charset="0"/>
                <a:ea typeface="+mn-ea"/>
                <a:cs typeface="+mn-cs"/>
              </a:rPr>
              <a:t>Accreditation</a:t>
            </a:r>
            <a:endParaRPr lang="en-US" sz="2800" dirty="0" smtClean="0">
              <a:solidFill>
                <a:schemeClr val="tx1"/>
              </a:solidFill>
              <a:latin typeface="Calibri" pitchFamily="34" charset="0"/>
              <a:ea typeface="+mn-ea"/>
              <a:cs typeface="+mn-cs"/>
            </a:endParaRPr>
          </a:p>
        </p:txBody>
      </p:sp>
      <p:grpSp>
        <p:nvGrpSpPr>
          <p:cNvPr id="11" name="Group 1"/>
          <p:cNvGrpSpPr>
            <a:grpSpLocks/>
          </p:cNvGrpSpPr>
          <p:nvPr/>
        </p:nvGrpSpPr>
        <p:grpSpPr bwMode="auto">
          <a:xfrm>
            <a:off x="304801" y="1981200"/>
            <a:ext cx="8458199" cy="3400425"/>
            <a:chOff x="-521747" y="1048466"/>
            <a:chExt cx="10834147" cy="3811588"/>
          </a:xfrm>
        </p:grpSpPr>
        <p:pic>
          <p:nvPicPr>
            <p:cNvPr id="12" name="Picture 8"/>
            <p:cNvPicPr>
              <a:picLocks noChangeAspect="1" noChangeArrowheads="1"/>
            </p:cNvPicPr>
            <p:nvPr/>
          </p:nvPicPr>
          <p:blipFill>
            <a:blip r:embed="rId3" cstate="print"/>
            <a:srcRect/>
            <a:stretch>
              <a:fillRect/>
            </a:stretch>
          </p:blipFill>
          <p:spPr bwMode="auto">
            <a:xfrm>
              <a:off x="-521747" y="1048466"/>
              <a:ext cx="10363200" cy="3811588"/>
            </a:xfrm>
            <a:prstGeom prst="rect">
              <a:avLst/>
            </a:prstGeom>
            <a:noFill/>
            <a:ln w="12700" cap="rnd">
              <a:noFill/>
              <a:round/>
              <a:headEnd/>
              <a:tailEnd/>
            </a:ln>
          </p:spPr>
        </p:pic>
        <p:pic>
          <p:nvPicPr>
            <p:cNvPr id="13" name="Picture 9"/>
            <p:cNvPicPr>
              <a:picLocks noChangeAspect="1" noChangeArrowheads="1"/>
            </p:cNvPicPr>
            <p:nvPr/>
          </p:nvPicPr>
          <p:blipFill>
            <a:blip r:embed="rId4" cstate="print"/>
            <a:srcRect/>
            <a:stretch>
              <a:fillRect/>
            </a:stretch>
          </p:blipFill>
          <p:spPr bwMode="auto">
            <a:xfrm>
              <a:off x="1612900" y="2409825"/>
              <a:ext cx="8699500" cy="1492250"/>
            </a:xfrm>
            <a:prstGeom prst="rect">
              <a:avLst/>
            </a:prstGeom>
            <a:noFill/>
            <a:ln w="63500">
              <a:solidFill>
                <a:srgbClr val="F79646"/>
              </a:solidFill>
              <a:round/>
              <a:headEnd/>
              <a:tailEnd/>
            </a:ln>
          </p:spPr>
        </p:pic>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1" y="1066800"/>
            <a:ext cx="8915399" cy="4648200"/>
          </a:xfrm>
          <a:prstGeom prst="rect">
            <a:avLst/>
          </a:prstGeom>
          <a:solidFill>
            <a:schemeClr val="bg1"/>
          </a:solidFill>
          <a:ln w="19050" algn="ctr">
            <a:noFill/>
            <a:miter lim="800000"/>
            <a:headEnd/>
            <a:tailEnd/>
          </a:ln>
          <a:extLst/>
        </p:spPr>
        <p:txBody>
          <a:bodyPr tIns="91440" bIns="0"/>
          <a:lstStyle>
            <a:lvl1pPr marL="342900" indent="-342900" algn="l" defTabSz="900113" rtl="0" eaLnBrk="0" fontAlgn="base" hangingPunct="0">
              <a:spcBef>
                <a:spcPts val="1500"/>
              </a:spcBef>
              <a:spcAft>
                <a:spcPct val="0"/>
              </a:spcAft>
              <a:buClr>
                <a:schemeClr val="tx1"/>
              </a:buClr>
              <a:buFont typeface="Wingdings" pitchFamily="2" charset="2"/>
              <a:buChar char="•"/>
              <a:defRPr sz="1400">
                <a:solidFill>
                  <a:schemeClr val="tx1"/>
                </a:solidFill>
                <a:latin typeface="+mn-lt"/>
                <a:ea typeface="+mn-ea"/>
                <a:cs typeface="+mn-cs"/>
              </a:defRPr>
            </a:lvl1pPr>
            <a:lvl2pPr marL="284163" indent="-282575" algn="l" defTabSz="900113" rtl="0" eaLnBrk="0" fontAlgn="base" hangingPunct="0">
              <a:spcBef>
                <a:spcPts val="1000"/>
              </a:spcBef>
              <a:spcAft>
                <a:spcPct val="0"/>
              </a:spcAft>
              <a:buClr>
                <a:schemeClr val="tx1"/>
              </a:buClr>
              <a:buFont typeface="Wingdings" pitchFamily="2" charset="2"/>
              <a:buChar char="n"/>
              <a:defRPr sz="1400">
                <a:solidFill>
                  <a:schemeClr val="tx1"/>
                </a:solidFill>
                <a:latin typeface="+mn-lt"/>
              </a:defRPr>
            </a:lvl2pPr>
            <a:lvl3pPr marL="542925" indent="-257175" algn="l" defTabSz="900113" rtl="0" eaLnBrk="0" fontAlgn="base" hangingPunct="0">
              <a:spcBef>
                <a:spcPts val="500"/>
              </a:spcBef>
              <a:spcAft>
                <a:spcPct val="0"/>
              </a:spcAft>
              <a:buClr>
                <a:schemeClr val="tx1"/>
              </a:buClr>
              <a:buFont typeface="Arial" charset="0"/>
              <a:buChar char="–"/>
              <a:defRPr sz="1400">
                <a:solidFill>
                  <a:schemeClr val="tx1"/>
                </a:solidFill>
                <a:latin typeface="+mn-lt"/>
              </a:defRPr>
            </a:lvl3pPr>
            <a:lvl4pPr marL="814388" indent="-269875" algn="l" defTabSz="900113" rtl="0" eaLnBrk="0" fontAlgn="base" hangingPunct="0">
              <a:spcBef>
                <a:spcPts val="500"/>
              </a:spcBef>
              <a:spcAft>
                <a:spcPct val="0"/>
              </a:spcAft>
              <a:buClr>
                <a:schemeClr val="tx1"/>
              </a:buClr>
              <a:buFont typeface="Arial" charset="0"/>
              <a:buChar char="–"/>
              <a:defRPr sz="1400">
                <a:solidFill>
                  <a:schemeClr val="tx1"/>
                </a:solidFill>
                <a:latin typeface="+mn-lt"/>
              </a:defRPr>
            </a:lvl4pPr>
            <a:lvl5pPr marL="1104900" indent="-288925" algn="l" defTabSz="900113" rtl="0" eaLnBrk="0" fontAlgn="base" hangingPunct="0">
              <a:spcBef>
                <a:spcPts val="500"/>
              </a:spcBef>
              <a:spcAft>
                <a:spcPct val="0"/>
              </a:spcAft>
              <a:buClr>
                <a:schemeClr val="tx1"/>
              </a:buClr>
              <a:buFont typeface="Arial" charset="0"/>
              <a:buChar char="»"/>
              <a:defRPr sz="1400">
                <a:solidFill>
                  <a:schemeClr val="tx1"/>
                </a:solidFill>
                <a:latin typeface="+mn-lt"/>
              </a:defRPr>
            </a:lvl5pPr>
            <a:lvl6pPr marL="1562100" indent="-288925" algn="l" defTabSz="900113" rtl="0" fontAlgn="base">
              <a:spcBef>
                <a:spcPts val="500"/>
              </a:spcBef>
              <a:spcAft>
                <a:spcPct val="0"/>
              </a:spcAft>
              <a:buClr>
                <a:schemeClr val="tx1"/>
              </a:buClr>
              <a:buFont typeface="Arial" charset="0"/>
              <a:defRPr sz="1400">
                <a:solidFill>
                  <a:schemeClr val="tx1"/>
                </a:solidFill>
                <a:latin typeface="+mn-lt"/>
              </a:defRPr>
            </a:lvl6pPr>
            <a:lvl7pPr marL="2019300" indent="-288925" algn="l" defTabSz="900113" rtl="0" fontAlgn="base">
              <a:spcBef>
                <a:spcPts val="500"/>
              </a:spcBef>
              <a:spcAft>
                <a:spcPct val="0"/>
              </a:spcAft>
              <a:buClr>
                <a:schemeClr val="tx1"/>
              </a:buClr>
              <a:buFont typeface="Arial" charset="0"/>
              <a:defRPr sz="1400">
                <a:solidFill>
                  <a:schemeClr val="tx1"/>
                </a:solidFill>
                <a:latin typeface="+mn-lt"/>
              </a:defRPr>
            </a:lvl7pPr>
            <a:lvl8pPr marL="2476500" indent="-288925" algn="l" defTabSz="900113" rtl="0" fontAlgn="base">
              <a:spcBef>
                <a:spcPts val="500"/>
              </a:spcBef>
              <a:spcAft>
                <a:spcPct val="0"/>
              </a:spcAft>
              <a:buClr>
                <a:schemeClr val="tx1"/>
              </a:buClr>
              <a:buFont typeface="Arial" charset="0"/>
              <a:defRPr sz="1400">
                <a:solidFill>
                  <a:schemeClr val="tx1"/>
                </a:solidFill>
                <a:latin typeface="+mn-lt"/>
              </a:defRPr>
            </a:lvl8pPr>
            <a:lvl9pPr marL="2933700" indent="-288925" algn="l" defTabSz="900113" rtl="0" fontAlgn="base">
              <a:spcBef>
                <a:spcPts val="500"/>
              </a:spcBef>
              <a:spcAft>
                <a:spcPct val="0"/>
              </a:spcAft>
              <a:buClr>
                <a:schemeClr val="tx1"/>
              </a:buClr>
              <a:buFont typeface="Arial" charset="0"/>
              <a:defRPr sz="1400">
                <a:solidFill>
                  <a:schemeClr val="tx1"/>
                </a:solidFill>
                <a:latin typeface="+mn-lt"/>
              </a:defRPr>
            </a:lvl9pPr>
          </a:lstStyle>
          <a:p>
            <a:pPr>
              <a:buClr>
                <a:srgbClr val="004785"/>
              </a:buClr>
              <a:defRPr/>
            </a:pPr>
            <a:r>
              <a:rPr lang="sv-SE" b="1" kern="0" dirty="0" smtClean="0">
                <a:solidFill>
                  <a:srgbClr val="004785"/>
                </a:solidFill>
                <a:latin typeface="Arial"/>
              </a:rPr>
              <a:t>Managers and HR can easily overview and access the information of the employees, and based on role utilise the system for different purposes; competence devlopment, recruiting, sourcing of competency etc.</a:t>
            </a:r>
            <a:endParaRPr lang="en-GB" b="1" kern="0" dirty="0">
              <a:solidFill>
                <a:srgbClr val="004785"/>
              </a:solidFill>
              <a:latin typeface="Arial"/>
            </a:endParaRPr>
          </a:p>
        </p:txBody>
      </p:sp>
      <p:sp>
        <p:nvSpPr>
          <p:cNvPr id="5" name="Title 1"/>
          <p:cNvSpPr>
            <a:spLocks noGrp="1"/>
          </p:cNvSpPr>
          <p:nvPr>
            <p:ph type="title"/>
          </p:nvPr>
        </p:nvSpPr>
        <p:spPr>
          <a:xfrm>
            <a:off x="-98425" y="76200"/>
            <a:ext cx="9623425" cy="523220"/>
          </a:xfrm>
          <a:noFill/>
          <a:ln w="9525">
            <a:noFill/>
            <a:miter lim="800000"/>
            <a:headEnd/>
            <a:tailEnd/>
          </a:ln>
        </p:spPr>
        <p:txBody>
          <a:bodyPr vert="horz" rtlCol="0" anchor="ctr">
            <a:spAutoFit/>
            <a:scene3d>
              <a:camera prst="orthographicFront"/>
              <a:lightRig rig="soft" dir="t"/>
            </a:scene3d>
            <a:sp3d prstMaterial="softEdge">
              <a:bevelT w="25400" h="25400"/>
            </a:sp3d>
          </a:bodyPr>
          <a:lstStyle/>
          <a:p>
            <a:pPr algn="ctr">
              <a:defRPr/>
            </a:pPr>
            <a:r>
              <a:rPr lang="sv-SE" sz="2800" dirty="0" smtClean="0">
                <a:solidFill>
                  <a:schemeClr val="tx1"/>
                </a:solidFill>
                <a:latin typeface="Calibri" pitchFamily="34" charset="0"/>
                <a:ea typeface="+mn-ea"/>
                <a:cs typeface="+mn-cs"/>
              </a:rPr>
              <a:t>Managers </a:t>
            </a:r>
            <a:r>
              <a:rPr lang="sv-SE" sz="2800" dirty="0" smtClean="0">
                <a:solidFill>
                  <a:schemeClr val="tx1"/>
                </a:solidFill>
                <a:latin typeface="Calibri" pitchFamily="34" charset="0"/>
                <a:ea typeface="+mn-ea"/>
                <a:cs typeface="+mn-cs"/>
              </a:rPr>
              <a:t>overview</a:t>
            </a:r>
            <a:endParaRPr lang="en-GB" sz="2800" dirty="0" smtClean="0">
              <a:solidFill>
                <a:schemeClr val="tx1"/>
              </a:solidFill>
              <a:latin typeface="Calibri" pitchFamily="34" charset="0"/>
              <a:ea typeface="+mn-ea"/>
              <a:cs typeface="+mn-cs"/>
            </a:endParaRPr>
          </a:p>
        </p:txBody>
      </p:sp>
      <p:grpSp>
        <p:nvGrpSpPr>
          <p:cNvPr id="6" name="Group 2"/>
          <p:cNvGrpSpPr>
            <a:grpSpLocks/>
          </p:cNvGrpSpPr>
          <p:nvPr/>
        </p:nvGrpSpPr>
        <p:grpSpPr bwMode="auto">
          <a:xfrm>
            <a:off x="685800" y="1752600"/>
            <a:ext cx="7712016" cy="4876800"/>
            <a:chOff x="979488" y="1439863"/>
            <a:chExt cx="9481902" cy="5315267"/>
          </a:xfrm>
        </p:grpSpPr>
        <p:pic>
          <p:nvPicPr>
            <p:cNvPr id="7" name="Picture 7"/>
            <p:cNvPicPr>
              <a:picLocks noChangeAspect="1"/>
            </p:cNvPicPr>
            <p:nvPr/>
          </p:nvPicPr>
          <p:blipFill>
            <a:blip r:embed="rId2" cstate="print"/>
            <a:srcRect/>
            <a:stretch>
              <a:fillRect/>
            </a:stretch>
          </p:blipFill>
          <p:spPr bwMode="auto">
            <a:xfrm>
              <a:off x="979488" y="1439863"/>
              <a:ext cx="8734425" cy="4632325"/>
            </a:xfrm>
            <a:prstGeom prst="rect">
              <a:avLst/>
            </a:prstGeom>
            <a:noFill/>
            <a:ln w="9525">
              <a:noFill/>
              <a:miter lim="800000"/>
              <a:headEnd/>
              <a:tailEnd/>
            </a:ln>
          </p:spPr>
        </p:pic>
        <p:pic>
          <p:nvPicPr>
            <p:cNvPr id="8" name="Picture 7"/>
            <p:cNvPicPr>
              <a:picLocks noChangeAspect="1"/>
            </p:cNvPicPr>
            <p:nvPr/>
          </p:nvPicPr>
          <p:blipFill>
            <a:blip r:embed="rId3" cstate="print"/>
            <a:stretch>
              <a:fillRect/>
            </a:stretch>
          </p:blipFill>
          <p:spPr>
            <a:xfrm>
              <a:off x="5476497" y="2543545"/>
              <a:ext cx="2348048" cy="4180962"/>
            </a:xfrm>
            <a:prstGeom prst="rect">
              <a:avLst/>
            </a:prstGeom>
            <a:ln>
              <a:solidFill>
                <a:schemeClr val="tx1"/>
              </a:solidFill>
            </a:ln>
            <a:effectLst>
              <a:outerShdw blurRad="50800" dist="38100" dir="2700000" algn="tl" rotWithShape="0">
                <a:prstClr val="black">
                  <a:alpha val="40000"/>
                </a:prstClr>
              </a:outerShdw>
            </a:effectLst>
          </p:spPr>
        </p:pic>
        <p:grpSp>
          <p:nvGrpSpPr>
            <p:cNvPr id="9" name="Group 7"/>
            <p:cNvGrpSpPr/>
            <p:nvPr/>
          </p:nvGrpSpPr>
          <p:grpSpPr>
            <a:xfrm>
              <a:off x="6802222" y="2543545"/>
              <a:ext cx="3659168" cy="4211585"/>
              <a:chOff x="5892146" y="2413445"/>
              <a:chExt cx="3318833" cy="3819871"/>
            </a:xfrm>
            <a:effectLst>
              <a:outerShdw blurRad="50800" dist="38100" dir="2700000" algn="tl" rotWithShape="0">
                <a:prstClr val="black">
                  <a:alpha val="40000"/>
                </a:prstClr>
              </a:outerShdw>
            </a:effectLst>
          </p:grpSpPr>
          <p:pic>
            <p:nvPicPr>
              <p:cNvPr id="10" name="Picture 9"/>
              <p:cNvPicPr>
                <a:picLocks noChangeAspect="1"/>
              </p:cNvPicPr>
              <p:nvPr/>
            </p:nvPicPr>
            <p:blipFill>
              <a:blip r:embed="rId4" cstate="print"/>
              <a:stretch>
                <a:fillRect/>
              </a:stretch>
            </p:blipFill>
            <p:spPr>
              <a:xfrm>
                <a:off x="7068995" y="2413445"/>
                <a:ext cx="2141984" cy="3819871"/>
              </a:xfrm>
              <a:prstGeom prst="rect">
                <a:avLst/>
              </a:prstGeom>
              <a:ln>
                <a:solidFill>
                  <a:schemeClr val="tx1"/>
                </a:solidFill>
              </a:ln>
            </p:spPr>
          </p:pic>
          <p:pic>
            <p:nvPicPr>
              <p:cNvPr id="11" name="Picture 6"/>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5892146" y="2901859"/>
                <a:ext cx="192022" cy="288032"/>
              </a:xfrm>
              <a:prstGeom prst="rect">
                <a:avLst/>
              </a:prstGeom>
            </p:spPr>
          </p:pic>
        </p:gr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0" y="609600"/>
            <a:ext cx="8686801" cy="4648200"/>
          </a:xfrm>
          <a:prstGeom prst="rect">
            <a:avLst/>
          </a:prstGeom>
          <a:solidFill>
            <a:schemeClr val="bg1"/>
          </a:solidFill>
          <a:ln w="19050" algn="ctr">
            <a:noFill/>
            <a:miter lim="800000"/>
            <a:headEnd/>
            <a:tailEnd/>
          </a:ln>
          <a:extLst/>
        </p:spPr>
        <p:txBody>
          <a:bodyPr tIns="91440" bIns="0"/>
          <a:lstStyle>
            <a:lvl1pPr marL="342900" indent="-342900" algn="l" defTabSz="900113" rtl="0" eaLnBrk="0" fontAlgn="base" hangingPunct="0">
              <a:spcBef>
                <a:spcPts val="1500"/>
              </a:spcBef>
              <a:spcAft>
                <a:spcPct val="0"/>
              </a:spcAft>
              <a:buClr>
                <a:schemeClr val="tx1"/>
              </a:buClr>
              <a:buFont typeface="Wingdings" pitchFamily="2" charset="2"/>
              <a:buChar char="•"/>
              <a:defRPr sz="1400">
                <a:solidFill>
                  <a:schemeClr val="tx1"/>
                </a:solidFill>
                <a:latin typeface="+mn-lt"/>
                <a:ea typeface="+mn-ea"/>
                <a:cs typeface="+mn-cs"/>
              </a:defRPr>
            </a:lvl1pPr>
            <a:lvl2pPr marL="284163" indent="-282575" algn="l" defTabSz="900113" rtl="0" eaLnBrk="0" fontAlgn="base" hangingPunct="0">
              <a:spcBef>
                <a:spcPts val="1000"/>
              </a:spcBef>
              <a:spcAft>
                <a:spcPct val="0"/>
              </a:spcAft>
              <a:buClr>
                <a:schemeClr val="tx1"/>
              </a:buClr>
              <a:buFont typeface="Wingdings" pitchFamily="2" charset="2"/>
              <a:buChar char="n"/>
              <a:defRPr sz="1400">
                <a:solidFill>
                  <a:schemeClr val="tx1"/>
                </a:solidFill>
                <a:latin typeface="+mn-lt"/>
              </a:defRPr>
            </a:lvl2pPr>
            <a:lvl3pPr marL="542925" indent="-257175" algn="l" defTabSz="900113" rtl="0" eaLnBrk="0" fontAlgn="base" hangingPunct="0">
              <a:spcBef>
                <a:spcPts val="500"/>
              </a:spcBef>
              <a:spcAft>
                <a:spcPct val="0"/>
              </a:spcAft>
              <a:buClr>
                <a:schemeClr val="tx1"/>
              </a:buClr>
              <a:buFont typeface="Arial" charset="0"/>
              <a:buChar char="–"/>
              <a:defRPr sz="1400">
                <a:solidFill>
                  <a:schemeClr val="tx1"/>
                </a:solidFill>
                <a:latin typeface="+mn-lt"/>
              </a:defRPr>
            </a:lvl3pPr>
            <a:lvl4pPr marL="814388" indent="-269875" algn="l" defTabSz="900113" rtl="0" eaLnBrk="0" fontAlgn="base" hangingPunct="0">
              <a:spcBef>
                <a:spcPts val="500"/>
              </a:spcBef>
              <a:spcAft>
                <a:spcPct val="0"/>
              </a:spcAft>
              <a:buClr>
                <a:schemeClr val="tx1"/>
              </a:buClr>
              <a:buFont typeface="Arial" charset="0"/>
              <a:buChar char="–"/>
              <a:defRPr sz="1400">
                <a:solidFill>
                  <a:schemeClr val="tx1"/>
                </a:solidFill>
                <a:latin typeface="+mn-lt"/>
              </a:defRPr>
            </a:lvl4pPr>
            <a:lvl5pPr marL="1104900" indent="-288925" algn="l" defTabSz="900113" rtl="0" eaLnBrk="0" fontAlgn="base" hangingPunct="0">
              <a:spcBef>
                <a:spcPts val="500"/>
              </a:spcBef>
              <a:spcAft>
                <a:spcPct val="0"/>
              </a:spcAft>
              <a:buClr>
                <a:schemeClr val="tx1"/>
              </a:buClr>
              <a:buFont typeface="Arial" charset="0"/>
              <a:buChar char="»"/>
              <a:defRPr sz="1400">
                <a:solidFill>
                  <a:schemeClr val="tx1"/>
                </a:solidFill>
                <a:latin typeface="+mn-lt"/>
              </a:defRPr>
            </a:lvl5pPr>
            <a:lvl6pPr marL="1562100" indent="-288925" algn="l" defTabSz="900113" rtl="0" fontAlgn="base">
              <a:spcBef>
                <a:spcPts val="500"/>
              </a:spcBef>
              <a:spcAft>
                <a:spcPct val="0"/>
              </a:spcAft>
              <a:buClr>
                <a:schemeClr val="tx1"/>
              </a:buClr>
              <a:buFont typeface="Arial" charset="0"/>
              <a:defRPr sz="1400">
                <a:solidFill>
                  <a:schemeClr val="tx1"/>
                </a:solidFill>
                <a:latin typeface="+mn-lt"/>
              </a:defRPr>
            </a:lvl6pPr>
            <a:lvl7pPr marL="2019300" indent="-288925" algn="l" defTabSz="900113" rtl="0" fontAlgn="base">
              <a:spcBef>
                <a:spcPts val="500"/>
              </a:spcBef>
              <a:spcAft>
                <a:spcPct val="0"/>
              </a:spcAft>
              <a:buClr>
                <a:schemeClr val="tx1"/>
              </a:buClr>
              <a:buFont typeface="Arial" charset="0"/>
              <a:defRPr sz="1400">
                <a:solidFill>
                  <a:schemeClr val="tx1"/>
                </a:solidFill>
                <a:latin typeface="+mn-lt"/>
              </a:defRPr>
            </a:lvl7pPr>
            <a:lvl8pPr marL="2476500" indent="-288925" algn="l" defTabSz="900113" rtl="0" fontAlgn="base">
              <a:spcBef>
                <a:spcPts val="500"/>
              </a:spcBef>
              <a:spcAft>
                <a:spcPct val="0"/>
              </a:spcAft>
              <a:buClr>
                <a:schemeClr val="tx1"/>
              </a:buClr>
              <a:buFont typeface="Arial" charset="0"/>
              <a:defRPr sz="1400">
                <a:solidFill>
                  <a:schemeClr val="tx1"/>
                </a:solidFill>
                <a:latin typeface="+mn-lt"/>
              </a:defRPr>
            </a:lvl8pPr>
            <a:lvl9pPr marL="2933700" indent="-288925" algn="l" defTabSz="900113" rtl="0" fontAlgn="base">
              <a:spcBef>
                <a:spcPts val="500"/>
              </a:spcBef>
              <a:spcAft>
                <a:spcPct val="0"/>
              </a:spcAft>
              <a:buClr>
                <a:schemeClr val="tx1"/>
              </a:buClr>
              <a:buFont typeface="Arial" charset="0"/>
              <a:defRPr sz="1400">
                <a:solidFill>
                  <a:schemeClr val="tx1"/>
                </a:solidFill>
                <a:latin typeface="+mn-lt"/>
              </a:defRPr>
            </a:lvl9pPr>
          </a:lstStyle>
          <a:p>
            <a:pPr>
              <a:buClr>
                <a:srgbClr val="004785"/>
              </a:buClr>
              <a:defRPr/>
            </a:pPr>
            <a:r>
              <a:rPr lang="sv-SE" b="1" kern="0" dirty="0">
                <a:solidFill>
                  <a:srgbClr val="004785"/>
                </a:solidFill>
                <a:latin typeface="Arial"/>
              </a:rPr>
              <a:t>Linking up actions to close competency gaps is an essential and important feature, which gives managers and administrator possibility to find recommended training and courses for certain competency.</a:t>
            </a:r>
            <a:endParaRPr lang="en-GB" b="1" kern="0" dirty="0">
              <a:solidFill>
                <a:srgbClr val="004785"/>
              </a:solidFill>
              <a:latin typeface="Arial"/>
            </a:endParaRPr>
          </a:p>
        </p:txBody>
      </p:sp>
      <p:sp>
        <p:nvSpPr>
          <p:cNvPr id="5" name="Rubrik 1"/>
          <p:cNvSpPr>
            <a:spLocks noGrp="1"/>
          </p:cNvSpPr>
          <p:nvPr>
            <p:ph type="title"/>
          </p:nvPr>
        </p:nvSpPr>
        <p:spPr>
          <a:xfrm>
            <a:off x="69850" y="162580"/>
            <a:ext cx="9074150" cy="523220"/>
          </a:xfrm>
          <a:noFill/>
          <a:ln w="9525">
            <a:noFill/>
            <a:miter lim="800000"/>
            <a:headEnd/>
            <a:tailEnd/>
          </a:ln>
        </p:spPr>
        <p:txBody>
          <a:bodyPr vert="horz" rtlCol="0" anchor="ctr">
            <a:spAutoFit/>
            <a:scene3d>
              <a:camera prst="orthographicFront"/>
              <a:lightRig rig="soft" dir="t"/>
            </a:scene3d>
            <a:sp3d prstMaterial="softEdge">
              <a:bevelT w="25400" h="25400"/>
            </a:sp3d>
          </a:bodyPr>
          <a:lstStyle/>
          <a:p>
            <a:pPr algn="ctr">
              <a:defRPr/>
            </a:pPr>
            <a:r>
              <a:rPr lang="sv-SE" sz="2800" dirty="0" smtClean="0">
                <a:solidFill>
                  <a:schemeClr val="tx1"/>
                </a:solidFill>
                <a:latin typeface="Calibri" pitchFamily="34" charset="0"/>
                <a:ea typeface="+mn-ea"/>
                <a:cs typeface="+mn-cs"/>
              </a:rPr>
              <a:t>Gap analysis and Train</a:t>
            </a:r>
          </a:p>
        </p:txBody>
      </p:sp>
      <p:grpSp>
        <p:nvGrpSpPr>
          <p:cNvPr id="6" name="Group 2"/>
          <p:cNvGrpSpPr>
            <a:grpSpLocks/>
          </p:cNvGrpSpPr>
          <p:nvPr/>
        </p:nvGrpSpPr>
        <p:grpSpPr bwMode="auto">
          <a:xfrm>
            <a:off x="1066800" y="1524001"/>
            <a:ext cx="7677150" cy="4572000"/>
            <a:chOff x="935964" y="1338974"/>
            <a:chExt cx="9136525" cy="5593934"/>
          </a:xfrm>
        </p:grpSpPr>
        <p:pic>
          <p:nvPicPr>
            <p:cNvPr id="7" name="Picture 7" descr="IMG_08052012_191757.png"/>
            <p:cNvPicPr>
              <a:picLocks noChangeAspect="1"/>
            </p:cNvPicPr>
            <p:nvPr/>
          </p:nvPicPr>
          <p:blipFill>
            <a:blip r:embed="rId2" cstate="print"/>
            <a:srcRect/>
            <a:stretch>
              <a:fillRect/>
            </a:stretch>
          </p:blipFill>
          <p:spPr bwMode="auto">
            <a:xfrm>
              <a:off x="935964" y="1340724"/>
              <a:ext cx="6925907" cy="5592184"/>
            </a:xfrm>
            <a:prstGeom prst="rect">
              <a:avLst/>
            </a:prstGeom>
            <a:noFill/>
            <a:ln w="9525">
              <a:noFill/>
              <a:miter lim="800000"/>
              <a:headEnd/>
              <a:tailEnd/>
            </a:ln>
          </p:spPr>
        </p:pic>
        <p:sp>
          <p:nvSpPr>
            <p:cNvPr id="8" name="TextBox 24"/>
            <p:cNvSpPr txBox="1">
              <a:spLocks noChangeArrowheads="1"/>
            </p:cNvSpPr>
            <p:nvPr/>
          </p:nvSpPr>
          <p:spPr bwMode="auto">
            <a:xfrm>
              <a:off x="7945167" y="1338974"/>
              <a:ext cx="2127322" cy="2937712"/>
            </a:xfrm>
            <a:prstGeom prst="rect">
              <a:avLst/>
            </a:prstGeom>
            <a:solidFill>
              <a:srgbClr val="FFFFFF">
                <a:alpha val="69020"/>
              </a:srgbClr>
            </a:solidFill>
            <a:ln w="9525">
              <a:noFill/>
              <a:miter lim="800000"/>
              <a:headEnd/>
              <a:tailEnd/>
            </a:ln>
          </p:spPr>
          <p:txBody>
            <a:bodyPr>
              <a:spAutoFit/>
            </a:bodyPr>
            <a:lstStyle/>
            <a:p>
              <a:pPr>
                <a:defRPr/>
              </a:pPr>
              <a:r>
                <a:rPr lang="en-GB" sz="1103" dirty="0">
                  <a:latin typeface="+mj-lt"/>
                </a:rPr>
                <a:t>When </a:t>
              </a:r>
              <a:r>
                <a:rPr lang="en-GB" sz="1103" dirty="0">
                  <a:latin typeface="+mj-lt"/>
                </a:rPr>
                <a:t>Competency </a:t>
              </a:r>
              <a:r>
                <a:rPr lang="en-GB" sz="1103" dirty="0">
                  <a:latin typeface="+mj-lt"/>
                </a:rPr>
                <a:t>gap analysis report is generated, trainings that have been associated with specific competences can be pulled out. </a:t>
              </a:r>
            </a:p>
            <a:p>
              <a:pPr>
                <a:defRPr/>
              </a:pPr>
              <a:r>
                <a:rPr lang="en-GB" sz="1103" dirty="0">
                  <a:latin typeface="+mj-lt"/>
                </a:rPr>
                <a:t>This ties together trainings with related competence gaps of an individual. </a:t>
              </a:r>
            </a:p>
            <a:p>
              <a:pPr>
                <a:defRPr/>
              </a:pPr>
              <a:r>
                <a:rPr lang="en-GB" sz="1103" dirty="0">
                  <a:latin typeface="+mj-lt"/>
                </a:rPr>
                <a:t>Reports generated for Managers/HR team will allow for strategic planning of training for teams and organisation. </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2813050" y="1"/>
            <a:ext cx="9074150" cy="685799"/>
          </a:xfrm>
          <a:prstGeom prst="rect">
            <a:avLst/>
          </a:prstGeom>
          <a:noFill/>
          <a:ln w="9525">
            <a:noFill/>
            <a:miter lim="800000"/>
            <a:headEnd/>
            <a:tailEnd/>
          </a:ln>
        </p:spPr>
        <p:txBody>
          <a:bodyPr lIns="88366" tIns="44183" rIns="88366" bIns="44183" anchor="b"/>
          <a:lstStyle/>
          <a:p>
            <a:pPr defTabSz="1006348" eaLnBrk="1" fontAlgn="auto" hangingPunct="1">
              <a:spcBef>
                <a:spcPts val="0"/>
              </a:spcBef>
              <a:spcAft>
                <a:spcPts val="0"/>
              </a:spcAft>
              <a:defRPr/>
            </a:pPr>
            <a:r>
              <a:rPr lang="en-GB" sz="2800" b="1" spc="97" dirty="0">
                <a:latin typeface="Calibri" pitchFamily="34" charset="0"/>
                <a:ea typeface="ＭＳ Ｐゴシック" charset="0"/>
                <a:cs typeface="ＭＳ Ｐゴシック" pitchFamily="34" charset="-128"/>
              </a:rPr>
              <a:t>Plan &amp; </a:t>
            </a:r>
            <a:r>
              <a:rPr lang="en-GB" sz="2800" b="1" spc="97" dirty="0" smtClean="0">
                <a:latin typeface="Calibri" pitchFamily="34" charset="0"/>
                <a:ea typeface="ＭＳ Ｐゴシック" charset="0"/>
                <a:cs typeface="ＭＳ Ｐゴシック" pitchFamily="34" charset="-128"/>
              </a:rPr>
              <a:t>Develop</a:t>
            </a:r>
            <a:endParaRPr lang="en-GB" sz="2800" b="1" spc="97" dirty="0">
              <a:latin typeface="Calibri" pitchFamily="34" charset="0"/>
              <a:ea typeface="ＭＳ Ｐゴシック" charset="0"/>
              <a:cs typeface="ＭＳ Ｐゴシック" pitchFamily="34" charset="-128"/>
            </a:endParaRPr>
          </a:p>
        </p:txBody>
      </p:sp>
      <p:pic>
        <p:nvPicPr>
          <p:cNvPr id="5" name="Picture 2"/>
          <p:cNvPicPr>
            <a:picLocks noChangeAspect="1" noChangeArrowheads="1"/>
          </p:cNvPicPr>
          <p:nvPr/>
        </p:nvPicPr>
        <p:blipFill>
          <a:blip r:embed="rId2" cstate="print"/>
          <a:srcRect t="6712"/>
          <a:stretch>
            <a:fillRect/>
          </a:stretch>
        </p:blipFill>
        <p:spPr bwMode="auto">
          <a:xfrm>
            <a:off x="457200" y="762000"/>
            <a:ext cx="7802563" cy="4886325"/>
          </a:xfrm>
          <a:prstGeom prst="rect">
            <a:avLst/>
          </a:prstGeom>
          <a:noFill/>
          <a:ln w="9525">
            <a:noFill/>
            <a:miter lim="800000"/>
            <a:headEnd/>
            <a:tailEnd/>
          </a:ln>
          <a:effectLst/>
        </p:spPr>
      </p:pic>
      <p:pic>
        <p:nvPicPr>
          <p:cNvPr id="6" name="Picture 5"/>
          <p:cNvPicPr>
            <a:picLocks noChangeAspect="1"/>
          </p:cNvPicPr>
          <p:nvPr/>
        </p:nvPicPr>
        <p:blipFill>
          <a:blip r:embed="rId3" cstate="print"/>
          <a:srcRect r="26379"/>
          <a:stretch>
            <a:fillRect/>
          </a:stretch>
        </p:blipFill>
        <p:spPr bwMode="auto">
          <a:xfrm>
            <a:off x="2209800" y="2895600"/>
            <a:ext cx="6732588" cy="2987675"/>
          </a:xfrm>
          <a:prstGeom prst="rect">
            <a:avLst/>
          </a:prstGeom>
          <a:noFill/>
          <a:ln w="38100">
            <a:solidFill>
              <a:srgbClr val="FFC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0" y="762000"/>
            <a:ext cx="8915400" cy="5435600"/>
          </a:xfrm>
          <a:prstGeom prst="rect">
            <a:avLst/>
          </a:prstGeom>
          <a:solidFill>
            <a:schemeClr val="bg1"/>
          </a:solidFill>
          <a:ln w="19050" algn="ctr">
            <a:noFill/>
            <a:miter lim="800000"/>
            <a:headEnd/>
            <a:tailEnd/>
          </a:ln>
          <a:extLst/>
        </p:spPr>
        <p:txBody>
          <a:bodyPr tIns="91440" bIns="0"/>
          <a:lstStyle>
            <a:lvl1pPr marL="342900" indent="-342900" algn="l" defTabSz="900113" rtl="0" eaLnBrk="0" fontAlgn="base" hangingPunct="0">
              <a:spcBef>
                <a:spcPts val="1500"/>
              </a:spcBef>
              <a:spcAft>
                <a:spcPct val="0"/>
              </a:spcAft>
              <a:buClr>
                <a:schemeClr val="tx1"/>
              </a:buClr>
              <a:buFont typeface="Wingdings" pitchFamily="2" charset="2"/>
              <a:buChar char="•"/>
              <a:defRPr sz="1400">
                <a:solidFill>
                  <a:schemeClr val="tx1"/>
                </a:solidFill>
                <a:latin typeface="+mn-lt"/>
                <a:ea typeface="+mn-ea"/>
                <a:cs typeface="+mn-cs"/>
              </a:defRPr>
            </a:lvl1pPr>
            <a:lvl2pPr marL="284163" indent="-282575" algn="l" defTabSz="900113" rtl="0" eaLnBrk="0" fontAlgn="base" hangingPunct="0">
              <a:spcBef>
                <a:spcPts val="1000"/>
              </a:spcBef>
              <a:spcAft>
                <a:spcPct val="0"/>
              </a:spcAft>
              <a:buClr>
                <a:schemeClr val="tx1"/>
              </a:buClr>
              <a:buFont typeface="Wingdings" pitchFamily="2" charset="2"/>
              <a:buChar char="n"/>
              <a:defRPr sz="1400">
                <a:solidFill>
                  <a:schemeClr val="tx1"/>
                </a:solidFill>
                <a:latin typeface="+mn-lt"/>
              </a:defRPr>
            </a:lvl2pPr>
            <a:lvl3pPr marL="542925" indent="-257175" algn="l" defTabSz="900113" rtl="0" eaLnBrk="0" fontAlgn="base" hangingPunct="0">
              <a:spcBef>
                <a:spcPts val="500"/>
              </a:spcBef>
              <a:spcAft>
                <a:spcPct val="0"/>
              </a:spcAft>
              <a:buClr>
                <a:schemeClr val="tx1"/>
              </a:buClr>
              <a:buFont typeface="Arial" charset="0"/>
              <a:buChar char="–"/>
              <a:defRPr sz="1400">
                <a:solidFill>
                  <a:schemeClr val="tx1"/>
                </a:solidFill>
                <a:latin typeface="+mn-lt"/>
              </a:defRPr>
            </a:lvl3pPr>
            <a:lvl4pPr marL="814388" indent="-269875" algn="l" defTabSz="900113" rtl="0" eaLnBrk="0" fontAlgn="base" hangingPunct="0">
              <a:spcBef>
                <a:spcPts val="500"/>
              </a:spcBef>
              <a:spcAft>
                <a:spcPct val="0"/>
              </a:spcAft>
              <a:buClr>
                <a:schemeClr val="tx1"/>
              </a:buClr>
              <a:buFont typeface="Arial" charset="0"/>
              <a:buChar char="–"/>
              <a:defRPr sz="1400">
                <a:solidFill>
                  <a:schemeClr val="tx1"/>
                </a:solidFill>
                <a:latin typeface="+mn-lt"/>
              </a:defRPr>
            </a:lvl4pPr>
            <a:lvl5pPr marL="1104900" indent="-288925" algn="l" defTabSz="900113" rtl="0" eaLnBrk="0" fontAlgn="base" hangingPunct="0">
              <a:spcBef>
                <a:spcPts val="500"/>
              </a:spcBef>
              <a:spcAft>
                <a:spcPct val="0"/>
              </a:spcAft>
              <a:buClr>
                <a:schemeClr val="tx1"/>
              </a:buClr>
              <a:buFont typeface="Arial" charset="0"/>
              <a:buChar char="»"/>
              <a:defRPr sz="1400">
                <a:solidFill>
                  <a:schemeClr val="tx1"/>
                </a:solidFill>
                <a:latin typeface="+mn-lt"/>
              </a:defRPr>
            </a:lvl5pPr>
            <a:lvl6pPr marL="1562100" indent="-288925" algn="l" defTabSz="900113" rtl="0" fontAlgn="base">
              <a:spcBef>
                <a:spcPts val="500"/>
              </a:spcBef>
              <a:spcAft>
                <a:spcPct val="0"/>
              </a:spcAft>
              <a:buClr>
                <a:schemeClr val="tx1"/>
              </a:buClr>
              <a:buFont typeface="Arial" charset="0"/>
              <a:defRPr sz="1400">
                <a:solidFill>
                  <a:schemeClr val="tx1"/>
                </a:solidFill>
                <a:latin typeface="+mn-lt"/>
              </a:defRPr>
            </a:lvl6pPr>
            <a:lvl7pPr marL="2019300" indent="-288925" algn="l" defTabSz="900113" rtl="0" fontAlgn="base">
              <a:spcBef>
                <a:spcPts val="500"/>
              </a:spcBef>
              <a:spcAft>
                <a:spcPct val="0"/>
              </a:spcAft>
              <a:buClr>
                <a:schemeClr val="tx1"/>
              </a:buClr>
              <a:buFont typeface="Arial" charset="0"/>
              <a:defRPr sz="1400">
                <a:solidFill>
                  <a:schemeClr val="tx1"/>
                </a:solidFill>
                <a:latin typeface="+mn-lt"/>
              </a:defRPr>
            </a:lvl7pPr>
            <a:lvl8pPr marL="2476500" indent="-288925" algn="l" defTabSz="900113" rtl="0" fontAlgn="base">
              <a:spcBef>
                <a:spcPts val="500"/>
              </a:spcBef>
              <a:spcAft>
                <a:spcPct val="0"/>
              </a:spcAft>
              <a:buClr>
                <a:schemeClr val="tx1"/>
              </a:buClr>
              <a:buFont typeface="Arial" charset="0"/>
              <a:defRPr sz="1400">
                <a:solidFill>
                  <a:schemeClr val="tx1"/>
                </a:solidFill>
                <a:latin typeface="+mn-lt"/>
              </a:defRPr>
            </a:lvl8pPr>
            <a:lvl9pPr marL="2933700" indent="-288925" algn="l" defTabSz="900113" rtl="0" fontAlgn="base">
              <a:spcBef>
                <a:spcPts val="500"/>
              </a:spcBef>
              <a:spcAft>
                <a:spcPct val="0"/>
              </a:spcAft>
              <a:buClr>
                <a:schemeClr val="tx1"/>
              </a:buClr>
              <a:buFont typeface="Arial" charset="0"/>
              <a:defRPr sz="1400">
                <a:solidFill>
                  <a:schemeClr val="tx1"/>
                </a:solidFill>
                <a:latin typeface="+mn-lt"/>
              </a:defRPr>
            </a:lvl9pPr>
          </a:lstStyle>
          <a:p>
            <a:pPr>
              <a:buClr>
                <a:srgbClr val="004785"/>
              </a:buClr>
              <a:defRPr/>
            </a:pPr>
            <a:r>
              <a:rPr lang="sv-SE" kern="0" dirty="0" smtClean="0">
                <a:solidFill>
                  <a:srgbClr val="004785"/>
                </a:solidFill>
                <a:latin typeface="Arial"/>
              </a:rPr>
              <a:t>The team behind </a:t>
            </a:r>
            <a:r>
              <a:rPr lang="sv-SE" kern="0" dirty="0" smtClean="0">
                <a:solidFill>
                  <a:srgbClr val="004785"/>
                </a:solidFill>
                <a:latin typeface="Arial"/>
              </a:rPr>
              <a:t>COMAEA / UETMT </a:t>
            </a:r>
            <a:r>
              <a:rPr lang="sv-SE" kern="0" dirty="0" smtClean="0">
                <a:solidFill>
                  <a:srgbClr val="004785"/>
                </a:solidFill>
                <a:latin typeface="Arial"/>
              </a:rPr>
              <a:t>has experience from early 1990 and includes leadning experts in Competency Management, Competency modelling, Methodology and systems development.</a:t>
            </a:r>
            <a:endParaRPr lang="en-GB" kern="0" dirty="0">
              <a:solidFill>
                <a:srgbClr val="004785"/>
              </a:solidFill>
              <a:latin typeface="Arial"/>
            </a:endParaRPr>
          </a:p>
        </p:txBody>
      </p:sp>
      <p:sp>
        <p:nvSpPr>
          <p:cNvPr id="5" name="Title 1"/>
          <p:cNvSpPr>
            <a:spLocks noGrp="1"/>
          </p:cNvSpPr>
          <p:nvPr>
            <p:ph type="title"/>
          </p:nvPr>
        </p:nvSpPr>
        <p:spPr>
          <a:xfrm>
            <a:off x="2949575" y="-381000"/>
            <a:ext cx="9623425" cy="1121595"/>
          </a:xfrm>
          <a:noFill/>
          <a:ln w="9525">
            <a:noFill/>
            <a:miter lim="800000"/>
            <a:headEnd/>
            <a:tailEnd/>
          </a:ln>
        </p:spPr>
        <p:txBody>
          <a:bodyPr lIns="88366" tIns="44183" rIns="88366" bIns="44183" anchor="b"/>
          <a:lstStyle/>
          <a:p>
            <a:pPr defTabSz="1006348">
              <a:spcBef>
                <a:spcPts val="0"/>
              </a:spcBef>
              <a:defRPr/>
            </a:pPr>
            <a:r>
              <a:rPr lang="en-US" sz="2800" spc="97" dirty="0" smtClean="0">
                <a:solidFill>
                  <a:schemeClr val="tx1"/>
                </a:solidFill>
                <a:latin typeface="Calibri" pitchFamily="34" charset="0"/>
                <a:ea typeface="ＭＳ Ｐゴシック" charset="0"/>
                <a:cs typeface="ＭＳ Ｐゴシック" pitchFamily="34" charset="-128"/>
              </a:rPr>
              <a:t>Industry </a:t>
            </a:r>
            <a:r>
              <a:rPr lang="en-US" sz="2800" spc="97" dirty="0" smtClean="0">
                <a:solidFill>
                  <a:schemeClr val="tx1"/>
                </a:solidFill>
                <a:latin typeface="Calibri" pitchFamily="34" charset="0"/>
                <a:ea typeface="ＭＳ Ｐゴシック" charset="0"/>
                <a:cs typeface="ＭＳ Ｐゴシック" pitchFamily="34" charset="-128"/>
              </a:rPr>
              <a:t>Expertise</a:t>
            </a:r>
            <a:endParaRPr lang="en-US" sz="2800" spc="97" dirty="0" smtClean="0">
              <a:solidFill>
                <a:schemeClr val="tx1"/>
              </a:solidFill>
              <a:latin typeface="Calibri" pitchFamily="34" charset="0"/>
              <a:ea typeface="ＭＳ Ｐゴシック" charset="0"/>
              <a:cs typeface="ＭＳ Ｐゴシック" pitchFamily="34" charset="-128"/>
            </a:endParaRPr>
          </a:p>
        </p:txBody>
      </p:sp>
      <p:sp>
        <p:nvSpPr>
          <p:cNvPr id="6" name="Rectangle 4"/>
          <p:cNvSpPr>
            <a:spLocks noChangeArrowheads="1"/>
          </p:cNvSpPr>
          <p:nvPr/>
        </p:nvSpPr>
        <p:spPr bwMode="auto">
          <a:xfrm>
            <a:off x="5003800" y="1447800"/>
            <a:ext cx="4140200" cy="5797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68" tIns="46034" rIns="92068" bIns="46034"/>
          <a:lstStyle>
            <a:lvl1pPr marL="342900" indent="-342900">
              <a:defRPr sz="2000">
                <a:solidFill>
                  <a:schemeClr val="tx1"/>
                </a:solidFill>
                <a:latin typeface="Arial" panose="020B0604020202020204" pitchFamily="34" charset="0"/>
                <a:cs typeface="Arial" panose="020B0604020202020204" pitchFamily="34" charset="0"/>
              </a:defRPr>
            </a:lvl1pPr>
            <a:lvl2pPr>
              <a:defRPr sz="2000">
                <a:solidFill>
                  <a:schemeClr val="tx1"/>
                </a:solidFill>
                <a:latin typeface="Arial" panose="020B0604020202020204" pitchFamily="34" charset="0"/>
                <a:cs typeface="Arial" panose="020B0604020202020204" pitchFamily="34" charset="0"/>
              </a:defRPr>
            </a:lvl2pPr>
            <a:lvl3pPr>
              <a:defRPr sz="2000">
                <a:solidFill>
                  <a:schemeClr val="tx1"/>
                </a:solidFill>
                <a:latin typeface="Arial" panose="020B0604020202020204" pitchFamily="34" charset="0"/>
                <a:cs typeface="Arial" panose="020B0604020202020204" pitchFamily="34" charset="0"/>
              </a:defRPr>
            </a:lvl3pPr>
            <a:lvl4pPr>
              <a:defRPr sz="2000">
                <a:solidFill>
                  <a:schemeClr val="tx1"/>
                </a:solidFill>
                <a:latin typeface="Arial" panose="020B0604020202020204" pitchFamily="34" charset="0"/>
                <a:cs typeface="Arial" panose="020B0604020202020204" pitchFamily="34" charset="0"/>
              </a:defRPr>
            </a:lvl4pPr>
            <a:lvl5pPr>
              <a:defRPr sz="2000">
                <a:solidFill>
                  <a:schemeClr val="tx1"/>
                </a:solidFill>
                <a:latin typeface="Arial" panose="020B0604020202020204" pitchFamily="34" charset="0"/>
                <a:cs typeface="Arial" panose="020B0604020202020204" pitchFamily="34" charset="0"/>
              </a:defRPr>
            </a:lvl5pPr>
            <a:lvl6pPr marL="2447925" indent="-161925"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05125" indent="-161925"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362325" indent="-161925"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19525" indent="-161925"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spcAft>
                <a:spcPts val="1200"/>
              </a:spcAft>
              <a:buSzPct val="100000"/>
              <a:buFont typeface="Wingdings" panose="05000000000000000000" pitchFamily="2" charset="2"/>
              <a:buChar char="§"/>
              <a:defRPr/>
            </a:pPr>
            <a:r>
              <a:rPr lang="en-US" sz="1200" b="1" dirty="0" smtClean="0">
                <a:latin typeface="Calibri" panose="020F0502020204030204" pitchFamily="34" charset="0"/>
                <a:ea typeface="ＭＳ Ｐゴシック" panose="020B0600070205080204" pitchFamily="34" charset="-128"/>
              </a:rPr>
              <a:t>Scalability</a:t>
            </a:r>
            <a:r>
              <a:rPr lang="en-US" sz="1200" dirty="0" smtClean="0">
                <a:latin typeface="Calibri" panose="020F0502020204030204" pitchFamily="34" charset="0"/>
                <a:ea typeface="ＭＳ Ｐゴシック" panose="020B0600070205080204" pitchFamily="34" charset="-128"/>
              </a:rPr>
              <a:t> – you can easily increase number of users (employees, managers etc.) </a:t>
            </a:r>
          </a:p>
          <a:p>
            <a:pPr>
              <a:spcAft>
                <a:spcPts val="1200"/>
              </a:spcAft>
              <a:buSzPct val="100000"/>
              <a:buFont typeface="Wingdings" panose="05000000000000000000" pitchFamily="2" charset="2"/>
              <a:buChar char="§"/>
              <a:defRPr/>
            </a:pPr>
            <a:r>
              <a:rPr lang="en-US" sz="1200" b="1" dirty="0" smtClean="0">
                <a:latin typeface="Calibri" panose="020F0502020204030204" pitchFamily="34" charset="0"/>
                <a:ea typeface="ＭＳ Ｐゴシック" panose="020B0600070205080204" pitchFamily="34" charset="-128"/>
              </a:rPr>
              <a:t>Flexibility</a:t>
            </a:r>
            <a:r>
              <a:rPr lang="en-US" sz="1200" dirty="0" smtClean="0">
                <a:latin typeface="Calibri" panose="020F0502020204030204" pitchFamily="34" charset="0"/>
                <a:ea typeface="ＭＳ Ｐゴシック" panose="020B0600070205080204" pitchFamily="34" charset="-128"/>
              </a:rPr>
              <a:t> - you can easily add-on modules as your needs increase i.e. Team profiles/targets, Performance appraisal, Documents etc.</a:t>
            </a:r>
          </a:p>
          <a:p>
            <a:pPr>
              <a:spcAft>
                <a:spcPts val="1200"/>
              </a:spcAft>
              <a:buSzPct val="100000"/>
              <a:buFont typeface="Wingdings" panose="05000000000000000000" pitchFamily="2" charset="2"/>
              <a:buChar char="§"/>
              <a:defRPr/>
            </a:pPr>
            <a:r>
              <a:rPr lang="en-US" sz="1200" b="1" dirty="0" smtClean="0">
                <a:latin typeface="Calibri" panose="020F0502020204030204" pitchFamily="34" charset="0"/>
                <a:ea typeface="ＭＳ Ｐゴシック" panose="020B0600070205080204" pitchFamily="34" charset="-128"/>
              </a:rPr>
              <a:t>Adaptability</a:t>
            </a:r>
            <a:r>
              <a:rPr lang="en-US" sz="1200" dirty="0" smtClean="0">
                <a:latin typeface="Calibri" panose="020F0502020204030204" pitchFamily="34" charset="0"/>
                <a:ea typeface="ＭＳ Ｐゴシック" panose="020B0600070205080204" pitchFamily="34" charset="-128"/>
              </a:rPr>
              <a:t> – Using our ready-to-use ”Competence &amp; Roles Framework” you save time in defining your own competence framework.</a:t>
            </a:r>
          </a:p>
          <a:p>
            <a:pPr>
              <a:spcAft>
                <a:spcPts val="1200"/>
              </a:spcAft>
              <a:buSzPct val="100000"/>
              <a:buFont typeface="Wingdings" panose="05000000000000000000" pitchFamily="2" charset="2"/>
              <a:buChar char="§"/>
              <a:defRPr/>
            </a:pPr>
            <a:r>
              <a:rPr lang="en-US" sz="1200" b="1" dirty="0" smtClean="0">
                <a:latin typeface="Calibri" panose="020F0502020204030204" pitchFamily="34" charset="0"/>
                <a:ea typeface="ＭＳ Ｐゴシック" panose="020B0600070205080204" pitchFamily="34" charset="-128"/>
              </a:rPr>
              <a:t>Security</a:t>
            </a:r>
            <a:r>
              <a:rPr lang="en-US" sz="1200" dirty="0" smtClean="0">
                <a:latin typeface="Calibri" panose="020F0502020204030204" pitchFamily="34" charset="0"/>
                <a:ea typeface="ＭＳ Ｐゴシック" panose="020B0600070205080204" pitchFamily="34" charset="-128"/>
              </a:rPr>
              <a:t> – high data and information security (SSL, encryption, VPN &amp; back-up)</a:t>
            </a:r>
          </a:p>
          <a:p>
            <a:pPr>
              <a:spcAft>
                <a:spcPts val="1200"/>
              </a:spcAft>
              <a:buSzPct val="100000"/>
              <a:buFont typeface="Wingdings" panose="05000000000000000000" pitchFamily="2" charset="2"/>
              <a:buChar char="§"/>
              <a:defRPr/>
            </a:pPr>
            <a:r>
              <a:rPr lang="en-US" sz="1200" b="1" dirty="0" smtClean="0">
                <a:latin typeface="Calibri" panose="020F0502020204030204" pitchFamily="34" charset="0"/>
                <a:ea typeface="ＭＳ Ｐゴシック" panose="020B0600070205080204" pitchFamily="34" charset="-128"/>
              </a:rPr>
              <a:t>Interoperability </a:t>
            </a:r>
            <a:r>
              <a:rPr lang="en-US" sz="1200" dirty="0" smtClean="0">
                <a:latin typeface="Calibri" panose="020F0502020204030204" pitchFamily="34" charset="0"/>
                <a:ea typeface="ＭＳ Ｐゴシック" panose="020B0600070205080204" pitchFamily="34" charset="-128"/>
              </a:rPr>
              <a:t>– data exchange and integration with ERP and PA/HR-systems</a:t>
            </a:r>
          </a:p>
          <a:p>
            <a:pPr>
              <a:spcAft>
                <a:spcPts val="1200"/>
              </a:spcAft>
              <a:buSzPct val="100000"/>
              <a:buFont typeface="Wingdings" panose="05000000000000000000" pitchFamily="2" charset="2"/>
              <a:buChar char="§"/>
              <a:defRPr/>
            </a:pPr>
            <a:r>
              <a:rPr lang="en-US" sz="1200" b="1" dirty="0" smtClean="0">
                <a:latin typeface="Calibri" panose="020F0502020204030204" pitchFamily="34" charset="0"/>
                <a:ea typeface="ＭＳ Ｐゴシック" panose="020B0600070205080204" pitchFamily="34" charset="-128"/>
              </a:rPr>
              <a:t>Multi-language support</a:t>
            </a:r>
            <a:r>
              <a:rPr lang="en-US" sz="1200" dirty="0" smtClean="0">
                <a:latin typeface="Calibri" panose="020F0502020204030204" pitchFamily="34" charset="0"/>
                <a:ea typeface="ＭＳ Ｐゴシック" panose="020B0600070205080204" pitchFamily="34" charset="-128"/>
              </a:rPr>
              <a:t> for use in multi-national companies</a:t>
            </a:r>
          </a:p>
          <a:p>
            <a:pPr>
              <a:spcAft>
                <a:spcPts val="1200"/>
              </a:spcAft>
              <a:buSzPct val="100000"/>
              <a:buFont typeface="Wingdings" panose="05000000000000000000" pitchFamily="2" charset="2"/>
              <a:buChar char="§"/>
              <a:defRPr/>
            </a:pPr>
            <a:r>
              <a:rPr lang="en-US" sz="1200" b="1" dirty="0" smtClean="0">
                <a:latin typeface="Calibri" panose="020F0502020204030204" pitchFamily="34" charset="0"/>
                <a:ea typeface="ＭＳ Ｐゴシック" panose="020B0600070205080204" pitchFamily="34" charset="-128"/>
              </a:rPr>
              <a:t>COMAEA / UETMT </a:t>
            </a:r>
            <a:r>
              <a:rPr lang="en-US" sz="1200" dirty="0" smtClean="0">
                <a:latin typeface="Calibri" panose="020F0502020204030204" pitchFamily="34" charset="0"/>
                <a:ea typeface="ＭＳ Ｐゴシック" panose="020B0600070205080204" pitchFamily="34" charset="-128"/>
              </a:rPr>
              <a:t>is developed by the leading experts within </a:t>
            </a:r>
            <a:r>
              <a:rPr lang="en-US" sz="1200" b="1" dirty="0" smtClean="0">
                <a:latin typeface="Calibri" panose="020F0502020204030204" pitchFamily="34" charset="0"/>
                <a:ea typeface="ＭＳ Ｐゴシック" panose="020B0600070205080204" pitchFamily="34" charset="-128"/>
              </a:rPr>
              <a:t>Strategic Competence Management</a:t>
            </a:r>
          </a:p>
          <a:p>
            <a:pPr>
              <a:spcAft>
                <a:spcPts val="1200"/>
              </a:spcAft>
              <a:buSzPct val="100000"/>
              <a:buFont typeface="Wingdings" panose="05000000000000000000" pitchFamily="2" charset="2"/>
              <a:buChar char="§"/>
              <a:defRPr/>
            </a:pPr>
            <a:r>
              <a:rPr lang="en-US" sz="1200" b="1" dirty="0" smtClean="0">
                <a:latin typeface="Calibri" panose="020F0502020204030204" pitchFamily="34" charset="0"/>
                <a:ea typeface="ＭＳ Ｐゴシック" panose="020B0600070205080204" pitchFamily="34" charset="-128"/>
              </a:rPr>
              <a:t>Compliant with standards </a:t>
            </a:r>
            <a:r>
              <a:rPr lang="en-US" sz="1200" dirty="0" smtClean="0">
                <a:latin typeface="Calibri" panose="020F0502020204030204" pitchFamily="34" charset="0"/>
                <a:ea typeface="ＭＳ Ｐゴシック" panose="020B0600070205080204" pitchFamily="34" charset="-128"/>
              </a:rPr>
              <a:t>”Competence Management system” (SS 624070)</a:t>
            </a:r>
          </a:p>
          <a:p>
            <a:pPr marL="0" indent="0">
              <a:spcAft>
                <a:spcPts val="1200"/>
              </a:spcAft>
              <a:buSzPct val="100000"/>
              <a:defRPr/>
            </a:pPr>
            <a:endParaRPr lang="en-US" sz="1200" b="1" dirty="0" smtClean="0">
              <a:latin typeface="Calibri" panose="020F0502020204030204" pitchFamily="34" charset="0"/>
              <a:ea typeface="ＭＳ Ｐゴシック" panose="020B0600070205080204" pitchFamily="34" charset="-128"/>
            </a:endParaRPr>
          </a:p>
        </p:txBody>
      </p:sp>
      <p:sp>
        <p:nvSpPr>
          <p:cNvPr id="7" name="Rectangle 5"/>
          <p:cNvSpPr>
            <a:spLocks noChangeArrowheads="1"/>
          </p:cNvSpPr>
          <p:nvPr/>
        </p:nvSpPr>
        <p:spPr bwMode="auto">
          <a:xfrm>
            <a:off x="1169988" y="2944813"/>
            <a:ext cx="4200525" cy="3103562"/>
          </a:xfrm>
          <a:prstGeom prst="rect">
            <a:avLst/>
          </a:prstGeom>
          <a:noFill/>
          <a:ln w="9525">
            <a:noFill/>
            <a:miter lim="800000"/>
            <a:headEnd/>
            <a:tailEnd/>
          </a:ln>
        </p:spPr>
        <p:txBody>
          <a:bodyPr lIns="92068" tIns="46034" rIns="92068" bIns="46034"/>
          <a:lstStyle/>
          <a:p>
            <a:pPr marL="342900" indent="-342900">
              <a:spcAft>
                <a:spcPct val="50000"/>
              </a:spcAft>
              <a:buSzPct val="150000"/>
              <a:buFont typeface="Wingdings" pitchFamily="2" charset="2"/>
              <a:buChar char="§"/>
            </a:pPr>
            <a:endParaRPr lang="en-US" sz="1200">
              <a:latin typeface="Calibri" pitchFamily="34" charset="0"/>
              <a:ea typeface="ＭＳ Ｐゴシック" pitchFamily="34" charset="-128"/>
            </a:endParaRPr>
          </a:p>
        </p:txBody>
      </p:sp>
      <p:pic>
        <p:nvPicPr>
          <p:cNvPr id="8" name="Picture 6"/>
          <p:cNvPicPr>
            <a:picLocks noChangeAspect="1" noChangeArrowheads="1"/>
          </p:cNvPicPr>
          <p:nvPr/>
        </p:nvPicPr>
        <p:blipFill>
          <a:blip r:embed="rId2" cstate="print"/>
          <a:srcRect t="6622" r="24561" b="12662"/>
          <a:stretch>
            <a:fillRect/>
          </a:stretch>
        </p:blipFill>
        <p:spPr bwMode="auto">
          <a:xfrm>
            <a:off x="304800" y="1447800"/>
            <a:ext cx="4214812" cy="3517900"/>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xmlns="">
                <a:solidFill>
                  <a:srgbClr val="FFFFFF"/>
                </a:solidFill>
              </a14:hiddenFill>
            </a:ext>
          </a:extLst>
        </p:spPr>
      </p:pic>
      <p:pic>
        <p:nvPicPr>
          <p:cNvPr id="9" name="Picture 8"/>
          <p:cNvPicPr>
            <a:picLocks noChangeAspect="1" noChangeArrowheads="1"/>
          </p:cNvPicPr>
          <p:nvPr/>
        </p:nvPicPr>
        <p:blipFill>
          <a:blip r:embed="rId3" cstate="print"/>
          <a:srcRect/>
          <a:stretch>
            <a:fillRect/>
          </a:stretch>
        </p:blipFill>
        <p:spPr bwMode="auto">
          <a:xfrm>
            <a:off x="1295400" y="2667000"/>
            <a:ext cx="3640137" cy="2081213"/>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xmlns="">
                <a:solidFill>
                  <a:srgbClr val="FFFFFF"/>
                </a:solidFill>
              </a14:hiddenFill>
            </a:ext>
          </a:extLst>
        </p:spPr>
      </p:pic>
      <p:pic>
        <p:nvPicPr>
          <p:cNvPr id="10" name="Picture 2"/>
          <p:cNvPicPr>
            <a:picLocks noChangeAspect="1" noChangeArrowheads="1"/>
          </p:cNvPicPr>
          <p:nvPr/>
        </p:nvPicPr>
        <p:blipFill>
          <a:blip r:embed="rId4" cstate="print"/>
          <a:srcRect b="66130"/>
          <a:stretch>
            <a:fillRect/>
          </a:stretch>
        </p:blipFill>
        <p:spPr bwMode="auto">
          <a:xfrm>
            <a:off x="838200" y="4648200"/>
            <a:ext cx="4142874" cy="1371600"/>
          </a:xfrm>
          <a:prstGeom prst="rect">
            <a:avLst/>
          </a:prstGeom>
          <a:noFill/>
          <a:ln w="9525">
            <a:solidFill>
              <a:schemeClr val="accent1"/>
            </a:solidFill>
            <a:miter lim="800000"/>
            <a:headEnd/>
            <a:tailEnd/>
          </a:ln>
        </p:spPr>
      </p:pic>
      <p:pic>
        <p:nvPicPr>
          <p:cNvPr id="11" name="Picture 2" descr="http://www.wago.com/wagoweb/documentation/images/DNV.jpg"/>
          <p:cNvPicPr>
            <a:picLocks noChangeAspect="1" noChangeArrowheads="1"/>
          </p:cNvPicPr>
          <p:nvPr/>
        </p:nvPicPr>
        <p:blipFill>
          <a:blip r:embed="rId5" cstate="print"/>
          <a:srcRect/>
          <a:stretch>
            <a:fillRect/>
          </a:stretch>
        </p:blipFill>
        <p:spPr bwMode="auto">
          <a:xfrm>
            <a:off x="7924800" y="5715000"/>
            <a:ext cx="576263" cy="900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0" y="685800"/>
            <a:ext cx="8915400" cy="5435600"/>
          </a:xfrm>
          <a:prstGeom prst="rect">
            <a:avLst/>
          </a:prstGeom>
          <a:solidFill>
            <a:schemeClr val="bg1"/>
          </a:solidFill>
          <a:ln w="19050" algn="ctr">
            <a:noFill/>
            <a:miter lim="800000"/>
            <a:headEnd/>
            <a:tailEnd/>
          </a:ln>
          <a:extLst/>
        </p:spPr>
        <p:txBody>
          <a:bodyPr tIns="91440" bIns="0"/>
          <a:lstStyle>
            <a:lvl1pPr marL="342900" indent="-342900" algn="l" defTabSz="900113" rtl="0" eaLnBrk="0" fontAlgn="base" hangingPunct="0">
              <a:spcBef>
                <a:spcPts val="1500"/>
              </a:spcBef>
              <a:spcAft>
                <a:spcPct val="0"/>
              </a:spcAft>
              <a:buClr>
                <a:schemeClr val="tx1"/>
              </a:buClr>
              <a:buFont typeface="Wingdings" pitchFamily="2" charset="2"/>
              <a:buChar char="•"/>
              <a:defRPr sz="1400">
                <a:solidFill>
                  <a:schemeClr val="tx1"/>
                </a:solidFill>
                <a:latin typeface="+mn-lt"/>
                <a:ea typeface="+mn-ea"/>
                <a:cs typeface="+mn-cs"/>
              </a:defRPr>
            </a:lvl1pPr>
            <a:lvl2pPr marL="284163" indent="-282575" algn="l" defTabSz="900113" rtl="0" eaLnBrk="0" fontAlgn="base" hangingPunct="0">
              <a:spcBef>
                <a:spcPts val="1000"/>
              </a:spcBef>
              <a:spcAft>
                <a:spcPct val="0"/>
              </a:spcAft>
              <a:buClr>
                <a:schemeClr val="tx1"/>
              </a:buClr>
              <a:buFont typeface="Wingdings" pitchFamily="2" charset="2"/>
              <a:buChar char="n"/>
              <a:defRPr sz="1400">
                <a:solidFill>
                  <a:schemeClr val="tx1"/>
                </a:solidFill>
                <a:latin typeface="+mn-lt"/>
              </a:defRPr>
            </a:lvl2pPr>
            <a:lvl3pPr marL="542925" indent="-257175" algn="l" defTabSz="900113" rtl="0" eaLnBrk="0" fontAlgn="base" hangingPunct="0">
              <a:spcBef>
                <a:spcPts val="500"/>
              </a:spcBef>
              <a:spcAft>
                <a:spcPct val="0"/>
              </a:spcAft>
              <a:buClr>
                <a:schemeClr val="tx1"/>
              </a:buClr>
              <a:buFont typeface="Arial" charset="0"/>
              <a:buChar char="–"/>
              <a:defRPr sz="1400">
                <a:solidFill>
                  <a:schemeClr val="tx1"/>
                </a:solidFill>
                <a:latin typeface="+mn-lt"/>
              </a:defRPr>
            </a:lvl3pPr>
            <a:lvl4pPr marL="814388" indent="-269875" algn="l" defTabSz="900113" rtl="0" eaLnBrk="0" fontAlgn="base" hangingPunct="0">
              <a:spcBef>
                <a:spcPts val="500"/>
              </a:spcBef>
              <a:spcAft>
                <a:spcPct val="0"/>
              </a:spcAft>
              <a:buClr>
                <a:schemeClr val="tx1"/>
              </a:buClr>
              <a:buFont typeface="Arial" charset="0"/>
              <a:buChar char="–"/>
              <a:defRPr sz="1400">
                <a:solidFill>
                  <a:schemeClr val="tx1"/>
                </a:solidFill>
                <a:latin typeface="+mn-lt"/>
              </a:defRPr>
            </a:lvl4pPr>
            <a:lvl5pPr marL="1104900" indent="-288925" algn="l" defTabSz="900113" rtl="0" eaLnBrk="0" fontAlgn="base" hangingPunct="0">
              <a:spcBef>
                <a:spcPts val="500"/>
              </a:spcBef>
              <a:spcAft>
                <a:spcPct val="0"/>
              </a:spcAft>
              <a:buClr>
                <a:schemeClr val="tx1"/>
              </a:buClr>
              <a:buFont typeface="Arial" charset="0"/>
              <a:buChar char="»"/>
              <a:defRPr sz="1400">
                <a:solidFill>
                  <a:schemeClr val="tx1"/>
                </a:solidFill>
                <a:latin typeface="+mn-lt"/>
              </a:defRPr>
            </a:lvl5pPr>
            <a:lvl6pPr marL="1562100" indent="-288925" algn="l" defTabSz="900113" rtl="0" fontAlgn="base">
              <a:spcBef>
                <a:spcPts val="500"/>
              </a:spcBef>
              <a:spcAft>
                <a:spcPct val="0"/>
              </a:spcAft>
              <a:buClr>
                <a:schemeClr val="tx1"/>
              </a:buClr>
              <a:buFont typeface="Arial" charset="0"/>
              <a:defRPr sz="1400">
                <a:solidFill>
                  <a:schemeClr val="tx1"/>
                </a:solidFill>
                <a:latin typeface="+mn-lt"/>
              </a:defRPr>
            </a:lvl6pPr>
            <a:lvl7pPr marL="2019300" indent="-288925" algn="l" defTabSz="900113" rtl="0" fontAlgn="base">
              <a:spcBef>
                <a:spcPts val="500"/>
              </a:spcBef>
              <a:spcAft>
                <a:spcPct val="0"/>
              </a:spcAft>
              <a:buClr>
                <a:schemeClr val="tx1"/>
              </a:buClr>
              <a:buFont typeface="Arial" charset="0"/>
              <a:defRPr sz="1400">
                <a:solidFill>
                  <a:schemeClr val="tx1"/>
                </a:solidFill>
                <a:latin typeface="+mn-lt"/>
              </a:defRPr>
            </a:lvl7pPr>
            <a:lvl8pPr marL="2476500" indent="-288925" algn="l" defTabSz="900113" rtl="0" fontAlgn="base">
              <a:spcBef>
                <a:spcPts val="500"/>
              </a:spcBef>
              <a:spcAft>
                <a:spcPct val="0"/>
              </a:spcAft>
              <a:buClr>
                <a:schemeClr val="tx1"/>
              </a:buClr>
              <a:buFont typeface="Arial" charset="0"/>
              <a:defRPr sz="1400">
                <a:solidFill>
                  <a:schemeClr val="tx1"/>
                </a:solidFill>
                <a:latin typeface="+mn-lt"/>
              </a:defRPr>
            </a:lvl8pPr>
            <a:lvl9pPr marL="2933700" indent="-288925" algn="l" defTabSz="900113" rtl="0" fontAlgn="base">
              <a:spcBef>
                <a:spcPts val="500"/>
              </a:spcBef>
              <a:spcAft>
                <a:spcPct val="0"/>
              </a:spcAft>
              <a:buClr>
                <a:schemeClr val="tx1"/>
              </a:buClr>
              <a:buFont typeface="Arial" charset="0"/>
              <a:defRPr sz="1400">
                <a:solidFill>
                  <a:schemeClr val="tx1"/>
                </a:solidFill>
                <a:latin typeface="+mn-lt"/>
              </a:defRPr>
            </a:lvl9pPr>
          </a:lstStyle>
          <a:p>
            <a:pPr>
              <a:buClr>
                <a:srgbClr val="004785"/>
              </a:buClr>
              <a:defRPr/>
            </a:pPr>
            <a:r>
              <a:rPr lang="en-GB" kern="0" dirty="0" smtClean="0">
                <a:solidFill>
                  <a:srgbClr val="004785"/>
                </a:solidFill>
                <a:latin typeface="Arial"/>
              </a:rPr>
              <a:t>Taking a competency-based approach to talent development and Human Capital Management, the </a:t>
            </a:r>
            <a:r>
              <a:rPr lang="en-GB" kern="0" dirty="0">
                <a:solidFill>
                  <a:srgbClr val="004785"/>
                </a:solidFill>
                <a:latin typeface="Arial"/>
              </a:rPr>
              <a:t>outcome can be integrated in </a:t>
            </a:r>
            <a:r>
              <a:rPr lang="en-GB" kern="0" dirty="0" smtClean="0">
                <a:solidFill>
                  <a:srgbClr val="004785"/>
                </a:solidFill>
                <a:latin typeface="Arial"/>
              </a:rPr>
              <a:t>core business processes </a:t>
            </a:r>
            <a:r>
              <a:rPr lang="en-GB" kern="0" dirty="0">
                <a:solidFill>
                  <a:srgbClr val="004785"/>
                </a:solidFill>
                <a:latin typeface="Arial"/>
              </a:rPr>
              <a:t>and management initiatives</a:t>
            </a:r>
            <a:r>
              <a:rPr lang="en-GB" kern="0" dirty="0" smtClean="0">
                <a:solidFill>
                  <a:srgbClr val="004785"/>
                </a:solidFill>
                <a:latin typeface="Arial"/>
              </a:rPr>
              <a:t>.</a:t>
            </a:r>
            <a:endParaRPr lang="en-GB" kern="0" dirty="0">
              <a:solidFill>
                <a:srgbClr val="004785"/>
              </a:solidFill>
              <a:latin typeface="Arial"/>
            </a:endParaRPr>
          </a:p>
        </p:txBody>
      </p:sp>
      <p:sp>
        <p:nvSpPr>
          <p:cNvPr id="5" name="Rubrik 6"/>
          <p:cNvSpPr>
            <a:spLocks noGrp="1"/>
          </p:cNvSpPr>
          <p:nvPr>
            <p:ph type="title"/>
          </p:nvPr>
        </p:nvSpPr>
        <p:spPr>
          <a:xfrm>
            <a:off x="69850" y="-512763"/>
            <a:ext cx="9074150" cy="1122363"/>
          </a:xfrm>
          <a:noFill/>
          <a:ln w="9525">
            <a:noFill/>
            <a:miter lim="800000"/>
            <a:headEnd/>
            <a:tailEnd/>
          </a:ln>
        </p:spPr>
        <p:txBody>
          <a:bodyPr vert="horz" lIns="88366" tIns="44183" rIns="88366" bIns="44183" rtlCol="0" anchor="b">
            <a:normAutofit/>
            <a:scene3d>
              <a:camera prst="orthographicFront"/>
              <a:lightRig rig="soft" dir="t"/>
            </a:scene3d>
            <a:sp3d prstMaterial="softEdge">
              <a:bevelT w="25400" h="25400"/>
            </a:sp3d>
          </a:bodyPr>
          <a:lstStyle/>
          <a:p>
            <a:pPr algn="ctr" defTabSz="1006348">
              <a:spcBef>
                <a:spcPts val="0"/>
              </a:spcBef>
              <a:defRPr/>
            </a:pPr>
            <a:r>
              <a:rPr lang="sv-SE" sz="2800" spc="97" dirty="0" smtClean="0">
                <a:solidFill>
                  <a:schemeClr val="tx1"/>
                </a:solidFill>
                <a:latin typeface="Calibri" pitchFamily="34" charset="0"/>
                <a:ea typeface="ＭＳ Ｐゴシック" charset="0"/>
                <a:cs typeface="ＭＳ Ｐゴシック" pitchFamily="34" charset="-128"/>
              </a:rPr>
              <a:t>Future </a:t>
            </a:r>
            <a:r>
              <a:rPr lang="sv-SE" sz="2800" spc="97" dirty="0" smtClean="0">
                <a:solidFill>
                  <a:schemeClr val="tx1"/>
                </a:solidFill>
                <a:latin typeface="Calibri" pitchFamily="34" charset="0"/>
                <a:ea typeface="ＭＳ Ｐゴシック" charset="0"/>
                <a:cs typeface="ＭＳ Ｐゴシック" pitchFamily="34" charset="-128"/>
              </a:rPr>
              <a:t>Proof</a:t>
            </a:r>
            <a:endParaRPr lang="en-US" sz="2800" spc="97" dirty="0" smtClean="0">
              <a:solidFill>
                <a:schemeClr val="tx1"/>
              </a:solidFill>
              <a:latin typeface="Calibri" pitchFamily="34" charset="0"/>
              <a:ea typeface="ＭＳ Ｐゴシック" charset="0"/>
              <a:cs typeface="ＭＳ Ｐゴシック" pitchFamily="34" charset="-128"/>
            </a:endParaRPr>
          </a:p>
        </p:txBody>
      </p:sp>
      <p:sp>
        <p:nvSpPr>
          <p:cNvPr id="6" name="Rectangle 4"/>
          <p:cNvSpPr>
            <a:spLocks noChangeArrowheads="1"/>
          </p:cNvSpPr>
          <p:nvPr/>
        </p:nvSpPr>
        <p:spPr bwMode="auto">
          <a:xfrm>
            <a:off x="4343400" y="762000"/>
            <a:ext cx="4800600" cy="5749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9017" tIns="49508" rIns="99017" bIns="49508"/>
          <a:lstStyle/>
          <a:p>
            <a:pPr marL="315039" indent="-315039">
              <a:spcBef>
                <a:spcPct val="50000"/>
              </a:spcBef>
              <a:buFont typeface="Arial" panose="020B0604020202020204" pitchFamily="34" charset="0"/>
              <a:buChar char="•"/>
              <a:defRPr/>
            </a:pPr>
            <a:endParaRPr lang="en-GB" altLang="ja-JP" sz="1100" b="1" dirty="0">
              <a:latin typeface="Calibri" panose="020F0502020204030204" pitchFamily="34" charset="0"/>
              <a:cs typeface="Calibri" pitchFamily="34" charset="0"/>
            </a:endParaRPr>
          </a:p>
          <a:p>
            <a:pPr marL="315039" indent="-315039">
              <a:spcBef>
                <a:spcPct val="50000"/>
              </a:spcBef>
              <a:buFont typeface="Arial" panose="020B0604020202020204" pitchFamily="34" charset="0"/>
              <a:buChar char="•"/>
              <a:defRPr/>
            </a:pPr>
            <a:endParaRPr lang="en-GB" altLang="ja-JP" sz="1100" b="1" dirty="0">
              <a:latin typeface="Calibri" panose="020F0502020204030204" pitchFamily="34" charset="0"/>
              <a:cs typeface="Calibri" pitchFamily="34" charset="0"/>
            </a:endParaRPr>
          </a:p>
          <a:p>
            <a:pPr marL="315039" indent="-315039">
              <a:spcBef>
                <a:spcPct val="50000"/>
              </a:spcBef>
              <a:buFont typeface="Arial" panose="020B0604020202020204" pitchFamily="34" charset="0"/>
              <a:buChar char="•"/>
              <a:defRPr/>
            </a:pPr>
            <a:r>
              <a:rPr lang="en-GB" altLang="ja-JP" sz="1100" b="1" dirty="0">
                <a:latin typeface="Calibri" panose="020F0502020204030204" pitchFamily="34" charset="0"/>
                <a:cs typeface="Calibri" pitchFamily="34" charset="0"/>
              </a:rPr>
              <a:t>Resource Management</a:t>
            </a:r>
            <a:br>
              <a:rPr lang="en-GB" altLang="ja-JP" sz="1100" b="1" dirty="0">
                <a:latin typeface="Calibri" panose="020F0502020204030204" pitchFamily="34" charset="0"/>
                <a:cs typeface="Calibri" pitchFamily="34" charset="0"/>
              </a:rPr>
            </a:br>
            <a:r>
              <a:rPr lang="en-GB" altLang="ja-JP" sz="1100" dirty="0">
                <a:latin typeface="Calibri" panose="020F0502020204030204" pitchFamily="34" charset="0"/>
                <a:cs typeface="Calibri" pitchFamily="34" charset="0"/>
              </a:rPr>
              <a:t>Project planning and resource management where it is possible to search and select staff for projects and assignments based on competency and assignments. This also includes time reporting and monitoring of staff utilization.</a:t>
            </a:r>
          </a:p>
          <a:p>
            <a:pPr marL="315039" indent="-315039">
              <a:spcBef>
                <a:spcPct val="50000"/>
              </a:spcBef>
              <a:buFont typeface="Arial" panose="020B0604020202020204" pitchFamily="34" charset="0"/>
              <a:buChar char="•"/>
              <a:defRPr/>
            </a:pPr>
            <a:r>
              <a:rPr lang="en-GB" altLang="ja-JP" sz="1100" b="1" dirty="0">
                <a:latin typeface="Calibri" panose="020F0502020204030204" pitchFamily="34" charset="0"/>
                <a:cs typeface="Calibri" pitchFamily="34" charset="0"/>
              </a:rPr>
              <a:t>Recruitment</a:t>
            </a:r>
            <a:br>
              <a:rPr lang="en-GB" altLang="ja-JP" sz="1100" b="1" dirty="0">
                <a:latin typeface="Calibri" panose="020F0502020204030204" pitchFamily="34" charset="0"/>
                <a:cs typeface="Calibri" pitchFamily="34" charset="0"/>
              </a:rPr>
            </a:br>
            <a:r>
              <a:rPr lang="en-SG" altLang="ja-JP" sz="1100" dirty="0">
                <a:latin typeface="Calibri" panose="020F0502020204030204" pitchFamily="34" charset="0"/>
                <a:cs typeface="Calibri" pitchFamily="34" charset="0"/>
              </a:rPr>
              <a:t>Competency requirement profiles are used for clarity in recruiting process to facilitate screening of candidates and prepare new employees for on-boarding. </a:t>
            </a:r>
            <a:r>
              <a:rPr lang="en-SG" altLang="ja-JP" sz="1100" dirty="0">
                <a:latin typeface="Calibri" panose="020F0502020204030204" pitchFamily="34" charset="0"/>
                <a:cs typeface="Calibri" pitchFamily="34" charset="0"/>
              </a:rPr>
              <a:t>By using </a:t>
            </a:r>
            <a:r>
              <a:rPr lang="en-SG" altLang="ja-JP" sz="1100" dirty="0" smtClean="0">
                <a:latin typeface="Calibri" panose="020F0502020204030204" pitchFamily="34" charset="0"/>
                <a:cs typeface="Calibri" pitchFamily="34" charset="0"/>
              </a:rPr>
              <a:t>COMAEA / UETMT </a:t>
            </a:r>
            <a:r>
              <a:rPr lang="en-SG" altLang="ja-JP" sz="1100" dirty="0">
                <a:latin typeface="Calibri" panose="020F0502020204030204" pitchFamily="34" charset="0"/>
                <a:cs typeface="Calibri" pitchFamily="34" charset="0"/>
              </a:rPr>
              <a:t>it is possible to search/select from internal staff before initiating external recruitment. </a:t>
            </a:r>
            <a:endParaRPr lang="en-SG" altLang="ja-JP" sz="1100" dirty="0">
              <a:latin typeface="Calibri" panose="020F0502020204030204" pitchFamily="34" charset="0"/>
              <a:cs typeface="Calibri" pitchFamily="34" charset="0"/>
            </a:endParaRPr>
          </a:p>
          <a:p>
            <a:pPr marL="315039" indent="-315039">
              <a:spcBef>
                <a:spcPct val="50000"/>
              </a:spcBef>
              <a:buFont typeface="Arial" panose="020B0604020202020204" pitchFamily="34" charset="0"/>
              <a:buChar char="•"/>
              <a:defRPr/>
            </a:pPr>
            <a:r>
              <a:rPr lang="en-GB" altLang="ja-JP" sz="1100" b="1" dirty="0">
                <a:latin typeface="Calibri" panose="020F0502020204030204" pitchFamily="34" charset="0"/>
                <a:cs typeface="Calibri" pitchFamily="34" charset="0"/>
              </a:rPr>
              <a:t>Succession Planning</a:t>
            </a:r>
            <a:br>
              <a:rPr lang="en-GB" altLang="ja-JP" sz="1100" b="1" dirty="0">
                <a:latin typeface="Calibri" panose="020F0502020204030204" pitchFamily="34" charset="0"/>
                <a:cs typeface="Calibri" pitchFamily="34" charset="0"/>
              </a:rPr>
            </a:br>
            <a:r>
              <a:rPr lang="en-SG" altLang="ja-JP" sz="1100" dirty="0">
                <a:latin typeface="Calibri" panose="020F0502020204030204" pitchFamily="34" charset="0"/>
                <a:cs typeface="Calibri" pitchFamily="34" charset="0"/>
              </a:rPr>
              <a:t>Assigning selected/key talents to future job positions and setting up of succession plan including goals and actions to reach future position(s). Monitor and overview succession plan for the entire organisation.</a:t>
            </a:r>
          </a:p>
          <a:p>
            <a:pPr marL="315039" indent="-315039">
              <a:spcBef>
                <a:spcPct val="50000"/>
              </a:spcBef>
              <a:buFont typeface="Arial" panose="020B0604020202020204" pitchFamily="34" charset="0"/>
              <a:buChar char="•"/>
              <a:defRPr/>
            </a:pPr>
            <a:r>
              <a:rPr lang="en-GB" altLang="ja-JP" sz="1100" b="1" dirty="0">
                <a:latin typeface="Calibri" panose="020F0502020204030204" pitchFamily="34" charset="0"/>
                <a:cs typeface="Calibri" pitchFamily="34" charset="0"/>
              </a:rPr>
              <a:t>Training and Development</a:t>
            </a:r>
            <a:br>
              <a:rPr lang="en-GB" altLang="ja-JP" sz="1100" b="1" dirty="0">
                <a:latin typeface="Calibri" panose="020F0502020204030204" pitchFamily="34" charset="0"/>
                <a:cs typeface="Calibri" pitchFamily="34" charset="0"/>
              </a:rPr>
            </a:br>
            <a:r>
              <a:rPr lang="en-SG" altLang="ja-JP" sz="1100" dirty="0">
                <a:latin typeface="Calibri" panose="020F0502020204030204" pitchFamily="34" charset="0"/>
                <a:cs typeface="Calibri" pitchFamily="34" charset="0"/>
              </a:rPr>
              <a:t>Linking up competency development with actions and training, including direct links where managers and users have instant access to development activities to close competency gaps on individual and team level.</a:t>
            </a:r>
          </a:p>
          <a:p>
            <a:pPr marL="315039" indent="-315039">
              <a:spcBef>
                <a:spcPct val="50000"/>
              </a:spcBef>
              <a:buFont typeface="Arial" panose="020B0604020202020204" pitchFamily="34" charset="0"/>
              <a:buChar char="•"/>
              <a:defRPr/>
            </a:pPr>
            <a:r>
              <a:rPr lang="en-GB" altLang="ja-JP" sz="1100" b="1" dirty="0">
                <a:latin typeface="Calibri" panose="020F0502020204030204" pitchFamily="34" charset="0"/>
                <a:cs typeface="Calibri" pitchFamily="34" charset="0"/>
              </a:rPr>
              <a:t>Certifications Management</a:t>
            </a:r>
            <a:br>
              <a:rPr lang="en-GB" altLang="ja-JP" sz="1100" b="1" dirty="0">
                <a:latin typeface="Calibri" panose="020F0502020204030204" pitchFamily="34" charset="0"/>
                <a:cs typeface="Calibri" pitchFamily="34" charset="0"/>
              </a:rPr>
            </a:br>
            <a:r>
              <a:rPr lang="en-SG" altLang="ja-JP" sz="1100" dirty="0">
                <a:latin typeface="Calibri" panose="020F0502020204030204" pitchFamily="34" charset="0"/>
                <a:cs typeface="Calibri" pitchFamily="34" charset="0"/>
              </a:rPr>
              <a:t>Certifications and license management to keep track of certificates in the organisation. Certificate administrator, managers and employees are notified/reminded to minimize risk of missing out on renewal of certificate.</a:t>
            </a:r>
          </a:p>
          <a:p>
            <a:pPr marL="315039" indent="-315039">
              <a:spcBef>
                <a:spcPct val="50000"/>
              </a:spcBef>
              <a:buFont typeface="Arial" panose="020B0604020202020204" pitchFamily="34" charset="0"/>
              <a:buChar char="•"/>
              <a:defRPr/>
            </a:pPr>
            <a:r>
              <a:rPr lang="en-GB" altLang="ja-JP" sz="1100" b="1" dirty="0">
                <a:latin typeface="Calibri" panose="020F0502020204030204" pitchFamily="34" charset="0"/>
                <a:cs typeface="Calibri" pitchFamily="34" charset="0"/>
              </a:rPr>
              <a:t>Integration with Legacy system</a:t>
            </a:r>
            <a:br>
              <a:rPr lang="en-GB" altLang="ja-JP" sz="1100" b="1" dirty="0">
                <a:latin typeface="Calibri" panose="020F0502020204030204" pitchFamily="34" charset="0"/>
                <a:cs typeface="Calibri" pitchFamily="34" charset="0"/>
              </a:rPr>
            </a:br>
            <a:r>
              <a:rPr lang="en-SG" altLang="ja-JP" sz="1100" dirty="0">
                <a:latin typeface="Calibri" panose="020F0502020204030204" pitchFamily="34" charset="0"/>
                <a:cs typeface="Calibri" pitchFamily="34" charset="0"/>
              </a:rPr>
              <a:t>Integration with master(legacy) HR-system for synchronization of staff data. By using Comaea API it is possible to exchange with applications and software within your organisation.</a:t>
            </a:r>
            <a:endParaRPr lang="sv-SE" altLang="ja-JP" sz="1100" dirty="0">
              <a:latin typeface="Calibri" panose="020F0502020204030204" pitchFamily="34" charset="0"/>
              <a:cs typeface="Calibri" pitchFamily="34" charset="0"/>
            </a:endParaRPr>
          </a:p>
          <a:p>
            <a:pPr>
              <a:spcBef>
                <a:spcPct val="50000"/>
              </a:spcBef>
              <a:defRPr/>
            </a:pPr>
            <a:r>
              <a:rPr lang="en-GB" altLang="ja-JP" sz="1100" dirty="0">
                <a:latin typeface="Calibri" panose="020F0502020204030204" pitchFamily="34" charset="0"/>
                <a:cs typeface="Calibri" pitchFamily="34" charset="0"/>
              </a:rPr>
              <a:t>More information and details on the items listed above can be provided upon request.</a:t>
            </a:r>
          </a:p>
          <a:p>
            <a:pPr>
              <a:spcBef>
                <a:spcPct val="50000"/>
              </a:spcBef>
              <a:defRPr/>
            </a:pPr>
            <a:endParaRPr lang="en-GB" sz="1100" dirty="0">
              <a:latin typeface="Calibri" panose="020F0502020204030204" pitchFamily="34" charset="0"/>
              <a:cs typeface="Calibri" pitchFamily="34" charset="0"/>
            </a:endParaRPr>
          </a:p>
        </p:txBody>
      </p:sp>
      <p:pic>
        <p:nvPicPr>
          <p:cNvPr id="7" name="Picture 6"/>
          <p:cNvPicPr>
            <a:picLocks noChangeAspect="1"/>
          </p:cNvPicPr>
          <p:nvPr/>
        </p:nvPicPr>
        <p:blipFill rotWithShape="1">
          <a:blip r:embed="rId2" cstate="print"/>
          <a:srcRect t="7255" r="27379"/>
          <a:stretch/>
        </p:blipFill>
        <p:spPr>
          <a:xfrm>
            <a:off x="228600" y="1371600"/>
            <a:ext cx="4114800" cy="3348038"/>
          </a:xfrm>
          <a:prstGeom prst="rect">
            <a:avLst/>
          </a:prstGeom>
          <a:effectLst>
            <a:outerShdw blurRad="50800" dist="38100" dir="2700000" algn="tl" rotWithShape="0">
              <a:prstClr val="black">
                <a:alpha val="40000"/>
              </a:prstClr>
            </a:outerShdw>
          </a:effectLst>
        </p:spPr>
      </p:pic>
      <p:pic>
        <p:nvPicPr>
          <p:cNvPr id="8" name="Picture 7"/>
          <p:cNvPicPr>
            <a:picLocks noChangeAspect="1"/>
          </p:cNvPicPr>
          <p:nvPr/>
        </p:nvPicPr>
        <p:blipFill rotWithShape="1">
          <a:blip r:embed="rId3" cstate="print"/>
          <a:srcRect b="13814"/>
          <a:stretch/>
        </p:blipFill>
        <p:spPr>
          <a:xfrm>
            <a:off x="533400" y="2971800"/>
            <a:ext cx="3357562" cy="3594100"/>
          </a:xfrm>
          <a:prstGeom prst="rect">
            <a:avLst/>
          </a:prstGeom>
          <a:ln>
            <a:solidFill>
              <a:schemeClr val="bg1">
                <a:lumMod val="50000"/>
              </a:schemeClr>
            </a:solidFill>
          </a:ln>
          <a:effectLst>
            <a:outerShdw blurRad="50800" dist="38100" dir="2700000" algn="tl" rotWithShape="0">
              <a:prstClr val="black">
                <a:alpha val="40000"/>
              </a:prstClr>
            </a:outerShdw>
          </a:effectLst>
        </p:spPr>
      </p:pic>
      <p:pic>
        <p:nvPicPr>
          <p:cNvPr id="9" name="Picture 2"/>
          <p:cNvPicPr>
            <a:picLocks noChangeAspect="1"/>
          </p:cNvPicPr>
          <p:nvPr/>
        </p:nvPicPr>
        <p:blipFill>
          <a:blip r:embed="rId4" cstate="print"/>
          <a:srcRect/>
          <a:stretch>
            <a:fillRect/>
          </a:stretch>
        </p:blipFill>
        <p:spPr bwMode="auto">
          <a:xfrm>
            <a:off x="2033588" y="3146425"/>
            <a:ext cx="434975" cy="201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304800" y="914400"/>
            <a:ext cx="8610600" cy="914400"/>
          </a:xfrm>
          <a:prstGeom prst="rect">
            <a:avLst/>
          </a:prstGeom>
          <a:solidFill>
            <a:schemeClr val="bg1"/>
          </a:solidFill>
          <a:ln w="19050" algn="ctr">
            <a:noFill/>
            <a:miter lim="800000"/>
            <a:headEnd/>
            <a:tailEnd/>
          </a:ln>
          <a:extLst/>
        </p:spPr>
        <p:txBody>
          <a:bodyPr tIns="91440" bIns="0"/>
          <a:lstStyle>
            <a:lvl1pPr marL="342900" indent="-342900" algn="l" defTabSz="900113" rtl="0" eaLnBrk="0" fontAlgn="base" hangingPunct="0">
              <a:spcBef>
                <a:spcPts val="1500"/>
              </a:spcBef>
              <a:spcAft>
                <a:spcPct val="0"/>
              </a:spcAft>
              <a:buClr>
                <a:schemeClr val="tx1"/>
              </a:buClr>
              <a:buFont typeface="Wingdings" pitchFamily="2" charset="2"/>
              <a:buChar char="•"/>
              <a:defRPr sz="1400">
                <a:solidFill>
                  <a:schemeClr val="tx1"/>
                </a:solidFill>
                <a:latin typeface="+mn-lt"/>
                <a:ea typeface="+mn-ea"/>
                <a:cs typeface="+mn-cs"/>
              </a:defRPr>
            </a:lvl1pPr>
            <a:lvl2pPr marL="284163" indent="-282575" algn="l" defTabSz="900113" rtl="0" eaLnBrk="0" fontAlgn="base" hangingPunct="0">
              <a:spcBef>
                <a:spcPts val="1000"/>
              </a:spcBef>
              <a:spcAft>
                <a:spcPct val="0"/>
              </a:spcAft>
              <a:buClr>
                <a:schemeClr val="tx1"/>
              </a:buClr>
              <a:buFont typeface="Wingdings" pitchFamily="2" charset="2"/>
              <a:buChar char="n"/>
              <a:defRPr sz="1400">
                <a:solidFill>
                  <a:schemeClr val="tx1"/>
                </a:solidFill>
                <a:latin typeface="+mn-lt"/>
              </a:defRPr>
            </a:lvl2pPr>
            <a:lvl3pPr marL="542925" indent="-257175" algn="l" defTabSz="900113" rtl="0" eaLnBrk="0" fontAlgn="base" hangingPunct="0">
              <a:spcBef>
                <a:spcPts val="500"/>
              </a:spcBef>
              <a:spcAft>
                <a:spcPct val="0"/>
              </a:spcAft>
              <a:buClr>
                <a:schemeClr val="tx1"/>
              </a:buClr>
              <a:buFont typeface="Arial" charset="0"/>
              <a:buChar char="–"/>
              <a:defRPr sz="1400">
                <a:solidFill>
                  <a:schemeClr val="tx1"/>
                </a:solidFill>
                <a:latin typeface="+mn-lt"/>
              </a:defRPr>
            </a:lvl3pPr>
            <a:lvl4pPr marL="814388" indent="-269875" algn="l" defTabSz="900113" rtl="0" eaLnBrk="0" fontAlgn="base" hangingPunct="0">
              <a:spcBef>
                <a:spcPts val="500"/>
              </a:spcBef>
              <a:spcAft>
                <a:spcPct val="0"/>
              </a:spcAft>
              <a:buClr>
                <a:schemeClr val="tx1"/>
              </a:buClr>
              <a:buFont typeface="Arial" charset="0"/>
              <a:buChar char="–"/>
              <a:defRPr sz="1400">
                <a:solidFill>
                  <a:schemeClr val="tx1"/>
                </a:solidFill>
                <a:latin typeface="+mn-lt"/>
              </a:defRPr>
            </a:lvl4pPr>
            <a:lvl5pPr marL="1104900" indent="-288925" algn="l" defTabSz="900113" rtl="0" eaLnBrk="0" fontAlgn="base" hangingPunct="0">
              <a:spcBef>
                <a:spcPts val="500"/>
              </a:spcBef>
              <a:spcAft>
                <a:spcPct val="0"/>
              </a:spcAft>
              <a:buClr>
                <a:schemeClr val="tx1"/>
              </a:buClr>
              <a:buFont typeface="Arial" charset="0"/>
              <a:buChar char="»"/>
              <a:defRPr sz="1400">
                <a:solidFill>
                  <a:schemeClr val="tx1"/>
                </a:solidFill>
                <a:latin typeface="+mn-lt"/>
              </a:defRPr>
            </a:lvl5pPr>
            <a:lvl6pPr marL="1562100" indent="-288925" algn="l" defTabSz="900113" rtl="0" fontAlgn="base">
              <a:spcBef>
                <a:spcPts val="500"/>
              </a:spcBef>
              <a:spcAft>
                <a:spcPct val="0"/>
              </a:spcAft>
              <a:buClr>
                <a:schemeClr val="tx1"/>
              </a:buClr>
              <a:buFont typeface="Arial" charset="0"/>
              <a:defRPr sz="1400">
                <a:solidFill>
                  <a:schemeClr val="tx1"/>
                </a:solidFill>
                <a:latin typeface="+mn-lt"/>
              </a:defRPr>
            </a:lvl6pPr>
            <a:lvl7pPr marL="2019300" indent="-288925" algn="l" defTabSz="900113" rtl="0" fontAlgn="base">
              <a:spcBef>
                <a:spcPts val="500"/>
              </a:spcBef>
              <a:spcAft>
                <a:spcPct val="0"/>
              </a:spcAft>
              <a:buClr>
                <a:schemeClr val="tx1"/>
              </a:buClr>
              <a:buFont typeface="Arial" charset="0"/>
              <a:defRPr sz="1400">
                <a:solidFill>
                  <a:schemeClr val="tx1"/>
                </a:solidFill>
                <a:latin typeface="+mn-lt"/>
              </a:defRPr>
            </a:lvl7pPr>
            <a:lvl8pPr marL="2476500" indent="-288925" algn="l" defTabSz="900113" rtl="0" fontAlgn="base">
              <a:spcBef>
                <a:spcPts val="500"/>
              </a:spcBef>
              <a:spcAft>
                <a:spcPct val="0"/>
              </a:spcAft>
              <a:buClr>
                <a:schemeClr val="tx1"/>
              </a:buClr>
              <a:buFont typeface="Arial" charset="0"/>
              <a:defRPr sz="1400">
                <a:solidFill>
                  <a:schemeClr val="tx1"/>
                </a:solidFill>
                <a:latin typeface="+mn-lt"/>
              </a:defRPr>
            </a:lvl8pPr>
            <a:lvl9pPr marL="2933700" indent="-288925" algn="l" defTabSz="900113" rtl="0" fontAlgn="base">
              <a:spcBef>
                <a:spcPts val="500"/>
              </a:spcBef>
              <a:spcAft>
                <a:spcPct val="0"/>
              </a:spcAft>
              <a:buClr>
                <a:schemeClr val="tx1"/>
              </a:buClr>
              <a:buFont typeface="Arial" charset="0"/>
              <a:defRPr sz="1400">
                <a:solidFill>
                  <a:schemeClr val="tx1"/>
                </a:solidFill>
                <a:latin typeface="+mn-lt"/>
              </a:defRPr>
            </a:lvl9pPr>
          </a:lstStyle>
          <a:p>
            <a:pPr>
              <a:buClr>
                <a:srgbClr val="004785"/>
              </a:buClr>
              <a:defRPr/>
            </a:pPr>
            <a:r>
              <a:rPr lang="sv-SE" b="1" kern="0" dirty="0" smtClean="0">
                <a:solidFill>
                  <a:srgbClr val="004785"/>
                </a:solidFill>
                <a:latin typeface="Arial"/>
              </a:rPr>
              <a:t>COMAEA / UETMT </a:t>
            </a:r>
            <a:r>
              <a:rPr lang="sv-SE" b="1" kern="0" dirty="0" smtClean="0">
                <a:solidFill>
                  <a:srgbClr val="004785"/>
                </a:solidFill>
                <a:latin typeface="Arial"/>
              </a:rPr>
              <a:t>HCM is delivered as cloud-based solution using Amazon AWS Services. </a:t>
            </a:r>
            <a:r>
              <a:rPr lang="sv-SE" b="1" kern="0" dirty="0" smtClean="0">
                <a:solidFill>
                  <a:srgbClr val="004785"/>
                </a:solidFill>
                <a:latin typeface="Arial"/>
              </a:rPr>
              <a:t>This ensures high security, and accesability and the solution can be integrated to legacy system for data exchange towards HRM, and ERP systems upon request.</a:t>
            </a:r>
            <a:endParaRPr lang="en-GB" b="1" kern="0" dirty="0">
              <a:solidFill>
                <a:srgbClr val="004785"/>
              </a:solidFill>
              <a:latin typeface="Arial"/>
            </a:endParaRPr>
          </a:p>
        </p:txBody>
      </p:sp>
      <p:sp>
        <p:nvSpPr>
          <p:cNvPr id="5" name="Rubrik 1"/>
          <p:cNvSpPr>
            <a:spLocks noGrp="1"/>
          </p:cNvSpPr>
          <p:nvPr>
            <p:ph type="title"/>
          </p:nvPr>
        </p:nvSpPr>
        <p:spPr>
          <a:xfrm>
            <a:off x="0" y="-304800"/>
            <a:ext cx="9623425" cy="1121595"/>
          </a:xfrm>
          <a:noFill/>
          <a:ln w="9525">
            <a:noFill/>
            <a:miter lim="800000"/>
            <a:headEnd/>
            <a:tailEnd/>
          </a:ln>
        </p:spPr>
        <p:txBody>
          <a:bodyPr vert="horz" lIns="88366" tIns="44183" rIns="88366" bIns="44183" rtlCol="0" anchor="b">
            <a:normAutofit/>
            <a:scene3d>
              <a:camera prst="orthographicFront"/>
              <a:lightRig rig="soft" dir="t"/>
            </a:scene3d>
            <a:sp3d prstMaterial="softEdge">
              <a:bevelT w="25400" h="25400"/>
            </a:sp3d>
          </a:bodyPr>
          <a:lstStyle/>
          <a:p>
            <a:pPr algn="ctr" defTabSz="1006348">
              <a:spcBef>
                <a:spcPts val="0"/>
              </a:spcBef>
              <a:defRPr/>
            </a:pPr>
            <a:r>
              <a:rPr lang="sv-SE" sz="2800" spc="97" dirty="0" smtClean="0">
                <a:solidFill>
                  <a:schemeClr val="tx1"/>
                </a:solidFill>
                <a:latin typeface="Calibri" pitchFamily="34" charset="0"/>
                <a:ea typeface="ＭＳ Ｐゴシック" charset="0"/>
                <a:cs typeface="ＭＳ Ｐゴシック" pitchFamily="34" charset="-128"/>
              </a:rPr>
              <a:t>Technology</a:t>
            </a:r>
            <a:endParaRPr lang="en-US" sz="2800" spc="97" dirty="0" smtClean="0">
              <a:solidFill>
                <a:schemeClr val="tx1"/>
              </a:solidFill>
              <a:latin typeface="Calibri" pitchFamily="34" charset="0"/>
              <a:ea typeface="ＭＳ Ｐゴシック" charset="0"/>
              <a:cs typeface="ＭＳ Ｐゴシック" pitchFamily="34" charset="-128"/>
            </a:endParaRPr>
          </a:p>
        </p:txBody>
      </p:sp>
      <p:sp>
        <p:nvSpPr>
          <p:cNvPr id="6" name="Rectangle 4"/>
          <p:cNvSpPr>
            <a:spLocks noChangeArrowheads="1"/>
          </p:cNvSpPr>
          <p:nvPr/>
        </p:nvSpPr>
        <p:spPr bwMode="auto">
          <a:xfrm>
            <a:off x="569912" y="2743200"/>
            <a:ext cx="2987675" cy="1947863"/>
          </a:xfrm>
          <a:prstGeom prst="rect">
            <a:avLst/>
          </a:prstGeom>
          <a:solidFill>
            <a:schemeClr val="accent1">
              <a:lumMod val="20000"/>
              <a:lumOff val="80000"/>
            </a:schemeClr>
          </a:solidFill>
          <a:ln w="12700" algn="ctr">
            <a:solidFill>
              <a:schemeClr val="tx1"/>
            </a:solidFill>
            <a:prstDash val="sysDash"/>
            <a:miter lim="800000"/>
            <a:headEnd/>
            <a:tailEnd/>
          </a:ln>
          <a:effectLst>
            <a:outerShdw blurRad="50800" dist="38100" dir="2700000" algn="tl" rotWithShape="0">
              <a:prstClr val="black">
                <a:alpha val="40000"/>
              </a:prstClr>
            </a:outerShdw>
          </a:effectLst>
        </p:spPr>
        <p:txBody>
          <a:bodyPr wrap="none" anchor="ctr"/>
          <a:lstStyle/>
          <a:p>
            <a:pPr>
              <a:defRPr/>
            </a:pPr>
            <a:endParaRPr lang="en-US">
              <a:latin typeface="Arial" charset="0"/>
              <a:cs typeface="Arial" charset="0"/>
            </a:endParaRPr>
          </a:p>
        </p:txBody>
      </p:sp>
      <p:graphicFrame>
        <p:nvGraphicFramePr>
          <p:cNvPr id="7" name="Object 2"/>
          <p:cNvGraphicFramePr>
            <a:graphicFrameLocks noChangeAspect="1"/>
          </p:cNvGraphicFramePr>
          <p:nvPr/>
        </p:nvGraphicFramePr>
        <p:xfrm>
          <a:off x="1257831" y="2963264"/>
          <a:ext cx="1529819" cy="1656361"/>
        </p:xfrm>
        <a:graphic>
          <a:graphicData uri="http://schemas.openxmlformats.org/presentationml/2006/ole">
            <p:oleObj spid="_x0000_s3074" name="ABC FlowCharter" r:id="rId3" imgW="1143000" imgH="1143000" progId="ABCFlow">
              <p:embed/>
            </p:oleObj>
          </a:graphicData>
        </a:graphic>
      </p:graphicFrame>
      <p:sp>
        <p:nvSpPr>
          <p:cNvPr id="8" name="Text Box 8"/>
          <p:cNvSpPr txBox="1">
            <a:spLocks noChangeArrowheads="1"/>
          </p:cNvSpPr>
          <p:nvPr/>
        </p:nvSpPr>
        <p:spPr bwMode="auto">
          <a:xfrm>
            <a:off x="544779" y="3935249"/>
            <a:ext cx="2985822" cy="6304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type="none" w="sm" len="sm"/>
                <a:tailEnd type="none" w="sm" len="sm"/>
              </a14:hiddenLine>
            </a:ext>
          </a:extLst>
        </p:spPr>
        <p:txBody>
          <a:bodyPr wrap="square" lIns="75749" tIns="37874" rIns="75749" bIns="37874">
            <a:spAutoFit/>
          </a:bodyPr>
          <a:lstStyle>
            <a:lvl1pPr defTabSz="757238">
              <a:defRPr sz="2000">
                <a:solidFill>
                  <a:schemeClr val="tx1"/>
                </a:solidFill>
                <a:latin typeface="Arial" panose="020B0604020202020204" pitchFamily="34" charset="0"/>
                <a:cs typeface="Arial" panose="020B0604020202020204" pitchFamily="34" charset="0"/>
              </a:defRPr>
            </a:lvl1pPr>
            <a:lvl2pPr marL="37931725" indent="-37474525" defTabSz="757238">
              <a:defRPr sz="2000">
                <a:solidFill>
                  <a:schemeClr val="tx1"/>
                </a:solidFill>
                <a:latin typeface="Arial" panose="020B0604020202020204" pitchFamily="34" charset="0"/>
                <a:cs typeface="Arial" panose="020B0604020202020204" pitchFamily="34" charset="0"/>
              </a:defRPr>
            </a:lvl2pPr>
            <a:lvl3pPr defTabSz="757238">
              <a:defRPr sz="2000">
                <a:solidFill>
                  <a:schemeClr val="tx1"/>
                </a:solidFill>
                <a:latin typeface="Arial" panose="020B0604020202020204" pitchFamily="34" charset="0"/>
                <a:cs typeface="Arial" panose="020B0604020202020204" pitchFamily="34" charset="0"/>
              </a:defRPr>
            </a:lvl3pPr>
            <a:lvl4pPr defTabSz="757238">
              <a:defRPr sz="2000">
                <a:solidFill>
                  <a:schemeClr val="tx1"/>
                </a:solidFill>
                <a:latin typeface="Arial" panose="020B0604020202020204" pitchFamily="34" charset="0"/>
                <a:cs typeface="Arial" panose="020B0604020202020204" pitchFamily="34" charset="0"/>
              </a:defRPr>
            </a:lvl4pPr>
            <a:lvl5pPr defTabSz="757238">
              <a:defRPr sz="2000">
                <a:solidFill>
                  <a:schemeClr val="tx1"/>
                </a:solidFill>
                <a:latin typeface="Arial" panose="020B0604020202020204" pitchFamily="34" charset="0"/>
                <a:cs typeface="Arial" panose="020B0604020202020204" pitchFamily="34" charset="0"/>
              </a:defRPr>
            </a:lvl5pPr>
            <a:lvl6pPr marL="2447925" indent="-161925" defTabSz="75723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05125" indent="-161925" defTabSz="75723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362325" indent="-161925" defTabSz="75723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19525" indent="-161925" defTabSz="75723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hangingPunct="1">
              <a:defRPr/>
            </a:pPr>
            <a:r>
              <a:rPr lang="sv-SE" sz="1200" b="1" dirty="0" smtClean="0">
                <a:solidFill>
                  <a:srgbClr val="000000"/>
                </a:solidFill>
                <a:latin typeface="+mj-lt"/>
              </a:rPr>
              <a:t>COMAEA / UETMT </a:t>
            </a:r>
            <a:r>
              <a:rPr lang="sv-SE" sz="1200" b="1" dirty="0" smtClean="0">
                <a:solidFill>
                  <a:srgbClr val="000000"/>
                </a:solidFill>
                <a:latin typeface="+mj-lt"/>
              </a:rPr>
              <a:t>HCM Cloud Platform </a:t>
            </a:r>
            <a:r>
              <a:rPr lang="sv-SE" sz="1200" dirty="0" smtClean="0">
                <a:solidFill>
                  <a:srgbClr val="000000"/>
                </a:solidFill>
                <a:latin typeface="+mj-lt"/>
              </a:rPr>
              <a:t>DATABASE </a:t>
            </a:r>
            <a:r>
              <a:rPr lang="sv-SE" sz="1200" dirty="0">
                <a:solidFill>
                  <a:srgbClr val="000000"/>
                </a:solidFill>
                <a:latin typeface="+mj-lt"/>
              </a:rPr>
              <a:t>&amp; WEB SERVER</a:t>
            </a:r>
          </a:p>
          <a:p>
            <a:pPr algn="ctr" eaLnBrk="1" hangingPunct="1">
              <a:defRPr/>
            </a:pPr>
            <a:endParaRPr lang="sv-SE" sz="1200" dirty="0">
              <a:solidFill>
                <a:srgbClr val="000000"/>
              </a:solidFill>
              <a:latin typeface="Courier New" panose="02070309020205020404" pitchFamily="49" charset="0"/>
            </a:endParaRPr>
          </a:p>
        </p:txBody>
      </p:sp>
      <p:sp>
        <p:nvSpPr>
          <p:cNvPr id="9" name="Rectangle 4"/>
          <p:cNvSpPr>
            <a:spLocks noChangeArrowheads="1"/>
          </p:cNvSpPr>
          <p:nvPr/>
        </p:nvSpPr>
        <p:spPr bwMode="auto">
          <a:xfrm>
            <a:off x="3507761" y="2742309"/>
            <a:ext cx="1069396" cy="1947863"/>
          </a:xfrm>
          <a:prstGeom prst="rect">
            <a:avLst/>
          </a:prstGeom>
          <a:solidFill>
            <a:schemeClr val="accent1">
              <a:lumMod val="20000"/>
              <a:lumOff val="80000"/>
            </a:schemeClr>
          </a:solidFill>
          <a:ln w="12700" algn="ctr">
            <a:solidFill>
              <a:schemeClr val="tx1"/>
            </a:solidFill>
            <a:prstDash val="sysDash"/>
            <a:miter lim="800000"/>
            <a:headEnd/>
            <a:tailEnd/>
          </a:ln>
          <a:effectLst>
            <a:outerShdw blurRad="50800" dist="38100" dir="2700000" algn="tl" rotWithShape="0">
              <a:prstClr val="black">
                <a:alpha val="40000"/>
              </a:prstClr>
            </a:outerShdw>
          </a:effectLst>
        </p:spPr>
        <p:txBody>
          <a:bodyPr vert="vert270" wrap="none" anchor="ctr"/>
          <a:lstStyle/>
          <a:p>
            <a:pPr algn="ctr">
              <a:defRPr/>
            </a:pPr>
            <a:r>
              <a:rPr lang="sv-SE" sz="1400" dirty="0" smtClean="0">
                <a:latin typeface="+mj-lt"/>
                <a:cs typeface="Arial" charset="0"/>
              </a:rPr>
              <a:t>COMAEA / UETMT </a:t>
            </a:r>
            <a:r>
              <a:rPr lang="sv-SE" sz="1400" dirty="0">
                <a:latin typeface="+mj-lt"/>
                <a:cs typeface="Arial" charset="0"/>
              </a:rPr>
              <a:t/>
            </a:r>
            <a:br>
              <a:rPr lang="sv-SE" sz="1400" dirty="0">
                <a:latin typeface="+mj-lt"/>
                <a:cs typeface="Arial" charset="0"/>
              </a:rPr>
            </a:br>
            <a:r>
              <a:rPr lang="sv-SE" sz="1400" dirty="0">
                <a:latin typeface="+mj-lt"/>
                <a:cs typeface="Arial" charset="0"/>
              </a:rPr>
              <a:t>API</a:t>
            </a:r>
          </a:p>
        </p:txBody>
      </p:sp>
      <p:sp>
        <p:nvSpPr>
          <p:cNvPr id="10" name="Rectangle 4"/>
          <p:cNvSpPr>
            <a:spLocks noChangeArrowheads="1"/>
          </p:cNvSpPr>
          <p:nvPr/>
        </p:nvSpPr>
        <p:spPr bwMode="auto">
          <a:xfrm>
            <a:off x="6427721" y="2020195"/>
            <a:ext cx="2335279" cy="813493"/>
          </a:xfrm>
          <a:prstGeom prst="rect">
            <a:avLst/>
          </a:prstGeom>
          <a:solidFill>
            <a:schemeClr val="accent1">
              <a:lumMod val="20000"/>
              <a:lumOff val="80000"/>
            </a:schemeClr>
          </a:solidFill>
          <a:ln w="12700" algn="ctr">
            <a:solidFill>
              <a:schemeClr val="tx1"/>
            </a:solidFill>
            <a:prstDash val="sysDash"/>
            <a:miter lim="800000"/>
            <a:headEnd/>
            <a:tailEnd/>
          </a:ln>
          <a:effectLst>
            <a:outerShdw blurRad="50800" dist="38100" dir="2700000" algn="tl" rotWithShape="0">
              <a:prstClr val="black">
                <a:alpha val="40000"/>
              </a:prstClr>
            </a:outerShdw>
          </a:effec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37931725" indent="-37474525" eaLnBrk="0" hangingPunct="0">
              <a:defRPr sz="2000">
                <a:solidFill>
                  <a:schemeClr val="tx1"/>
                </a:solidFill>
                <a:latin typeface="Arial" panose="020B0604020202020204" pitchFamily="34" charset="0"/>
                <a:cs typeface="Arial" panose="020B0604020202020204" pitchFamily="34" charset="0"/>
              </a:defRPr>
            </a:lvl2pPr>
            <a:lvl3pPr eaLnBrk="0" hangingPunct="0">
              <a:defRPr sz="2000">
                <a:solidFill>
                  <a:schemeClr val="tx1"/>
                </a:solidFill>
                <a:latin typeface="Arial" panose="020B0604020202020204" pitchFamily="34" charset="0"/>
                <a:cs typeface="Arial" panose="020B0604020202020204" pitchFamily="34" charset="0"/>
              </a:defRPr>
            </a:lvl3pPr>
            <a:lvl4pPr eaLnBrk="0" hangingPunct="0">
              <a:defRPr sz="2000">
                <a:solidFill>
                  <a:schemeClr val="tx1"/>
                </a:solidFill>
                <a:latin typeface="Arial" panose="020B0604020202020204" pitchFamily="34" charset="0"/>
                <a:cs typeface="Arial" panose="020B0604020202020204" pitchFamily="34" charset="0"/>
              </a:defRPr>
            </a:lvl4pPr>
            <a:lvl5pPr eaLnBrk="0" hangingPunct="0">
              <a:defRPr sz="20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hangingPunct="1">
              <a:defRPr/>
            </a:pPr>
            <a:r>
              <a:rPr lang="sv-SE" sz="1400" dirty="0" smtClean="0">
                <a:latin typeface="Calibri" panose="020F0502020204030204" pitchFamily="34" charset="0"/>
              </a:rPr>
              <a:t>HR/Payroll</a:t>
            </a:r>
            <a:endParaRPr lang="en-US" sz="1400" dirty="0" smtClean="0">
              <a:latin typeface="Calibri" panose="020F0502020204030204" pitchFamily="34" charset="0"/>
            </a:endParaRPr>
          </a:p>
        </p:txBody>
      </p:sp>
      <p:sp>
        <p:nvSpPr>
          <p:cNvPr id="11" name="Rectangle 4"/>
          <p:cNvSpPr>
            <a:spLocks noChangeArrowheads="1"/>
          </p:cNvSpPr>
          <p:nvPr/>
        </p:nvSpPr>
        <p:spPr bwMode="auto">
          <a:xfrm>
            <a:off x="6427721" y="2734570"/>
            <a:ext cx="2335279" cy="813493"/>
          </a:xfrm>
          <a:prstGeom prst="rect">
            <a:avLst/>
          </a:prstGeom>
          <a:solidFill>
            <a:schemeClr val="accent1">
              <a:lumMod val="20000"/>
              <a:lumOff val="80000"/>
            </a:schemeClr>
          </a:solidFill>
          <a:ln w="12700" algn="ctr">
            <a:solidFill>
              <a:schemeClr val="tx1"/>
            </a:solidFill>
            <a:prstDash val="sysDash"/>
            <a:miter lim="800000"/>
            <a:headEnd/>
            <a:tailEnd/>
          </a:ln>
          <a:effectLst>
            <a:outerShdw blurRad="50800" dist="38100" dir="2700000" algn="tl" rotWithShape="0">
              <a:prstClr val="black">
                <a:alpha val="40000"/>
              </a:prstClr>
            </a:outerShdw>
          </a:effec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37931725" indent="-37474525" eaLnBrk="0" hangingPunct="0">
              <a:defRPr sz="2000">
                <a:solidFill>
                  <a:schemeClr val="tx1"/>
                </a:solidFill>
                <a:latin typeface="Arial" panose="020B0604020202020204" pitchFamily="34" charset="0"/>
                <a:cs typeface="Arial" panose="020B0604020202020204" pitchFamily="34" charset="0"/>
              </a:defRPr>
            </a:lvl2pPr>
            <a:lvl3pPr eaLnBrk="0" hangingPunct="0">
              <a:defRPr sz="2000">
                <a:solidFill>
                  <a:schemeClr val="tx1"/>
                </a:solidFill>
                <a:latin typeface="Arial" panose="020B0604020202020204" pitchFamily="34" charset="0"/>
                <a:cs typeface="Arial" panose="020B0604020202020204" pitchFamily="34" charset="0"/>
              </a:defRPr>
            </a:lvl3pPr>
            <a:lvl4pPr eaLnBrk="0" hangingPunct="0">
              <a:defRPr sz="2000">
                <a:solidFill>
                  <a:schemeClr val="tx1"/>
                </a:solidFill>
                <a:latin typeface="Arial" panose="020B0604020202020204" pitchFamily="34" charset="0"/>
                <a:cs typeface="Arial" panose="020B0604020202020204" pitchFamily="34" charset="0"/>
              </a:defRPr>
            </a:lvl4pPr>
            <a:lvl5pPr eaLnBrk="0" hangingPunct="0">
              <a:defRPr sz="20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hangingPunct="1">
              <a:defRPr/>
            </a:pPr>
            <a:r>
              <a:rPr lang="sv-SE" sz="1400" dirty="0" smtClean="0">
                <a:latin typeface="Calibri" panose="020F0502020204030204" pitchFamily="34" charset="0"/>
              </a:rPr>
              <a:t>ERP</a:t>
            </a:r>
            <a:endParaRPr lang="en-US" sz="1400" dirty="0" smtClean="0">
              <a:latin typeface="Calibri" panose="020F0502020204030204" pitchFamily="34" charset="0"/>
            </a:endParaRPr>
          </a:p>
        </p:txBody>
      </p:sp>
      <p:sp>
        <p:nvSpPr>
          <p:cNvPr id="12" name="Rectangle 4"/>
          <p:cNvSpPr>
            <a:spLocks noChangeArrowheads="1"/>
          </p:cNvSpPr>
          <p:nvPr/>
        </p:nvSpPr>
        <p:spPr bwMode="auto">
          <a:xfrm>
            <a:off x="6427721" y="3448945"/>
            <a:ext cx="2335279" cy="813493"/>
          </a:xfrm>
          <a:prstGeom prst="rect">
            <a:avLst/>
          </a:prstGeom>
          <a:solidFill>
            <a:schemeClr val="accent1">
              <a:lumMod val="20000"/>
              <a:lumOff val="80000"/>
            </a:schemeClr>
          </a:solidFill>
          <a:ln w="12700" algn="ctr">
            <a:solidFill>
              <a:schemeClr val="tx1"/>
            </a:solidFill>
            <a:prstDash val="sysDash"/>
            <a:miter lim="800000"/>
            <a:headEnd/>
            <a:tailEnd/>
          </a:ln>
          <a:effectLst>
            <a:outerShdw blurRad="50800" dist="38100" dir="2700000" algn="tl" rotWithShape="0">
              <a:prstClr val="black">
                <a:alpha val="40000"/>
              </a:prstClr>
            </a:outerShdw>
          </a:effec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37931725" indent="-37474525" eaLnBrk="0" hangingPunct="0">
              <a:defRPr sz="2000">
                <a:solidFill>
                  <a:schemeClr val="tx1"/>
                </a:solidFill>
                <a:latin typeface="Arial" panose="020B0604020202020204" pitchFamily="34" charset="0"/>
                <a:cs typeface="Arial" panose="020B0604020202020204" pitchFamily="34" charset="0"/>
              </a:defRPr>
            </a:lvl2pPr>
            <a:lvl3pPr eaLnBrk="0" hangingPunct="0">
              <a:defRPr sz="2000">
                <a:solidFill>
                  <a:schemeClr val="tx1"/>
                </a:solidFill>
                <a:latin typeface="Arial" panose="020B0604020202020204" pitchFamily="34" charset="0"/>
                <a:cs typeface="Arial" panose="020B0604020202020204" pitchFamily="34" charset="0"/>
              </a:defRPr>
            </a:lvl3pPr>
            <a:lvl4pPr eaLnBrk="0" hangingPunct="0">
              <a:defRPr sz="2000">
                <a:solidFill>
                  <a:schemeClr val="tx1"/>
                </a:solidFill>
                <a:latin typeface="Arial" panose="020B0604020202020204" pitchFamily="34" charset="0"/>
                <a:cs typeface="Arial" panose="020B0604020202020204" pitchFamily="34" charset="0"/>
              </a:defRPr>
            </a:lvl4pPr>
            <a:lvl5pPr eaLnBrk="0" hangingPunct="0">
              <a:defRPr sz="20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hangingPunct="1">
              <a:defRPr/>
            </a:pPr>
            <a:r>
              <a:rPr lang="sv-SE" sz="1400" dirty="0" smtClean="0">
                <a:latin typeface="Calibri" panose="020F0502020204030204" pitchFamily="34" charset="0"/>
              </a:rPr>
              <a:t>Resource Planning</a:t>
            </a:r>
            <a:endParaRPr lang="en-US" sz="1400" dirty="0" smtClean="0">
              <a:latin typeface="Calibri" panose="020F0502020204030204" pitchFamily="34" charset="0"/>
            </a:endParaRPr>
          </a:p>
        </p:txBody>
      </p:sp>
      <p:sp>
        <p:nvSpPr>
          <p:cNvPr id="13" name="Rectangle 4"/>
          <p:cNvSpPr>
            <a:spLocks noChangeArrowheads="1"/>
          </p:cNvSpPr>
          <p:nvPr/>
        </p:nvSpPr>
        <p:spPr bwMode="auto">
          <a:xfrm>
            <a:off x="6427721" y="4163320"/>
            <a:ext cx="2335279" cy="813493"/>
          </a:xfrm>
          <a:prstGeom prst="rect">
            <a:avLst/>
          </a:prstGeom>
          <a:solidFill>
            <a:schemeClr val="accent1">
              <a:lumMod val="20000"/>
              <a:lumOff val="80000"/>
            </a:schemeClr>
          </a:solidFill>
          <a:ln w="12700" algn="ctr">
            <a:solidFill>
              <a:schemeClr val="tx1"/>
            </a:solidFill>
            <a:prstDash val="sysDash"/>
            <a:miter lim="800000"/>
            <a:headEnd/>
            <a:tailEnd/>
          </a:ln>
          <a:effectLst>
            <a:outerShdw blurRad="50800" dist="38100" dir="2700000" algn="tl" rotWithShape="0">
              <a:prstClr val="black">
                <a:alpha val="40000"/>
              </a:prstClr>
            </a:outerShdw>
          </a:effec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37931725" indent="-37474525" eaLnBrk="0" hangingPunct="0">
              <a:defRPr sz="2000">
                <a:solidFill>
                  <a:schemeClr val="tx1"/>
                </a:solidFill>
                <a:latin typeface="Arial" panose="020B0604020202020204" pitchFamily="34" charset="0"/>
                <a:cs typeface="Arial" panose="020B0604020202020204" pitchFamily="34" charset="0"/>
              </a:defRPr>
            </a:lvl2pPr>
            <a:lvl3pPr eaLnBrk="0" hangingPunct="0">
              <a:defRPr sz="2000">
                <a:solidFill>
                  <a:schemeClr val="tx1"/>
                </a:solidFill>
                <a:latin typeface="Arial" panose="020B0604020202020204" pitchFamily="34" charset="0"/>
                <a:cs typeface="Arial" panose="020B0604020202020204" pitchFamily="34" charset="0"/>
              </a:defRPr>
            </a:lvl3pPr>
            <a:lvl4pPr eaLnBrk="0" hangingPunct="0">
              <a:defRPr sz="2000">
                <a:solidFill>
                  <a:schemeClr val="tx1"/>
                </a:solidFill>
                <a:latin typeface="Arial" panose="020B0604020202020204" pitchFamily="34" charset="0"/>
                <a:cs typeface="Arial" panose="020B0604020202020204" pitchFamily="34" charset="0"/>
              </a:defRPr>
            </a:lvl4pPr>
            <a:lvl5pPr eaLnBrk="0" hangingPunct="0">
              <a:defRPr sz="20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hangingPunct="1">
              <a:defRPr/>
            </a:pPr>
            <a:r>
              <a:rPr lang="sv-SE" sz="1400" dirty="0" smtClean="0">
                <a:latin typeface="Calibri" panose="020F0502020204030204" pitchFamily="34" charset="0"/>
              </a:rPr>
              <a:t>LMS</a:t>
            </a:r>
            <a:endParaRPr lang="en-US" sz="1400" dirty="0" smtClean="0">
              <a:latin typeface="Calibri" panose="020F0502020204030204" pitchFamily="34" charset="0"/>
            </a:endParaRPr>
          </a:p>
        </p:txBody>
      </p:sp>
      <p:sp>
        <p:nvSpPr>
          <p:cNvPr id="14" name="Rectangle 4"/>
          <p:cNvSpPr>
            <a:spLocks noChangeArrowheads="1"/>
          </p:cNvSpPr>
          <p:nvPr/>
        </p:nvSpPr>
        <p:spPr bwMode="auto">
          <a:xfrm>
            <a:off x="6427721" y="4877695"/>
            <a:ext cx="2335279" cy="813493"/>
          </a:xfrm>
          <a:prstGeom prst="rect">
            <a:avLst/>
          </a:prstGeom>
          <a:solidFill>
            <a:schemeClr val="accent1">
              <a:lumMod val="20000"/>
              <a:lumOff val="80000"/>
            </a:schemeClr>
          </a:solidFill>
          <a:ln w="12700" algn="ctr">
            <a:solidFill>
              <a:schemeClr val="tx1"/>
            </a:solidFill>
            <a:prstDash val="sysDash"/>
            <a:miter lim="800000"/>
            <a:headEnd/>
            <a:tailEnd/>
          </a:ln>
          <a:effectLst>
            <a:outerShdw blurRad="50800" dist="38100" dir="2700000" algn="tl" rotWithShape="0">
              <a:prstClr val="black">
                <a:alpha val="40000"/>
              </a:prstClr>
            </a:outerShdw>
          </a:effec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37931725" indent="-37474525" eaLnBrk="0" hangingPunct="0">
              <a:defRPr sz="2000">
                <a:solidFill>
                  <a:schemeClr val="tx1"/>
                </a:solidFill>
                <a:latin typeface="Arial" panose="020B0604020202020204" pitchFamily="34" charset="0"/>
                <a:cs typeface="Arial" panose="020B0604020202020204" pitchFamily="34" charset="0"/>
              </a:defRPr>
            </a:lvl2pPr>
            <a:lvl3pPr eaLnBrk="0" hangingPunct="0">
              <a:defRPr sz="2000">
                <a:solidFill>
                  <a:schemeClr val="tx1"/>
                </a:solidFill>
                <a:latin typeface="Arial" panose="020B0604020202020204" pitchFamily="34" charset="0"/>
                <a:cs typeface="Arial" panose="020B0604020202020204" pitchFamily="34" charset="0"/>
              </a:defRPr>
            </a:lvl3pPr>
            <a:lvl4pPr eaLnBrk="0" hangingPunct="0">
              <a:defRPr sz="2000">
                <a:solidFill>
                  <a:schemeClr val="tx1"/>
                </a:solidFill>
                <a:latin typeface="Arial" panose="020B0604020202020204" pitchFamily="34" charset="0"/>
                <a:cs typeface="Arial" panose="020B0604020202020204" pitchFamily="34" charset="0"/>
              </a:defRPr>
            </a:lvl4pPr>
            <a:lvl5pPr eaLnBrk="0" hangingPunct="0">
              <a:defRPr sz="20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hangingPunct="1">
              <a:defRPr/>
            </a:pPr>
            <a:r>
              <a:rPr lang="sv-SE" sz="1400" smtClean="0">
                <a:latin typeface="Calibri" panose="020F0502020204030204" pitchFamily="34" charset="0"/>
              </a:rPr>
              <a:t>Free format: </a:t>
            </a:r>
            <a:br>
              <a:rPr lang="sv-SE" sz="1400" smtClean="0">
                <a:latin typeface="Calibri" panose="020F0502020204030204" pitchFamily="34" charset="0"/>
              </a:rPr>
            </a:br>
            <a:r>
              <a:rPr lang="sv-SE" sz="1400" smtClean="0">
                <a:latin typeface="Calibri" panose="020F0502020204030204" pitchFamily="34" charset="0"/>
              </a:rPr>
              <a:t>Excel, SPSS etc.</a:t>
            </a:r>
            <a:endParaRPr lang="en-US" sz="1400" smtClean="0">
              <a:latin typeface="Calibri" panose="020F0502020204030204" pitchFamily="34" charset="0"/>
            </a:endParaRPr>
          </a:p>
        </p:txBody>
      </p:sp>
      <p:sp>
        <p:nvSpPr>
          <p:cNvPr id="15" name="Vänster klammerparentes 15"/>
          <p:cNvSpPr/>
          <p:nvPr/>
        </p:nvSpPr>
        <p:spPr>
          <a:xfrm>
            <a:off x="5588498" y="2057400"/>
            <a:ext cx="583701" cy="3633788"/>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6" name="Vänster-höger 16"/>
          <p:cNvSpPr/>
          <p:nvPr/>
        </p:nvSpPr>
        <p:spPr>
          <a:xfrm>
            <a:off x="4468720" y="4314566"/>
            <a:ext cx="1251042" cy="305059"/>
          </a:xfrm>
          <a:prstGeom prst="leftRightArrow">
            <a:avLst/>
          </a:prstGeom>
          <a:solidFill>
            <a:srgbClr val="FB775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Vänster-höger 17"/>
          <p:cNvSpPr/>
          <p:nvPr/>
        </p:nvSpPr>
        <p:spPr>
          <a:xfrm>
            <a:off x="4468720" y="3314441"/>
            <a:ext cx="1251042" cy="305059"/>
          </a:xfrm>
          <a:prstGeom prst="leftRightArrow">
            <a:avLst/>
          </a:prstGeom>
          <a:solidFill>
            <a:srgbClr val="FB775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Rectangle 4"/>
          <p:cNvSpPr>
            <a:spLocks noChangeArrowheads="1"/>
          </p:cNvSpPr>
          <p:nvPr/>
        </p:nvSpPr>
        <p:spPr bwMode="auto">
          <a:xfrm>
            <a:off x="4865437" y="2753412"/>
            <a:ext cx="568976" cy="1947863"/>
          </a:xfrm>
          <a:prstGeom prst="rect">
            <a:avLst/>
          </a:prstGeom>
          <a:solidFill>
            <a:schemeClr val="accent1">
              <a:lumMod val="20000"/>
              <a:lumOff val="80000"/>
            </a:schemeClr>
          </a:solidFill>
          <a:ln w="12700" algn="ctr">
            <a:solidFill>
              <a:schemeClr val="tx1"/>
            </a:solidFill>
            <a:prstDash val="sysDash"/>
            <a:miter lim="800000"/>
            <a:headEnd/>
            <a:tailEnd/>
          </a:ln>
          <a:effectLst>
            <a:outerShdw blurRad="50800" dist="38100" dir="2700000" algn="tl" rotWithShape="0">
              <a:prstClr val="black">
                <a:alpha val="40000"/>
              </a:prstClr>
            </a:outerShdw>
          </a:effectLst>
        </p:spPr>
        <p:txBody>
          <a:bodyPr vert="vert270" wrap="none" anchor="ctr"/>
          <a:lstStyle/>
          <a:p>
            <a:pPr algn="ctr">
              <a:defRPr/>
            </a:pPr>
            <a:r>
              <a:rPr lang="sv-SE" sz="1400" dirty="0">
                <a:latin typeface="+mj-lt"/>
                <a:cs typeface="Arial" charset="0"/>
              </a:rPr>
              <a:t>Customised </a:t>
            </a:r>
          </a:p>
          <a:p>
            <a:pPr algn="ctr">
              <a:defRPr/>
            </a:pPr>
            <a:r>
              <a:rPr lang="sv-SE" sz="1400" dirty="0">
                <a:latin typeface="+mj-lt"/>
                <a:cs typeface="Arial" charset="0"/>
              </a:rPr>
              <a:t>Protocol</a:t>
            </a:r>
          </a:p>
        </p:txBody>
      </p:sp>
      <p:sp>
        <p:nvSpPr>
          <p:cNvPr id="19" name="textruta 2"/>
          <p:cNvSpPr txBox="1">
            <a:spLocks noChangeArrowheads="1"/>
          </p:cNvSpPr>
          <p:nvPr/>
        </p:nvSpPr>
        <p:spPr bwMode="auto">
          <a:xfrm>
            <a:off x="3509713" y="4724400"/>
            <a:ext cx="2967287"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cs typeface="Arial" panose="020B0604020202020204" pitchFamily="34" charset="0"/>
              </a:defRPr>
            </a:lvl1pPr>
            <a:lvl2pPr marL="37931725" indent="-37474525">
              <a:defRPr sz="2000">
                <a:solidFill>
                  <a:schemeClr val="tx1"/>
                </a:solidFill>
                <a:latin typeface="Arial" panose="020B0604020202020204" pitchFamily="34" charset="0"/>
                <a:cs typeface="Arial" panose="020B0604020202020204" pitchFamily="34" charset="0"/>
              </a:defRPr>
            </a:lvl2pPr>
            <a:lvl3pPr>
              <a:defRPr sz="2000">
                <a:solidFill>
                  <a:schemeClr val="tx1"/>
                </a:solidFill>
                <a:latin typeface="Arial" panose="020B0604020202020204" pitchFamily="34" charset="0"/>
                <a:cs typeface="Arial" panose="020B0604020202020204" pitchFamily="34" charset="0"/>
              </a:defRPr>
            </a:lvl3pPr>
            <a:lvl4pPr>
              <a:defRPr sz="2000">
                <a:solidFill>
                  <a:schemeClr val="tx1"/>
                </a:solidFill>
                <a:latin typeface="Arial" panose="020B0604020202020204" pitchFamily="34" charset="0"/>
                <a:cs typeface="Arial" panose="020B0604020202020204" pitchFamily="34" charset="0"/>
              </a:defRPr>
            </a:lvl4pPr>
            <a:lvl5pPr>
              <a:defRPr sz="2000">
                <a:solidFill>
                  <a:schemeClr val="tx1"/>
                </a:solidFill>
                <a:latin typeface="Arial" panose="020B0604020202020204" pitchFamily="34" charset="0"/>
                <a:cs typeface="Arial" panose="020B0604020202020204" pitchFamily="34" charset="0"/>
              </a:defRPr>
            </a:lvl5pPr>
            <a:lvl6pPr marL="2447925" indent="-161925"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05125" indent="-161925"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362325" indent="-161925"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19525" indent="-161925"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r>
              <a:rPr lang="sv-SE" sz="1000" b="1" dirty="0" smtClean="0">
                <a:latin typeface="Calibri" panose="020F0502020204030204" pitchFamily="34" charset="0"/>
              </a:rPr>
              <a:t>Interfaces</a:t>
            </a:r>
          </a:p>
          <a:p>
            <a:pPr marL="92075" indent="-92075" eaLnBrk="1" hangingPunct="1">
              <a:buFont typeface="Arial" panose="020B0604020202020204" pitchFamily="34" charset="0"/>
              <a:buChar char="•"/>
              <a:defRPr/>
            </a:pPr>
            <a:r>
              <a:rPr lang="sv-SE" sz="1000" dirty="0" smtClean="0">
                <a:latin typeface="Calibri" panose="020F0502020204030204" pitchFamily="34" charset="0"/>
              </a:rPr>
              <a:t>Organisational data</a:t>
            </a:r>
          </a:p>
          <a:p>
            <a:pPr marL="92075" indent="-92075" eaLnBrk="1" hangingPunct="1">
              <a:buFont typeface="Arial" panose="020B0604020202020204" pitchFamily="34" charset="0"/>
              <a:buChar char="•"/>
              <a:defRPr/>
            </a:pPr>
            <a:r>
              <a:rPr lang="sv-SE" sz="1000" dirty="0" smtClean="0">
                <a:latin typeface="Calibri" panose="020F0502020204030204" pitchFamily="34" charset="0"/>
              </a:rPr>
              <a:t>Employee data</a:t>
            </a:r>
          </a:p>
          <a:p>
            <a:pPr marL="92075" indent="-92075" eaLnBrk="1" hangingPunct="1">
              <a:buFont typeface="Arial" panose="020B0604020202020204" pitchFamily="34" charset="0"/>
              <a:buChar char="•"/>
              <a:defRPr/>
            </a:pPr>
            <a:r>
              <a:rPr lang="sv-SE" sz="1000" dirty="0" smtClean="0">
                <a:latin typeface="Calibri" panose="020F0502020204030204" pitchFamily="34" charset="0"/>
              </a:rPr>
              <a:t>Managerial rights</a:t>
            </a:r>
          </a:p>
          <a:p>
            <a:pPr marL="92075" indent="-92075" eaLnBrk="1" hangingPunct="1">
              <a:buFont typeface="Arial" panose="020B0604020202020204" pitchFamily="34" charset="0"/>
              <a:buChar char="•"/>
              <a:defRPr/>
            </a:pPr>
            <a:r>
              <a:rPr lang="sv-SE" sz="1000" dirty="0" smtClean="0">
                <a:latin typeface="Calibri" panose="020F0502020204030204" pitchFamily="34" charset="0"/>
              </a:rPr>
              <a:t>Job roles </a:t>
            </a:r>
          </a:p>
          <a:p>
            <a:pPr marL="92075" indent="-92075" eaLnBrk="1" hangingPunct="1">
              <a:buFont typeface="Arial" panose="020B0604020202020204" pitchFamily="34" charset="0"/>
              <a:buChar char="•"/>
              <a:defRPr/>
            </a:pPr>
            <a:r>
              <a:rPr lang="sv-SE" sz="1000" dirty="0" smtClean="0">
                <a:latin typeface="Calibri" panose="020F0502020204030204" pitchFamily="34" charset="0"/>
              </a:rPr>
              <a:t>Competence Framework</a:t>
            </a:r>
          </a:p>
          <a:p>
            <a:pPr marL="92075" indent="-92075" eaLnBrk="1" hangingPunct="1">
              <a:buFont typeface="Arial" panose="020B0604020202020204" pitchFamily="34" charset="0"/>
              <a:buChar char="•"/>
              <a:defRPr/>
            </a:pPr>
            <a:r>
              <a:rPr lang="sv-SE" sz="1000" dirty="0" smtClean="0">
                <a:latin typeface="Calibri" panose="020F0502020204030204" pitchFamily="34" charset="0"/>
              </a:rPr>
              <a:t>CV (work history, educational </a:t>
            </a:r>
            <a:br>
              <a:rPr lang="sv-SE" sz="1000" dirty="0" smtClean="0">
                <a:latin typeface="Calibri" panose="020F0502020204030204" pitchFamily="34" charset="0"/>
              </a:rPr>
            </a:br>
            <a:r>
              <a:rPr lang="sv-SE" sz="1000" dirty="0" smtClean="0">
                <a:latin typeface="Calibri" panose="020F0502020204030204" pitchFamily="34" charset="0"/>
              </a:rPr>
              <a:t>background)</a:t>
            </a:r>
          </a:p>
          <a:p>
            <a:pPr marL="92075" indent="-92075" eaLnBrk="1" hangingPunct="1">
              <a:buFont typeface="Arial" panose="020B0604020202020204" pitchFamily="34" charset="0"/>
              <a:buChar char="•"/>
              <a:defRPr/>
            </a:pPr>
            <a:r>
              <a:rPr lang="sv-SE" sz="1000" dirty="0" smtClean="0">
                <a:latin typeface="Calibri" panose="020F0502020204030204" pitchFamily="34" charset="0"/>
              </a:rPr>
              <a:t>Scanned documents</a:t>
            </a:r>
          </a:p>
          <a:p>
            <a:pPr marL="92075" indent="-92075" eaLnBrk="1" hangingPunct="1">
              <a:buFont typeface="Arial" panose="020B0604020202020204" pitchFamily="34" charset="0"/>
              <a:buChar char="•"/>
              <a:defRPr/>
            </a:pPr>
            <a:r>
              <a:rPr lang="sv-SE" sz="1000" dirty="0" smtClean="0">
                <a:latin typeface="Calibri" panose="020F0502020204030204" pitchFamily="34" charset="0"/>
              </a:rPr>
              <a:t>…</a:t>
            </a:r>
            <a:endParaRPr lang="en-US" sz="1000" dirty="0" smtClean="0">
              <a:latin typeface="Calibri" panose="020F0502020204030204" pitchFamily="34" charset="0"/>
            </a:endParaRPr>
          </a:p>
        </p:txBody>
      </p:sp>
      <p:sp>
        <p:nvSpPr>
          <p:cNvPr id="20" name="textruta 2"/>
          <p:cNvSpPr txBox="1">
            <a:spLocks noChangeArrowheads="1"/>
          </p:cNvSpPr>
          <p:nvPr/>
        </p:nvSpPr>
        <p:spPr bwMode="auto">
          <a:xfrm>
            <a:off x="533400" y="4876800"/>
            <a:ext cx="2967287"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cs typeface="Arial" panose="020B0604020202020204" pitchFamily="34" charset="0"/>
              </a:defRPr>
            </a:lvl1pPr>
            <a:lvl2pPr marL="37931725" indent="-37474525">
              <a:defRPr sz="2000">
                <a:solidFill>
                  <a:schemeClr val="tx1"/>
                </a:solidFill>
                <a:latin typeface="Arial" panose="020B0604020202020204" pitchFamily="34" charset="0"/>
                <a:cs typeface="Arial" panose="020B0604020202020204" pitchFamily="34" charset="0"/>
              </a:defRPr>
            </a:lvl2pPr>
            <a:lvl3pPr>
              <a:defRPr sz="2000">
                <a:solidFill>
                  <a:schemeClr val="tx1"/>
                </a:solidFill>
                <a:latin typeface="Arial" panose="020B0604020202020204" pitchFamily="34" charset="0"/>
                <a:cs typeface="Arial" panose="020B0604020202020204" pitchFamily="34" charset="0"/>
              </a:defRPr>
            </a:lvl3pPr>
            <a:lvl4pPr>
              <a:defRPr sz="2000">
                <a:solidFill>
                  <a:schemeClr val="tx1"/>
                </a:solidFill>
                <a:latin typeface="Arial" panose="020B0604020202020204" pitchFamily="34" charset="0"/>
                <a:cs typeface="Arial" panose="020B0604020202020204" pitchFamily="34" charset="0"/>
              </a:defRPr>
            </a:lvl4pPr>
            <a:lvl5pPr>
              <a:defRPr sz="2000">
                <a:solidFill>
                  <a:schemeClr val="tx1"/>
                </a:solidFill>
                <a:latin typeface="Arial" panose="020B0604020202020204" pitchFamily="34" charset="0"/>
                <a:cs typeface="Arial" panose="020B0604020202020204" pitchFamily="34" charset="0"/>
              </a:defRPr>
            </a:lvl5pPr>
            <a:lvl6pPr marL="2447925" indent="-161925"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05125" indent="-161925"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362325" indent="-161925"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19525" indent="-161925"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defRPr/>
            </a:pPr>
            <a:r>
              <a:rPr lang="sv-SE" sz="1000" b="1" dirty="0" smtClean="0">
                <a:latin typeface="Calibri" panose="020F0502020204030204" pitchFamily="34" charset="0"/>
              </a:rPr>
              <a:t>Infrastructure</a:t>
            </a:r>
          </a:p>
          <a:p>
            <a:pPr marL="92075" indent="-92075" eaLnBrk="1" hangingPunct="1">
              <a:buFont typeface="Arial" panose="020B0604020202020204" pitchFamily="34" charset="0"/>
              <a:buChar char="•"/>
              <a:defRPr/>
            </a:pPr>
            <a:r>
              <a:rPr lang="sv-SE" sz="1000" dirty="0" smtClean="0">
                <a:latin typeface="Calibri" panose="020F0502020204030204" pitchFamily="34" charset="0"/>
              </a:rPr>
              <a:t>Amazon AWS Service</a:t>
            </a:r>
          </a:p>
          <a:p>
            <a:pPr marL="92075" indent="-92075" eaLnBrk="1" hangingPunct="1">
              <a:buFont typeface="Arial" panose="020B0604020202020204" pitchFamily="34" charset="0"/>
              <a:buChar char="•"/>
              <a:defRPr/>
            </a:pPr>
            <a:r>
              <a:rPr lang="sv-SE" sz="1000" dirty="0" smtClean="0">
                <a:latin typeface="Calibri" panose="020F0502020204030204" pitchFamily="34" charset="0"/>
              </a:rPr>
              <a:t>Private Clouds</a:t>
            </a:r>
          </a:p>
          <a:p>
            <a:pPr marL="92075" indent="-92075" eaLnBrk="1" hangingPunct="1">
              <a:buFont typeface="Arial" panose="020B0604020202020204" pitchFamily="34" charset="0"/>
              <a:buChar char="•"/>
              <a:defRPr/>
            </a:pPr>
            <a:r>
              <a:rPr lang="sv-SE" sz="1000" dirty="0" smtClean="0">
                <a:latin typeface="Calibri" panose="020F0502020204030204" pitchFamily="34" charset="0"/>
              </a:rPr>
              <a:t>…</a:t>
            </a:r>
            <a:endParaRPr lang="en-US" sz="1000" dirty="0" smtClean="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ktangel 2"/>
          <p:cNvSpPr>
            <a:spLocks noChangeArrowheads="1"/>
          </p:cNvSpPr>
          <p:nvPr/>
        </p:nvSpPr>
        <p:spPr bwMode="auto">
          <a:xfrm>
            <a:off x="685800" y="1447800"/>
            <a:ext cx="7772400" cy="2031325"/>
          </a:xfrm>
          <a:prstGeom prst="rect">
            <a:avLst/>
          </a:prstGeom>
          <a:noFill/>
          <a:ln>
            <a:noFill/>
          </a:ln>
          <a:extLst/>
        </p:spPr>
        <p:txBody>
          <a:bodyPr wrap="square">
            <a:spAutoFit/>
          </a:bodyPr>
          <a:lstStyle/>
          <a:p>
            <a:pPr eaLnBrk="1" hangingPunct="1">
              <a:defRPr/>
            </a:pPr>
            <a:r>
              <a:rPr lang="en-SG" dirty="0" err="1" smtClean="0">
                <a:latin typeface="+mj-lt"/>
                <a:cs typeface="Arial" charset="0"/>
              </a:rPr>
              <a:t>Comaea</a:t>
            </a:r>
            <a:r>
              <a:rPr lang="en-SG" dirty="0" smtClean="0">
                <a:latin typeface="+mj-lt"/>
                <a:cs typeface="Arial" charset="0"/>
              </a:rPr>
              <a:t> /</a:t>
            </a:r>
            <a:r>
              <a:rPr lang="en-SG" dirty="0" err="1" smtClean="0">
                <a:latin typeface="+mj-lt"/>
                <a:cs typeface="Arial" charset="0"/>
              </a:rPr>
              <a:t>UETMTsolutions</a:t>
            </a:r>
            <a:r>
              <a:rPr lang="en-SG" dirty="0" smtClean="0">
                <a:latin typeface="+mj-lt"/>
                <a:cs typeface="Arial" charset="0"/>
              </a:rPr>
              <a:t> </a:t>
            </a:r>
            <a:r>
              <a:rPr lang="en-SG" dirty="0">
                <a:latin typeface="+mj-lt"/>
                <a:cs typeface="Arial" charset="0"/>
              </a:rPr>
              <a:t>for Competency-based Human Capital Management make industries and companies effectively manage the Competency, Capability and Capacity of their people. </a:t>
            </a:r>
          </a:p>
          <a:p>
            <a:pPr eaLnBrk="1" hangingPunct="1">
              <a:defRPr/>
            </a:pPr>
            <a:endParaRPr lang="sv-SE" dirty="0">
              <a:latin typeface="+mj-lt"/>
              <a:cs typeface="Arial" charset="0"/>
            </a:endParaRPr>
          </a:p>
          <a:p>
            <a:pPr eaLnBrk="1" hangingPunct="1">
              <a:defRPr/>
            </a:pPr>
            <a:r>
              <a:rPr lang="en-SG" dirty="0">
                <a:latin typeface="+mj-lt"/>
                <a:cs typeface="Arial" charset="0"/>
              </a:rPr>
              <a:t>Our customers include companies from a range of industries. Comaea offices </a:t>
            </a:r>
            <a:r>
              <a:rPr lang="en-SG" dirty="0">
                <a:latin typeface="+mj-lt"/>
                <a:cs typeface="Arial" charset="0"/>
              </a:rPr>
              <a:t>and partners are </a:t>
            </a:r>
            <a:r>
              <a:rPr lang="en-SG" dirty="0">
                <a:latin typeface="+mj-lt"/>
                <a:cs typeface="Arial" charset="0"/>
              </a:rPr>
              <a:t>today located in Sweden, Netherlands </a:t>
            </a:r>
            <a:r>
              <a:rPr lang="en-SG" dirty="0">
                <a:latin typeface="+mj-lt"/>
                <a:cs typeface="Arial" charset="0"/>
              </a:rPr>
              <a:t>United Arab Emirates and </a:t>
            </a:r>
            <a:r>
              <a:rPr lang="en-SG" dirty="0">
                <a:latin typeface="+mj-lt"/>
                <a:cs typeface="Arial" charset="0"/>
              </a:rPr>
              <a:t>Singapore.</a:t>
            </a:r>
          </a:p>
        </p:txBody>
      </p:sp>
      <p:sp>
        <p:nvSpPr>
          <p:cNvPr id="14" name="Rectangle 2"/>
          <p:cNvSpPr>
            <a:spLocks noChangeArrowheads="1"/>
          </p:cNvSpPr>
          <p:nvPr/>
        </p:nvSpPr>
        <p:spPr bwMode="auto">
          <a:xfrm>
            <a:off x="1295400" y="188913"/>
            <a:ext cx="6337300" cy="954087"/>
          </a:xfrm>
          <a:prstGeom prst="rect">
            <a:avLst/>
          </a:prstGeom>
          <a:noFill/>
          <a:ln w="9525">
            <a:noFill/>
            <a:miter lim="800000"/>
            <a:headEnd/>
            <a:tailEnd/>
          </a:ln>
        </p:spPr>
        <p:txBody>
          <a:bodyPr>
            <a:spAutoFit/>
          </a:bodyPr>
          <a:lstStyle/>
          <a:p>
            <a:pPr algn="ctr" eaLnBrk="1" hangingPunct="1"/>
            <a:r>
              <a:rPr lang="en-SG" sz="2800" b="1" dirty="0">
                <a:latin typeface="Calibri" pitchFamily="34" charset="0"/>
              </a:rPr>
              <a:t>Online Human Capital Management Software, In the Cloud</a:t>
            </a:r>
          </a:p>
        </p:txBody>
      </p:sp>
      <p:graphicFrame>
        <p:nvGraphicFramePr>
          <p:cNvPr id="15" name="Diagram 14"/>
          <p:cNvGraphicFramePr/>
          <p:nvPr/>
        </p:nvGraphicFramePr>
        <p:xfrm>
          <a:off x="-228600" y="3352800"/>
          <a:ext cx="9906000"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a:stretch>
            <a:fillRect/>
          </a:stretch>
        </p:blipFill>
        <p:spPr bwMode="auto">
          <a:xfrm>
            <a:off x="-490537" y="-792163"/>
            <a:ext cx="1023937" cy="165100"/>
          </a:xfrm>
          <a:prstGeom prst="rect">
            <a:avLst/>
          </a:prstGeom>
          <a:noFill/>
          <a:ln w="9525">
            <a:noFill/>
            <a:miter lim="800000"/>
            <a:headEnd/>
            <a:tailEnd/>
          </a:ln>
        </p:spPr>
      </p:pic>
      <p:sp>
        <p:nvSpPr>
          <p:cNvPr id="5" name="Line 7"/>
          <p:cNvSpPr>
            <a:spLocks noChangeShapeType="1"/>
          </p:cNvSpPr>
          <p:nvPr/>
        </p:nvSpPr>
        <p:spPr bwMode="auto">
          <a:xfrm>
            <a:off x="4441825" y="1063625"/>
            <a:ext cx="0" cy="4498975"/>
          </a:xfrm>
          <a:prstGeom prst="line">
            <a:avLst/>
          </a:prstGeom>
          <a:noFill/>
          <a:ln w="57150">
            <a:solidFill>
              <a:schemeClr val="tx1"/>
            </a:solidFill>
            <a:round/>
            <a:headEnd/>
            <a:tailEnd/>
          </a:ln>
        </p:spPr>
        <p:txBody>
          <a:bodyPr lIns="0" tIns="0" rIns="0" bIns="0"/>
          <a:lstStyle/>
          <a:p>
            <a:endParaRPr lang="en-US"/>
          </a:p>
        </p:txBody>
      </p:sp>
      <p:sp>
        <p:nvSpPr>
          <p:cNvPr id="6" name="Rectangle 8"/>
          <p:cNvSpPr>
            <a:spLocks/>
          </p:cNvSpPr>
          <p:nvPr/>
        </p:nvSpPr>
        <p:spPr bwMode="auto">
          <a:xfrm>
            <a:off x="889259" y="1901345"/>
            <a:ext cx="3606541" cy="1856268"/>
          </a:xfrm>
          <a:prstGeom prst="rect">
            <a:avLst/>
          </a:prstGeom>
          <a:solidFill>
            <a:srgbClr val="4F81BD"/>
          </a:solidFill>
          <a:ln w="25400">
            <a:noFill/>
            <a:round/>
            <a:headEnd/>
            <a:tailEnd/>
          </a:ln>
        </p:spPr>
        <p:txBody>
          <a:bodyPr lIns="50795" tIns="50795" rIns="50795" bIns="50795" anchor="ctr"/>
          <a:lstStyle/>
          <a:p>
            <a:pPr algn="ctr" eaLnBrk="1" hangingPunct="1"/>
            <a:r>
              <a:rPr lang="en-US" sz="2700">
                <a:solidFill>
                  <a:srgbClr val="FFFFFF"/>
                </a:solidFill>
                <a:latin typeface="Calibri" pitchFamily="34" charset="0"/>
                <a:sym typeface="Calibri" pitchFamily="34" charset="0"/>
              </a:rPr>
              <a:t>HRM</a:t>
            </a:r>
            <a:br>
              <a:rPr lang="en-US" sz="2700">
                <a:solidFill>
                  <a:srgbClr val="FFFFFF"/>
                </a:solidFill>
                <a:latin typeface="Calibri" pitchFamily="34" charset="0"/>
                <a:sym typeface="Calibri" pitchFamily="34" charset="0"/>
              </a:rPr>
            </a:br>
            <a:r>
              <a:rPr lang="en-US" sz="1600">
                <a:solidFill>
                  <a:srgbClr val="FFFFFF"/>
                </a:solidFill>
                <a:latin typeface="Calibri" pitchFamily="34" charset="0"/>
                <a:sym typeface="Calibri" pitchFamily="34" charset="0"/>
              </a:rPr>
              <a:t>Administrative</a:t>
            </a:r>
          </a:p>
        </p:txBody>
      </p:sp>
      <p:sp>
        <p:nvSpPr>
          <p:cNvPr id="7" name="Rectangle 9"/>
          <p:cNvSpPr>
            <a:spLocks noGrp="1" noChangeArrowheads="1"/>
          </p:cNvSpPr>
          <p:nvPr>
            <p:ph type="title"/>
          </p:nvPr>
        </p:nvSpPr>
        <p:spPr>
          <a:xfrm>
            <a:off x="-228600" y="228600"/>
            <a:ext cx="9623425" cy="523220"/>
          </a:xfrm>
          <a:noFill/>
          <a:ln w="9525">
            <a:noFill/>
            <a:miter lim="800000"/>
            <a:headEnd/>
            <a:tailEnd/>
          </a:ln>
        </p:spPr>
        <p:txBody>
          <a:bodyPr>
            <a:spAutoFit/>
          </a:bodyPr>
          <a:lstStyle/>
          <a:p>
            <a:pPr algn="ctr">
              <a:defRPr/>
            </a:pPr>
            <a:r>
              <a:rPr lang="en-US" sz="2800" dirty="0" smtClean="0">
                <a:solidFill>
                  <a:schemeClr val="tx1"/>
                </a:solidFill>
                <a:latin typeface="Calibri" pitchFamily="34" charset="0"/>
                <a:ea typeface="+mn-ea"/>
                <a:cs typeface="+mn-cs"/>
              </a:rPr>
              <a:t>COMAEA / UETMT </a:t>
            </a:r>
            <a:r>
              <a:rPr lang="en-US" sz="2800" dirty="0" smtClean="0">
                <a:solidFill>
                  <a:schemeClr val="tx1"/>
                </a:solidFill>
                <a:latin typeface="Calibri" pitchFamily="34" charset="0"/>
                <a:ea typeface="+mn-ea"/>
                <a:cs typeface="+mn-cs"/>
              </a:rPr>
              <a:t>HCM* Software</a:t>
            </a:r>
          </a:p>
        </p:txBody>
      </p:sp>
      <p:sp>
        <p:nvSpPr>
          <p:cNvPr id="11" name="Rectangle 13"/>
          <p:cNvSpPr>
            <a:spLocks/>
          </p:cNvSpPr>
          <p:nvPr/>
        </p:nvSpPr>
        <p:spPr bwMode="auto">
          <a:xfrm>
            <a:off x="4876800" y="1901345"/>
            <a:ext cx="3173543" cy="1856268"/>
          </a:xfrm>
          <a:prstGeom prst="rect">
            <a:avLst/>
          </a:prstGeom>
          <a:solidFill>
            <a:srgbClr val="C00000"/>
          </a:solidFill>
          <a:ln w="25400">
            <a:noFill/>
            <a:round/>
            <a:headEnd/>
            <a:tailEnd/>
          </a:ln>
        </p:spPr>
        <p:txBody>
          <a:bodyPr lIns="50795" tIns="50795" rIns="50795" bIns="50795" anchor="ctr"/>
          <a:lstStyle/>
          <a:p>
            <a:pPr algn="ctr" eaLnBrk="1" hangingPunct="1"/>
            <a:r>
              <a:rPr lang="en-US" sz="2700">
                <a:solidFill>
                  <a:srgbClr val="FFFFFF"/>
                </a:solidFill>
                <a:latin typeface="Calibri" pitchFamily="34" charset="0"/>
                <a:sym typeface="Calibri" pitchFamily="34" charset="0"/>
              </a:rPr>
              <a:t>HCM</a:t>
            </a:r>
            <a:br>
              <a:rPr lang="en-US" sz="2700">
                <a:solidFill>
                  <a:srgbClr val="FFFFFF"/>
                </a:solidFill>
                <a:latin typeface="Calibri" pitchFamily="34" charset="0"/>
                <a:sym typeface="Calibri" pitchFamily="34" charset="0"/>
              </a:rPr>
            </a:br>
            <a:r>
              <a:rPr lang="en-US" sz="1600">
                <a:solidFill>
                  <a:srgbClr val="FFFFFF"/>
                </a:solidFill>
                <a:latin typeface="Calibri" pitchFamily="34" charset="0"/>
                <a:sym typeface="Calibri" pitchFamily="34" charset="0"/>
              </a:rPr>
              <a:t>Strategic</a:t>
            </a:r>
          </a:p>
        </p:txBody>
      </p:sp>
      <p:sp>
        <p:nvSpPr>
          <p:cNvPr id="12" name="Rectangle 14"/>
          <p:cNvSpPr>
            <a:spLocks/>
          </p:cNvSpPr>
          <p:nvPr/>
        </p:nvSpPr>
        <p:spPr bwMode="auto">
          <a:xfrm>
            <a:off x="1281113" y="3903662"/>
            <a:ext cx="3175000" cy="509588"/>
          </a:xfrm>
          <a:prstGeom prst="rect">
            <a:avLst/>
          </a:prstGeom>
          <a:noFill/>
          <a:ln w="9525">
            <a:noFill/>
            <a:miter lim="800000"/>
            <a:headEnd/>
            <a:tailEnd/>
          </a:ln>
        </p:spPr>
        <p:txBody>
          <a:bodyPr lIns="50795" tIns="50795" rIns="50795" bIns="50795"/>
          <a:lstStyle/>
          <a:p>
            <a:pPr algn="ctr" eaLnBrk="1" hangingPunct="1"/>
            <a:r>
              <a:rPr lang="en-US" sz="1400">
                <a:solidFill>
                  <a:srgbClr val="000000"/>
                </a:solidFill>
                <a:sym typeface="Arial" pitchFamily="34" charset="0"/>
              </a:rPr>
              <a:t>Human Resource Management</a:t>
            </a:r>
            <a:br>
              <a:rPr lang="en-US" sz="1400">
                <a:solidFill>
                  <a:srgbClr val="000000"/>
                </a:solidFill>
                <a:sym typeface="Arial" pitchFamily="34" charset="0"/>
              </a:rPr>
            </a:br>
            <a:r>
              <a:rPr lang="en-US" sz="1400">
                <a:solidFill>
                  <a:srgbClr val="000000"/>
                </a:solidFill>
                <a:sym typeface="Arial" pitchFamily="34" charset="0"/>
              </a:rPr>
              <a:t>(Administrative)</a:t>
            </a:r>
          </a:p>
        </p:txBody>
      </p:sp>
      <p:sp>
        <p:nvSpPr>
          <p:cNvPr id="13" name="Rectangle 15"/>
          <p:cNvSpPr>
            <a:spLocks/>
          </p:cNvSpPr>
          <p:nvPr/>
        </p:nvSpPr>
        <p:spPr bwMode="auto">
          <a:xfrm>
            <a:off x="4483100" y="3921125"/>
            <a:ext cx="3175000" cy="509587"/>
          </a:xfrm>
          <a:prstGeom prst="rect">
            <a:avLst/>
          </a:prstGeom>
          <a:noFill/>
          <a:ln w="9525">
            <a:noFill/>
            <a:miter lim="800000"/>
            <a:headEnd/>
            <a:tailEnd/>
          </a:ln>
        </p:spPr>
        <p:txBody>
          <a:bodyPr lIns="50795" tIns="50795" rIns="50795" bIns="50795"/>
          <a:lstStyle/>
          <a:p>
            <a:pPr algn="ctr" eaLnBrk="1" hangingPunct="1"/>
            <a:r>
              <a:rPr lang="en-US" sz="1400">
                <a:solidFill>
                  <a:srgbClr val="000000"/>
                </a:solidFill>
                <a:sym typeface="Arial" pitchFamily="34" charset="0"/>
              </a:rPr>
              <a:t>Human Capital Management</a:t>
            </a:r>
            <a:br>
              <a:rPr lang="en-US" sz="1400">
                <a:solidFill>
                  <a:srgbClr val="000000"/>
                </a:solidFill>
                <a:sym typeface="Arial" pitchFamily="34" charset="0"/>
              </a:rPr>
            </a:br>
            <a:r>
              <a:rPr lang="en-US" sz="1400">
                <a:solidFill>
                  <a:srgbClr val="000000"/>
                </a:solidFill>
                <a:sym typeface="Arial" pitchFamily="34" charset="0"/>
              </a:rPr>
              <a:t>(Strategic)</a:t>
            </a:r>
          </a:p>
        </p:txBody>
      </p:sp>
      <p:sp>
        <p:nvSpPr>
          <p:cNvPr id="14" name="Rectangle 16"/>
          <p:cNvSpPr>
            <a:spLocks/>
          </p:cNvSpPr>
          <p:nvPr/>
        </p:nvSpPr>
        <p:spPr bwMode="auto">
          <a:xfrm>
            <a:off x="533400" y="5181600"/>
            <a:ext cx="3805523" cy="415492"/>
          </a:xfrm>
          <a:prstGeom prst="rect">
            <a:avLst/>
          </a:prstGeom>
          <a:noFill/>
          <a:ln w="9525">
            <a:noFill/>
            <a:miter lim="800000"/>
            <a:headEnd/>
            <a:tailEnd/>
          </a:ln>
        </p:spPr>
        <p:txBody>
          <a:bodyPr wrap="none" lIns="38097" tIns="38097" rIns="38097" bIns="38097">
            <a:spAutoFit/>
          </a:bodyPr>
          <a:lstStyle/>
          <a:p>
            <a:pPr eaLnBrk="1" hangingPunct="1"/>
            <a:r>
              <a:rPr lang="en-US" sz="1100" dirty="0">
                <a:solidFill>
                  <a:srgbClr val="000000"/>
                </a:solidFill>
                <a:sym typeface="Arial" pitchFamily="34" charset="0"/>
              </a:rPr>
              <a:t>Administrative HRM; administrative </a:t>
            </a:r>
            <a:r>
              <a:rPr lang="en-US" sz="1100" dirty="0" smtClean="0">
                <a:solidFill>
                  <a:srgbClr val="000000"/>
                </a:solidFill>
                <a:sym typeface="Arial" pitchFamily="34" charset="0"/>
              </a:rPr>
              <a:t>aspects </a:t>
            </a:r>
            <a:r>
              <a:rPr lang="en-US" sz="1100" dirty="0">
                <a:solidFill>
                  <a:srgbClr val="000000"/>
                </a:solidFill>
                <a:sym typeface="Arial" pitchFamily="34" charset="0"/>
              </a:rPr>
              <a:t>includes </a:t>
            </a:r>
            <a:br>
              <a:rPr lang="en-US" sz="1100" dirty="0">
                <a:solidFill>
                  <a:srgbClr val="000000"/>
                </a:solidFill>
                <a:sym typeface="Arial" pitchFamily="34" charset="0"/>
              </a:rPr>
            </a:br>
            <a:r>
              <a:rPr lang="en-US" sz="1100" dirty="0">
                <a:solidFill>
                  <a:srgbClr val="000000"/>
                </a:solidFill>
                <a:sym typeface="Arial" pitchFamily="34" charset="0"/>
              </a:rPr>
              <a:t>salary &amp; payroll, benefits, legislation, </a:t>
            </a:r>
            <a:r>
              <a:rPr lang="en-US" sz="1100" dirty="0" err="1">
                <a:solidFill>
                  <a:srgbClr val="000000"/>
                </a:solidFill>
                <a:sym typeface="Arial" pitchFamily="34" charset="0"/>
              </a:rPr>
              <a:t>organisation</a:t>
            </a:r>
            <a:r>
              <a:rPr lang="en-US" sz="1100" dirty="0">
                <a:solidFill>
                  <a:srgbClr val="000000"/>
                </a:solidFill>
                <a:sym typeface="Arial" pitchFamily="34" charset="0"/>
              </a:rPr>
              <a:t> etc.</a:t>
            </a:r>
          </a:p>
        </p:txBody>
      </p:sp>
      <p:sp>
        <p:nvSpPr>
          <p:cNvPr id="15" name="Rectangle 17"/>
          <p:cNvSpPr>
            <a:spLocks/>
          </p:cNvSpPr>
          <p:nvPr/>
        </p:nvSpPr>
        <p:spPr bwMode="auto">
          <a:xfrm>
            <a:off x="4568825" y="5148262"/>
            <a:ext cx="4270375" cy="884852"/>
          </a:xfrm>
          <a:prstGeom prst="rect">
            <a:avLst/>
          </a:prstGeom>
          <a:noFill/>
          <a:ln w="9525">
            <a:noFill/>
            <a:miter lim="800000"/>
            <a:headEnd/>
            <a:tailEnd/>
          </a:ln>
        </p:spPr>
        <p:txBody>
          <a:bodyPr wrap="square" lIns="38097" tIns="38097" rIns="38097" bIns="38097">
            <a:spAutoFit/>
          </a:bodyPr>
          <a:lstStyle/>
          <a:p>
            <a:pPr eaLnBrk="1" hangingPunct="1"/>
            <a:r>
              <a:rPr lang="en-US" sz="1050" dirty="0">
                <a:solidFill>
                  <a:srgbClr val="000000"/>
                </a:solidFill>
                <a:sym typeface="Arial" pitchFamily="34" charset="0"/>
              </a:rPr>
              <a:t>Strategic HCM; Competency assessment, analysis and </a:t>
            </a:r>
            <a:endParaRPr lang="en-US" sz="1050" dirty="0" smtClean="0">
              <a:solidFill>
                <a:srgbClr val="000000"/>
              </a:solidFill>
              <a:sym typeface="Arial" pitchFamily="34" charset="0"/>
            </a:endParaRPr>
          </a:p>
          <a:p>
            <a:pPr eaLnBrk="1" hangingPunct="1"/>
            <a:r>
              <a:rPr lang="en-US" sz="1050" dirty="0" smtClean="0">
                <a:solidFill>
                  <a:srgbClr val="000000"/>
                </a:solidFill>
                <a:sym typeface="Arial" pitchFamily="34" charset="0"/>
              </a:rPr>
              <a:t>development</a:t>
            </a:r>
            <a:r>
              <a:rPr lang="en-US" sz="1050" dirty="0">
                <a:solidFill>
                  <a:srgbClr val="000000"/>
                </a:solidFill>
                <a:sym typeface="Arial" pitchFamily="34" charset="0"/>
              </a:rPr>
              <a:t>, strategic change </a:t>
            </a:r>
            <a:br>
              <a:rPr lang="en-US" sz="1050" dirty="0">
                <a:solidFill>
                  <a:srgbClr val="000000"/>
                </a:solidFill>
                <a:sym typeface="Arial" pitchFamily="34" charset="0"/>
              </a:rPr>
            </a:br>
            <a:r>
              <a:rPr lang="en-US" sz="1050" dirty="0">
                <a:solidFill>
                  <a:srgbClr val="000000"/>
                </a:solidFill>
                <a:sym typeface="Arial" pitchFamily="34" charset="0"/>
              </a:rPr>
              <a:t>of human capital, performance management, resource utilization, talent management and </a:t>
            </a:r>
            <a:br>
              <a:rPr lang="en-US" sz="1050" dirty="0">
                <a:solidFill>
                  <a:srgbClr val="000000"/>
                </a:solidFill>
                <a:sym typeface="Arial" pitchFamily="34" charset="0"/>
              </a:rPr>
            </a:br>
            <a:r>
              <a:rPr lang="en-US" sz="1050" dirty="0">
                <a:solidFill>
                  <a:srgbClr val="000000"/>
                </a:solidFill>
                <a:sym typeface="Arial" pitchFamily="34" charset="0"/>
              </a:rPr>
              <a:t>succession planning etc</a:t>
            </a:r>
            <a:r>
              <a:rPr lang="en-US" sz="1050" dirty="0" smtClean="0">
                <a:solidFill>
                  <a:srgbClr val="000000"/>
                </a:solidFill>
                <a:sym typeface="Arial" pitchFamily="34" charset="0"/>
              </a:rPr>
              <a:t>. </a:t>
            </a:r>
            <a:endParaRPr lang="en-US" sz="1050" dirty="0">
              <a:solidFill>
                <a:srgbClr val="000000"/>
              </a:solidFill>
              <a:sym typeface="Arial" pitchFamily="34" charset="0"/>
            </a:endParaRPr>
          </a:p>
        </p:txBody>
      </p:sp>
      <p:grpSp>
        <p:nvGrpSpPr>
          <p:cNvPr id="16" name="Group 36"/>
          <p:cNvGrpSpPr>
            <a:grpSpLocks/>
          </p:cNvGrpSpPr>
          <p:nvPr/>
        </p:nvGrpSpPr>
        <p:grpSpPr bwMode="auto">
          <a:xfrm>
            <a:off x="3595330" y="1905001"/>
            <a:ext cx="4912451" cy="1866900"/>
            <a:chOff x="-10" y="0"/>
            <a:chExt cx="2576" cy="877"/>
          </a:xfrm>
          <a:solidFill>
            <a:schemeClr val="bg1"/>
          </a:solidFill>
        </p:grpSpPr>
        <p:sp>
          <p:nvSpPr>
            <p:cNvPr id="33" name="Rectangle 18"/>
            <p:cNvSpPr>
              <a:spLocks/>
            </p:cNvSpPr>
            <p:nvPr/>
          </p:nvSpPr>
          <p:spPr bwMode="auto">
            <a:xfrm>
              <a:off x="-10" y="107"/>
              <a:ext cx="521" cy="140"/>
            </a:xfrm>
            <a:prstGeom prst="rect">
              <a:avLst/>
            </a:prstGeom>
            <a:grpFill/>
            <a:ln w="28575">
              <a:solidFill>
                <a:srgbClr val="C00000"/>
              </a:solidFill>
              <a:prstDash val="dash"/>
              <a:round/>
              <a:headEnd/>
              <a:tailEnd/>
            </a:ln>
          </p:spPr>
          <p:txBody>
            <a:bodyPr lIns="38100" tIns="38100" rIns="38100" bIns="38100"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hangingPunct="1">
                <a:defRPr/>
              </a:pPr>
              <a:r>
                <a:rPr lang="en-US" sz="1050" dirty="0" smtClean="0">
                  <a:solidFill>
                    <a:srgbClr val="000000"/>
                  </a:solidFill>
                  <a:latin typeface="Calibri Italic" panose="020F05020202040A0204" pitchFamily="34" charset="0"/>
                  <a:cs typeface="Calibri Italic" panose="020F05020202040A0204" pitchFamily="34" charset="0"/>
                  <a:sym typeface="Calibri Italic" panose="020F05020202040A0204" pitchFamily="34" charset="0"/>
                </a:rPr>
                <a:t>Interface HR-systems</a:t>
              </a:r>
            </a:p>
          </p:txBody>
        </p:sp>
        <p:sp>
          <p:nvSpPr>
            <p:cNvPr id="18" name="Rectangle 21"/>
            <p:cNvSpPr>
              <a:spLocks/>
            </p:cNvSpPr>
            <p:nvPr/>
          </p:nvSpPr>
          <p:spPr bwMode="auto">
            <a:xfrm>
              <a:off x="453" y="1"/>
              <a:ext cx="2087" cy="875"/>
            </a:xfrm>
            <a:prstGeom prst="rect">
              <a:avLst/>
            </a:prstGeom>
            <a:grpFill/>
            <a:ln w="28575">
              <a:solidFill>
                <a:schemeClr val="accent2"/>
              </a:solidFill>
              <a:round/>
              <a:headEnd/>
              <a:tailEnd/>
            </a:ln>
          </p:spPr>
          <p:txBody>
            <a:bodyPr lIns="0" tIns="0" rIns="0" bIns="0"/>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sz="4200" smtClean="0">
                <a:solidFill>
                  <a:srgbClr val="000000"/>
                </a:solidFill>
                <a:latin typeface="Gill Sans" charset="0"/>
                <a:sym typeface="Gill Sans" charset="0"/>
              </a:endParaRPr>
            </a:p>
          </p:txBody>
        </p:sp>
        <p:sp>
          <p:nvSpPr>
            <p:cNvPr id="19" name="AutoShape 22"/>
            <p:cNvSpPr>
              <a:spLocks/>
            </p:cNvSpPr>
            <p:nvPr/>
          </p:nvSpPr>
          <p:spPr bwMode="auto">
            <a:xfrm>
              <a:off x="501" y="111"/>
              <a:ext cx="45" cy="12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0"/>
                  </a:moveTo>
                  <a:lnTo>
                    <a:pt x="21600" y="0"/>
                  </a:lnTo>
                  <a:lnTo>
                    <a:pt x="21600" y="20314"/>
                  </a:lnTo>
                  <a:lnTo>
                    <a:pt x="18000" y="21600"/>
                  </a:lnTo>
                  <a:lnTo>
                    <a:pt x="0" y="21600"/>
                  </a:lnTo>
                  <a:lnTo>
                    <a:pt x="0" y="0"/>
                  </a:lnTo>
                  <a:close/>
                  <a:moveTo>
                    <a:pt x="0" y="0"/>
                  </a:moveTo>
                </a:path>
              </a:pathLst>
            </a:custGeom>
            <a:grpFill/>
            <a:ln>
              <a:noFill/>
            </a:ln>
            <a:extLst/>
          </p:spPr>
          <p:txBody>
            <a:bodyPr lIns="0" tIns="0" rIns="0" bIns="0"/>
            <a:lstStyle/>
            <a:p>
              <a:pPr>
                <a:defRPr/>
              </a:pPr>
              <a:endParaRPr lang="en-GB"/>
            </a:p>
          </p:txBody>
        </p:sp>
        <p:sp>
          <p:nvSpPr>
            <p:cNvPr id="20" name="AutoShape 23"/>
            <p:cNvSpPr>
              <a:spLocks/>
            </p:cNvSpPr>
            <p:nvPr/>
          </p:nvSpPr>
          <p:spPr bwMode="auto">
            <a:xfrm>
              <a:off x="501" y="473"/>
              <a:ext cx="45" cy="25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0"/>
                  </a:moveTo>
                  <a:lnTo>
                    <a:pt x="21600" y="0"/>
                  </a:lnTo>
                  <a:lnTo>
                    <a:pt x="21600" y="20955"/>
                  </a:lnTo>
                  <a:lnTo>
                    <a:pt x="18000" y="21600"/>
                  </a:lnTo>
                  <a:lnTo>
                    <a:pt x="0" y="21600"/>
                  </a:lnTo>
                  <a:lnTo>
                    <a:pt x="0" y="0"/>
                  </a:lnTo>
                  <a:close/>
                  <a:moveTo>
                    <a:pt x="0" y="0"/>
                  </a:moveTo>
                </a:path>
              </a:pathLst>
            </a:custGeom>
            <a:grpFill/>
            <a:ln>
              <a:noFill/>
            </a:ln>
            <a:extLst/>
          </p:spPr>
          <p:txBody>
            <a:bodyPr lIns="0" tIns="0" rIns="0" bIns="0"/>
            <a:lstStyle/>
            <a:p>
              <a:pPr>
                <a:defRPr/>
              </a:pPr>
              <a:endParaRPr lang="en-GB"/>
            </a:p>
          </p:txBody>
        </p:sp>
        <p:sp>
          <p:nvSpPr>
            <p:cNvPr id="21" name="Rectangle 24"/>
            <p:cNvSpPr>
              <a:spLocks/>
            </p:cNvSpPr>
            <p:nvPr/>
          </p:nvSpPr>
          <p:spPr bwMode="auto">
            <a:xfrm>
              <a:off x="523" y="139"/>
              <a:ext cx="467" cy="239"/>
            </a:xfrm>
            <a:prstGeom prst="rect">
              <a:avLst/>
            </a:prstGeom>
            <a:grpFill/>
            <a:ln>
              <a:noFill/>
            </a:ln>
            <a:extLst/>
          </p:spPr>
          <p:txBody>
            <a:bodyPr wrap="none" lIns="50800" tIns="50800" rIns="50800" bIns="50800">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dirty="0" smtClean="0">
                  <a:solidFill>
                    <a:srgbClr val="000000"/>
                  </a:solidFill>
                  <a:latin typeface="Calibri Bold" panose="020F0702030404030204" pitchFamily="34" charset="0"/>
                  <a:cs typeface="Calibri Bold" panose="020F0702030404030204" pitchFamily="34" charset="0"/>
                  <a:sym typeface="Calibri Bold" panose="020F0702030404030204" pitchFamily="34" charset="0"/>
                </a:rPr>
                <a:t>Competency</a:t>
              </a:r>
              <a:endParaRPr lang="en-US" dirty="0" smtClean="0">
                <a:solidFill>
                  <a:srgbClr val="000000"/>
                </a:solidFill>
                <a:cs typeface="Calibri Bold" panose="020F0702030404030204" pitchFamily="34" charset="0"/>
                <a:sym typeface="Arial" panose="020B0604020202020204" pitchFamily="34" charset="0"/>
              </a:endParaRPr>
            </a:p>
            <a:p>
              <a:pPr algn="ctr" eaLnBrk="1" hangingPunct="1">
                <a:defRPr/>
              </a:pPr>
              <a:r>
                <a:rPr lang="en-US" sz="900" dirty="0" smtClean="0">
                  <a:solidFill>
                    <a:srgbClr val="000000"/>
                  </a:solidFill>
                  <a:latin typeface="Calibri Bold" panose="020F0702030404030204" pitchFamily="34" charset="0"/>
                  <a:cs typeface="Calibri Bold" panose="020F0702030404030204" pitchFamily="34" charset="0"/>
                  <a:sym typeface="Calibri Bold" panose="020F0702030404030204" pitchFamily="34" charset="0"/>
                </a:rPr>
                <a:t>management</a:t>
              </a:r>
            </a:p>
          </p:txBody>
        </p:sp>
        <p:sp>
          <p:nvSpPr>
            <p:cNvPr id="22" name="Rectangle 25"/>
            <p:cNvSpPr>
              <a:spLocks/>
            </p:cNvSpPr>
            <p:nvPr/>
          </p:nvSpPr>
          <p:spPr bwMode="auto">
            <a:xfrm>
              <a:off x="1048" y="139"/>
              <a:ext cx="467" cy="239"/>
            </a:xfrm>
            <a:prstGeom prst="rect">
              <a:avLst/>
            </a:prstGeom>
            <a:grpFill/>
            <a:ln>
              <a:noFill/>
            </a:ln>
            <a:extLst/>
          </p:spPr>
          <p:txBody>
            <a:bodyPr wrap="none" lIns="50800" tIns="50800" rIns="50800" bIns="50800">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smtClean="0">
                  <a:solidFill>
                    <a:srgbClr val="000000"/>
                  </a:solidFill>
                  <a:latin typeface="Calibri Bold" panose="020F0702030404030204" pitchFamily="34" charset="0"/>
                  <a:cs typeface="Calibri Bold" panose="020F0702030404030204" pitchFamily="34" charset="0"/>
                  <a:sym typeface="Calibri Bold" panose="020F0702030404030204" pitchFamily="34" charset="0"/>
                </a:rPr>
                <a:t>Performance</a:t>
              </a:r>
              <a:br>
                <a:rPr lang="en-US" sz="900" smtClean="0">
                  <a:solidFill>
                    <a:srgbClr val="000000"/>
                  </a:solidFill>
                  <a:latin typeface="Calibri Bold" panose="020F0702030404030204" pitchFamily="34" charset="0"/>
                  <a:cs typeface="Calibri Bold" panose="020F0702030404030204" pitchFamily="34" charset="0"/>
                  <a:sym typeface="Calibri Bold" panose="020F0702030404030204" pitchFamily="34" charset="0"/>
                </a:rPr>
              </a:br>
              <a:r>
                <a:rPr lang="en-US" sz="900" smtClean="0">
                  <a:solidFill>
                    <a:srgbClr val="000000"/>
                  </a:solidFill>
                  <a:latin typeface="Calibri Bold" panose="020F0702030404030204" pitchFamily="34" charset="0"/>
                  <a:cs typeface="Calibri Bold" panose="020F0702030404030204" pitchFamily="34" charset="0"/>
                  <a:sym typeface="Calibri Bold" panose="020F0702030404030204" pitchFamily="34" charset="0"/>
                </a:rPr>
                <a:t>management</a:t>
              </a:r>
            </a:p>
          </p:txBody>
        </p:sp>
        <p:sp>
          <p:nvSpPr>
            <p:cNvPr id="23" name="Rectangle 26"/>
            <p:cNvSpPr>
              <a:spLocks/>
            </p:cNvSpPr>
            <p:nvPr/>
          </p:nvSpPr>
          <p:spPr bwMode="auto">
            <a:xfrm>
              <a:off x="1048" y="595"/>
              <a:ext cx="442" cy="152"/>
            </a:xfrm>
            <a:prstGeom prst="rect">
              <a:avLst/>
            </a:prstGeom>
            <a:grpFill/>
            <a:ln>
              <a:noFill/>
            </a:ln>
            <a:extLst/>
          </p:spPr>
          <p:txBody>
            <a:bodyPr wrap="none" lIns="50800" tIns="50800" rIns="50800" bIns="50800">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smtClean="0">
                  <a:solidFill>
                    <a:srgbClr val="000000"/>
                  </a:solidFill>
                  <a:latin typeface="Calibri Bold" panose="020F0702030404030204" pitchFamily="34" charset="0"/>
                  <a:cs typeface="Calibri Bold" panose="020F0702030404030204" pitchFamily="34" charset="0"/>
                  <a:sym typeface="Calibri Bold" panose="020F0702030404030204" pitchFamily="34" charset="0"/>
                </a:rPr>
                <a:t>Recruitment</a:t>
              </a:r>
            </a:p>
          </p:txBody>
        </p:sp>
        <p:sp>
          <p:nvSpPr>
            <p:cNvPr id="24" name="Rectangle 27"/>
            <p:cNvSpPr>
              <a:spLocks/>
            </p:cNvSpPr>
            <p:nvPr/>
          </p:nvSpPr>
          <p:spPr bwMode="auto">
            <a:xfrm>
              <a:off x="542" y="552"/>
              <a:ext cx="467" cy="239"/>
            </a:xfrm>
            <a:prstGeom prst="rect">
              <a:avLst/>
            </a:prstGeom>
            <a:grpFill/>
            <a:ln>
              <a:noFill/>
            </a:ln>
            <a:extLst/>
          </p:spPr>
          <p:txBody>
            <a:bodyPr wrap="none" lIns="50800" tIns="50800" rIns="50800" bIns="50800">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dirty="0" smtClean="0">
                  <a:solidFill>
                    <a:srgbClr val="000000"/>
                  </a:solidFill>
                  <a:latin typeface="Calibri Bold" panose="020F0702030404030204" pitchFamily="34" charset="0"/>
                  <a:cs typeface="Calibri Bold" panose="020F0702030404030204" pitchFamily="34" charset="0"/>
                  <a:sym typeface="Calibri Bold" panose="020F0702030404030204" pitchFamily="34" charset="0"/>
                </a:rPr>
                <a:t>CV/Portfolio </a:t>
              </a:r>
              <a:br>
                <a:rPr lang="en-US" sz="900" dirty="0" smtClean="0">
                  <a:solidFill>
                    <a:srgbClr val="000000"/>
                  </a:solidFill>
                  <a:latin typeface="Calibri Bold" panose="020F0702030404030204" pitchFamily="34" charset="0"/>
                  <a:cs typeface="Calibri Bold" panose="020F0702030404030204" pitchFamily="34" charset="0"/>
                  <a:sym typeface="Calibri Bold" panose="020F0702030404030204" pitchFamily="34" charset="0"/>
                </a:rPr>
              </a:br>
              <a:r>
                <a:rPr lang="en-US" sz="900" dirty="0" smtClean="0">
                  <a:solidFill>
                    <a:srgbClr val="000000"/>
                  </a:solidFill>
                  <a:latin typeface="Calibri Bold" panose="020F0702030404030204" pitchFamily="34" charset="0"/>
                  <a:cs typeface="Calibri Bold" panose="020F0702030404030204" pitchFamily="34" charset="0"/>
                  <a:sym typeface="Calibri Bold" panose="020F0702030404030204" pitchFamily="34" charset="0"/>
                </a:rPr>
                <a:t>management</a:t>
              </a:r>
            </a:p>
          </p:txBody>
        </p:sp>
        <p:sp>
          <p:nvSpPr>
            <p:cNvPr id="25" name="Rectangle 28"/>
            <p:cNvSpPr>
              <a:spLocks/>
            </p:cNvSpPr>
            <p:nvPr/>
          </p:nvSpPr>
          <p:spPr bwMode="auto">
            <a:xfrm>
              <a:off x="1573" y="541"/>
              <a:ext cx="440" cy="326"/>
            </a:xfrm>
            <a:prstGeom prst="rect">
              <a:avLst/>
            </a:prstGeom>
            <a:grpFill/>
            <a:ln>
              <a:noFill/>
            </a:ln>
            <a:extLst/>
          </p:spPr>
          <p:txBody>
            <a:bodyPr wrap="none" lIns="50800" tIns="50800" rIns="50800" bIns="50800">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smtClean="0">
                  <a:solidFill>
                    <a:srgbClr val="000000"/>
                  </a:solidFill>
                  <a:latin typeface="Calibri Bold" panose="020F0702030404030204" pitchFamily="34" charset="0"/>
                  <a:cs typeface="Calibri Bold" panose="020F0702030404030204" pitchFamily="34" charset="0"/>
                  <a:sym typeface="Calibri Bold" panose="020F0702030404030204" pitchFamily="34" charset="0"/>
                </a:rPr>
                <a:t>Analysis,</a:t>
              </a:r>
              <a:br>
                <a:rPr lang="en-US" sz="900" smtClean="0">
                  <a:solidFill>
                    <a:srgbClr val="000000"/>
                  </a:solidFill>
                  <a:latin typeface="Calibri Bold" panose="020F0702030404030204" pitchFamily="34" charset="0"/>
                  <a:cs typeface="Calibri Bold" panose="020F0702030404030204" pitchFamily="34" charset="0"/>
                  <a:sym typeface="Calibri Bold" panose="020F0702030404030204" pitchFamily="34" charset="0"/>
                </a:rPr>
              </a:br>
              <a:r>
                <a:rPr lang="en-US" sz="900" smtClean="0">
                  <a:solidFill>
                    <a:srgbClr val="000000"/>
                  </a:solidFill>
                  <a:latin typeface="Calibri Bold" panose="020F0702030404030204" pitchFamily="34" charset="0"/>
                  <a:cs typeface="Calibri Bold" panose="020F0702030404030204" pitchFamily="34" charset="0"/>
                  <a:sym typeface="Calibri Bold" panose="020F0702030404030204" pitchFamily="34" charset="0"/>
                </a:rPr>
                <a:t>Rating &amp; KPI</a:t>
              </a:r>
              <a:br>
                <a:rPr lang="en-US" sz="900" smtClean="0">
                  <a:solidFill>
                    <a:srgbClr val="000000"/>
                  </a:solidFill>
                  <a:latin typeface="Calibri Bold" panose="020F0702030404030204" pitchFamily="34" charset="0"/>
                  <a:cs typeface="Calibri Bold" panose="020F0702030404030204" pitchFamily="34" charset="0"/>
                  <a:sym typeface="Calibri Bold" panose="020F0702030404030204" pitchFamily="34" charset="0"/>
                </a:rPr>
              </a:br>
              <a:endParaRPr lang="en-US" sz="900" smtClean="0">
                <a:solidFill>
                  <a:srgbClr val="000000"/>
                </a:solidFill>
                <a:latin typeface="Calibri Bold" panose="020F0702030404030204" pitchFamily="34" charset="0"/>
                <a:cs typeface="Calibri Bold" panose="020F0702030404030204" pitchFamily="34" charset="0"/>
                <a:sym typeface="Calibri Bold" panose="020F0702030404030204" pitchFamily="34" charset="0"/>
              </a:endParaRPr>
            </a:p>
          </p:txBody>
        </p:sp>
        <p:sp>
          <p:nvSpPr>
            <p:cNvPr id="26" name="Rectangle 29"/>
            <p:cNvSpPr>
              <a:spLocks/>
            </p:cNvSpPr>
            <p:nvPr/>
          </p:nvSpPr>
          <p:spPr bwMode="auto">
            <a:xfrm>
              <a:off x="1556" y="139"/>
              <a:ext cx="467" cy="239"/>
            </a:xfrm>
            <a:prstGeom prst="rect">
              <a:avLst/>
            </a:prstGeom>
            <a:grpFill/>
            <a:ln>
              <a:noFill/>
            </a:ln>
            <a:extLst/>
          </p:spPr>
          <p:txBody>
            <a:bodyPr wrap="none" lIns="50800" tIns="50800" rIns="50800" bIns="50800">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smtClean="0">
                  <a:solidFill>
                    <a:srgbClr val="000000"/>
                  </a:solidFill>
                  <a:latin typeface="Calibri Bold" panose="020F0702030404030204" pitchFamily="34" charset="0"/>
                  <a:cs typeface="Calibri Bold" panose="020F0702030404030204" pitchFamily="34" charset="0"/>
                  <a:sym typeface="Calibri Bold" panose="020F0702030404030204" pitchFamily="34" charset="0"/>
                </a:rPr>
                <a:t>Resource </a:t>
              </a:r>
              <a:br>
                <a:rPr lang="en-US" sz="900" smtClean="0">
                  <a:solidFill>
                    <a:srgbClr val="000000"/>
                  </a:solidFill>
                  <a:latin typeface="Calibri Bold" panose="020F0702030404030204" pitchFamily="34" charset="0"/>
                  <a:cs typeface="Calibri Bold" panose="020F0702030404030204" pitchFamily="34" charset="0"/>
                  <a:sym typeface="Calibri Bold" panose="020F0702030404030204" pitchFamily="34" charset="0"/>
                </a:rPr>
              </a:br>
              <a:r>
                <a:rPr lang="en-US" sz="900" smtClean="0">
                  <a:solidFill>
                    <a:srgbClr val="000000"/>
                  </a:solidFill>
                  <a:latin typeface="Calibri Bold" panose="020F0702030404030204" pitchFamily="34" charset="0"/>
                  <a:cs typeface="Calibri Bold" panose="020F0702030404030204" pitchFamily="34" charset="0"/>
                  <a:sym typeface="Calibri Bold" panose="020F0702030404030204" pitchFamily="34" charset="0"/>
                </a:rPr>
                <a:t>management</a:t>
              </a:r>
            </a:p>
          </p:txBody>
        </p:sp>
        <p:sp>
          <p:nvSpPr>
            <p:cNvPr id="27" name="Rectangle 30"/>
            <p:cNvSpPr>
              <a:spLocks/>
            </p:cNvSpPr>
            <p:nvPr/>
          </p:nvSpPr>
          <p:spPr bwMode="auto">
            <a:xfrm>
              <a:off x="2062" y="129"/>
              <a:ext cx="471" cy="239"/>
            </a:xfrm>
            <a:prstGeom prst="rect">
              <a:avLst/>
            </a:prstGeom>
            <a:grpFill/>
            <a:ln>
              <a:noFill/>
            </a:ln>
            <a:extLst/>
          </p:spPr>
          <p:txBody>
            <a:bodyPr wrap="none" lIns="50800" tIns="50800" rIns="50800" bIns="50800">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dirty="0" smtClean="0">
                  <a:solidFill>
                    <a:srgbClr val="000000"/>
                  </a:solidFill>
                  <a:latin typeface="Calibri Bold" panose="020F0702030404030204" pitchFamily="34" charset="0"/>
                  <a:cs typeface="Calibri Bold" panose="020F0702030404030204" pitchFamily="34" charset="0"/>
                  <a:sym typeface="Calibri Bold" panose="020F0702030404030204" pitchFamily="34" charset="0"/>
                </a:rPr>
                <a:t>Certificate </a:t>
              </a:r>
            </a:p>
            <a:p>
              <a:pPr algn="ctr" eaLnBrk="1" hangingPunct="1">
                <a:defRPr/>
              </a:pPr>
              <a:r>
                <a:rPr lang="en-US" sz="900" dirty="0" smtClean="0">
                  <a:solidFill>
                    <a:srgbClr val="000000"/>
                  </a:solidFill>
                  <a:latin typeface="Calibri Bold" panose="020F0702030404030204" pitchFamily="34" charset="0"/>
                  <a:cs typeface="Calibri Bold" panose="020F0702030404030204" pitchFamily="34" charset="0"/>
                  <a:sym typeface="Calibri Bold" panose="020F0702030404030204" pitchFamily="34" charset="0"/>
                </a:rPr>
                <a:t>Management</a:t>
              </a:r>
            </a:p>
          </p:txBody>
        </p:sp>
        <p:sp>
          <p:nvSpPr>
            <p:cNvPr id="28" name="Rectangle 31"/>
            <p:cNvSpPr>
              <a:spLocks/>
            </p:cNvSpPr>
            <p:nvPr/>
          </p:nvSpPr>
          <p:spPr bwMode="auto">
            <a:xfrm>
              <a:off x="2047" y="552"/>
              <a:ext cx="519" cy="178"/>
            </a:xfrm>
            <a:prstGeom prst="rect">
              <a:avLst/>
            </a:prstGeom>
            <a:grpFill/>
            <a:ln>
              <a:noFill/>
            </a:ln>
            <a:extLst/>
          </p:spPr>
          <p:txBody>
            <a:bodyPr wrap="none" lIns="50800" tIns="50800" rIns="50800" bIns="50800">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95363"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hangingPunct="1">
                <a:defRPr/>
              </a:pPr>
              <a:r>
                <a:rPr lang="en-US" sz="900" dirty="0" smtClean="0">
                  <a:solidFill>
                    <a:srgbClr val="000000"/>
                  </a:solidFill>
                  <a:latin typeface="Calibri Bold" panose="020F0702030404030204" pitchFamily="34" charset="0"/>
                  <a:cs typeface="Calibri Bold" panose="020F0702030404030204" pitchFamily="34" charset="0"/>
                  <a:sym typeface="Calibri Bold" panose="020F0702030404030204" pitchFamily="34" charset="0"/>
                </a:rPr>
                <a:t>COMAEA / UETMT</a:t>
              </a:r>
              <a:r>
                <a:rPr lang="en-US" sz="900" dirty="0" smtClean="0">
                  <a:solidFill>
                    <a:srgbClr val="000000"/>
                  </a:solidFill>
                  <a:latin typeface="Calibri Bold" panose="020F0702030404030204" pitchFamily="34" charset="0"/>
                  <a:cs typeface="Calibri Bold" panose="020F0702030404030204" pitchFamily="34" charset="0"/>
                  <a:sym typeface="Calibri Bold" panose="020F0702030404030204" pitchFamily="34" charset="0"/>
                </a:rPr>
                <a:t/>
              </a:r>
              <a:br>
                <a:rPr lang="en-US" sz="900" dirty="0" smtClean="0">
                  <a:solidFill>
                    <a:srgbClr val="000000"/>
                  </a:solidFill>
                  <a:latin typeface="Calibri Bold" panose="020F0702030404030204" pitchFamily="34" charset="0"/>
                  <a:cs typeface="Calibri Bold" panose="020F0702030404030204" pitchFamily="34" charset="0"/>
                  <a:sym typeface="Calibri Bold" panose="020F0702030404030204" pitchFamily="34" charset="0"/>
                </a:rPr>
              </a:br>
              <a:r>
                <a:rPr lang="en-US" sz="900" dirty="0" smtClean="0">
                  <a:solidFill>
                    <a:srgbClr val="000000"/>
                  </a:solidFill>
                  <a:latin typeface="Calibri Bold" panose="020F0702030404030204" pitchFamily="34" charset="0"/>
                  <a:cs typeface="Calibri Bold" panose="020F0702030404030204" pitchFamily="34" charset="0"/>
                  <a:sym typeface="Calibri Bold" panose="020F0702030404030204" pitchFamily="34" charset="0"/>
                </a:rPr>
                <a:t>UNIVERSE</a:t>
              </a:r>
            </a:p>
          </p:txBody>
        </p:sp>
        <p:sp>
          <p:nvSpPr>
            <p:cNvPr id="29" name="Line 32"/>
            <p:cNvSpPr>
              <a:spLocks noChangeShapeType="1"/>
            </p:cNvSpPr>
            <p:nvPr/>
          </p:nvSpPr>
          <p:spPr bwMode="auto">
            <a:xfrm>
              <a:off x="1004" y="0"/>
              <a:ext cx="0" cy="875"/>
            </a:xfrm>
            <a:prstGeom prst="line">
              <a:avLst/>
            </a:prstGeom>
            <a:grpFill/>
            <a:ln w="28575">
              <a:solidFill>
                <a:srgbClr val="C00000"/>
              </a:solidFill>
              <a:prstDash val="dash"/>
              <a:round/>
              <a:headEnd/>
              <a:tailEnd/>
            </a:ln>
            <a:extLst/>
          </p:spPr>
          <p:txBody>
            <a:bodyPr lIns="0" tIns="0" rIns="0" bIns="0"/>
            <a:lstStyle/>
            <a:p>
              <a:pPr>
                <a:defRPr/>
              </a:pPr>
              <a:endParaRPr lang="en-GB"/>
            </a:p>
          </p:txBody>
        </p:sp>
        <p:sp>
          <p:nvSpPr>
            <p:cNvPr id="30" name="Line 33"/>
            <p:cNvSpPr>
              <a:spLocks noChangeShapeType="1"/>
            </p:cNvSpPr>
            <p:nvPr/>
          </p:nvSpPr>
          <p:spPr bwMode="auto">
            <a:xfrm>
              <a:off x="1527" y="1"/>
              <a:ext cx="0" cy="876"/>
            </a:xfrm>
            <a:prstGeom prst="line">
              <a:avLst/>
            </a:prstGeom>
            <a:grpFill/>
            <a:ln w="28575">
              <a:solidFill>
                <a:srgbClr val="C00000"/>
              </a:solidFill>
              <a:prstDash val="dash"/>
              <a:round/>
              <a:headEnd/>
              <a:tailEnd/>
            </a:ln>
            <a:extLst/>
          </p:spPr>
          <p:txBody>
            <a:bodyPr lIns="0" tIns="0" rIns="0" bIns="0"/>
            <a:lstStyle/>
            <a:p>
              <a:pPr>
                <a:defRPr/>
              </a:pPr>
              <a:endParaRPr lang="en-GB"/>
            </a:p>
          </p:txBody>
        </p:sp>
        <p:sp>
          <p:nvSpPr>
            <p:cNvPr id="31" name="Line 34"/>
            <p:cNvSpPr>
              <a:spLocks noChangeShapeType="1"/>
            </p:cNvSpPr>
            <p:nvPr/>
          </p:nvSpPr>
          <p:spPr bwMode="auto">
            <a:xfrm>
              <a:off x="2038" y="0"/>
              <a:ext cx="0" cy="875"/>
            </a:xfrm>
            <a:prstGeom prst="line">
              <a:avLst/>
            </a:prstGeom>
            <a:grpFill/>
            <a:ln w="28575">
              <a:solidFill>
                <a:srgbClr val="C00000"/>
              </a:solidFill>
              <a:prstDash val="dash"/>
              <a:round/>
              <a:headEnd/>
              <a:tailEnd/>
            </a:ln>
            <a:extLst/>
          </p:spPr>
          <p:txBody>
            <a:bodyPr lIns="0" tIns="0" rIns="0" bIns="0"/>
            <a:lstStyle/>
            <a:p>
              <a:pPr>
                <a:defRPr/>
              </a:pPr>
              <a:endParaRPr lang="en-GB"/>
            </a:p>
          </p:txBody>
        </p:sp>
        <p:sp>
          <p:nvSpPr>
            <p:cNvPr id="32" name="Line 35"/>
            <p:cNvSpPr>
              <a:spLocks noChangeShapeType="1"/>
            </p:cNvSpPr>
            <p:nvPr/>
          </p:nvSpPr>
          <p:spPr bwMode="auto">
            <a:xfrm rot="10800000" flipH="1">
              <a:off x="513" y="439"/>
              <a:ext cx="2027" cy="0"/>
            </a:xfrm>
            <a:prstGeom prst="line">
              <a:avLst/>
            </a:prstGeom>
            <a:grpFill/>
            <a:ln w="28575">
              <a:solidFill>
                <a:srgbClr val="C00000"/>
              </a:solidFill>
              <a:prstDash val="dash"/>
              <a:round/>
              <a:headEnd/>
              <a:tailEnd/>
            </a:ln>
            <a:extLst/>
          </p:spPr>
          <p:txBody>
            <a:bodyPr lIns="0" tIns="0" rIns="0" bIns="0"/>
            <a:lstStyle/>
            <a:p>
              <a:pPr>
                <a:defRPr/>
              </a:pPr>
              <a:endParaRPr lang="en-GB"/>
            </a:p>
          </p:txBody>
        </p:sp>
      </p:grpSp>
      <p:pic>
        <p:nvPicPr>
          <p:cNvPr id="35" name="Picture 37"/>
          <p:cNvPicPr>
            <a:picLocks noChangeAspect="1" noChangeArrowheads="1"/>
          </p:cNvPicPr>
          <p:nvPr/>
        </p:nvPicPr>
        <p:blipFill>
          <a:blip r:embed="rId2" cstate="print"/>
          <a:srcRect/>
          <a:stretch>
            <a:fillRect/>
          </a:stretch>
        </p:blipFill>
        <p:spPr bwMode="auto">
          <a:xfrm>
            <a:off x="6453188" y="2019760"/>
            <a:ext cx="1550082" cy="248778"/>
          </a:xfrm>
          <a:prstGeom prst="rect">
            <a:avLst/>
          </a:prstGeom>
          <a:noFill/>
          <a:ln w="9525">
            <a:noFill/>
            <a:miter lim="800000"/>
            <a:headEnd/>
            <a:tailEnd/>
          </a:ln>
        </p:spPr>
      </p:pic>
      <p:sp>
        <p:nvSpPr>
          <p:cNvPr id="36" name="TextBox 12"/>
          <p:cNvSpPr txBox="1">
            <a:spLocks noChangeArrowheads="1"/>
          </p:cNvSpPr>
          <p:nvPr/>
        </p:nvSpPr>
        <p:spPr bwMode="auto">
          <a:xfrm>
            <a:off x="3124199" y="6096000"/>
            <a:ext cx="5867401" cy="584775"/>
          </a:xfrm>
          <a:prstGeom prst="rect">
            <a:avLst/>
          </a:prstGeom>
          <a:noFill/>
          <a:ln w="9525">
            <a:noFill/>
            <a:miter lim="800000"/>
            <a:headEnd/>
            <a:tailEnd/>
          </a:ln>
        </p:spPr>
        <p:txBody>
          <a:bodyPr wrap="square">
            <a:spAutoFit/>
          </a:bodyPr>
          <a:lstStyle/>
          <a:p>
            <a:pPr marL="176213" indent="-176213"/>
            <a:r>
              <a:rPr lang="sv-SE" sz="800" dirty="0"/>
              <a:t>*) 	HCM = Human Capital Management, </a:t>
            </a:r>
            <a:r>
              <a:rPr lang="en-GB" sz="800" dirty="0"/>
              <a:t>is a set of practices related to people resource management. </a:t>
            </a:r>
          </a:p>
          <a:p>
            <a:pPr marL="176213" indent="-176213"/>
            <a:r>
              <a:rPr lang="en-GB" sz="800" dirty="0"/>
              <a:t>	These practices are focused on the organizational need to provide specific competencies and are implemented in </a:t>
            </a:r>
            <a:br>
              <a:rPr lang="en-GB" sz="800" dirty="0"/>
            </a:br>
            <a:r>
              <a:rPr lang="en-GB" sz="800" dirty="0"/>
              <a:t>three categories: workforce acquisition, workforce management and workforce optimization. [Gartner Group]</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981200" y="992187"/>
            <a:ext cx="5715000" cy="5180013"/>
          </a:xfrm>
          <a:prstGeom prst="ellipse">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5" name="Title 1"/>
          <p:cNvSpPr>
            <a:spLocks noGrp="1"/>
          </p:cNvSpPr>
          <p:nvPr>
            <p:ph type="title"/>
          </p:nvPr>
        </p:nvSpPr>
        <p:spPr>
          <a:xfrm>
            <a:off x="-98425" y="152400"/>
            <a:ext cx="9623425" cy="523220"/>
          </a:xfrm>
          <a:noFill/>
          <a:ln w="9525">
            <a:noFill/>
            <a:miter lim="800000"/>
            <a:headEnd/>
            <a:tailEnd/>
          </a:ln>
        </p:spPr>
        <p:txBody>
          <a:bodyPr vert="horz" rtlCol="0" anchor="ctr">
            <a:spAutoFit/>
            <a:scene3d>
              <a:camera prst="orthographicFront"/>
              <a:lightRig rig="soft" dir="t"/>
            </a:scene3d>
            <a:sp3d prstMaterial="softEdge">
              <a:bevelT w="25400" h="25400"/>
            </a:sp3d>
          </a:bodyPr>
          <a:lstStyle/>
          <a:p>
            <a:pPr algn="ctr">
              <a:defRPr/>
            </a:pPr>
            <a:r>
              <a:rPr lang="en-US" sz="2800" dirty="0" smtClean="0">
                <a:solidFill>
                  <a:schemeClr val="tx1"/>
                </a:solidFill>
                <a:latin typeface="Calibri" pitchFamily="34" charset="0"/>
                <a:ea typeface="+mn-ea"/>
                <a:cs typeface="+mn-cs"/>
              </a:rPr>
              <a:t>HCM: Defined</a:t>
            </a:r>
            <a:endParaRPr lang="en-SG" sz="2800" dirty="0" smtClean="0">
              <a:solidFill>
                <a:schemeClr val="tx1"/>
              </a:solidFill>
              <a:latin typeface="Calibri" pitchFamily="34" charset="0"/>
              <a:ea typeface="+mn-ea"/>
              <a:cs typeface="+mn-cs"/>
            </a:endParaRPr>
          </a:p>
        </p:txBody>
      </p:sp>
      <p:graphicFrame>
        <p:nvGraphicFramePr>
          <p:cNvPr id="6" name="Diagram 5"/>
          <p:cNvGraphicFramePr/>
          <p:nvPr/>
        </p:nvGraphicFramePr>
        <p:xfrm>
          <a:off x="1600200" y="1295400"/>
          <a:ext cx="6426335" cy="45475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3"/>
          <p:cNvSpPr txBox="1">
            <a:spLocks noChangeArrowheads="1"/>
          </p:cNvSpPr>
          <p:nvPr/>
        </p:nvSpPr>
        <p:spPr bwMode="auto">
          <a:xfrm>
            <a:off x="3124200" y="6248400"/>
            <a:ext cx="6048772" cy="461665"/>
          </a:xfrm>
          <a:prstGeom prst="rect">
            <a:avLst/>
          </a:prstGeom>
          <a:noFill/>
          <a:ln w="9525">
            <a:noFill/>
            <a:miter lim="800000"/>
            <a:headEnd/>
            <a:tailEnd/>
          </a:ln>
        </p:spPr>
        <p:txBody>
          <a:bodyPr wrap="none">
            <a:spAutoFit/>
          </a:bodyPr>
          <a:lstStyle/>
          <a:p>
            <a:pPr marL="176213" indent="-176213"/>
            <a:r>
              <a:rPr lang="sv-SE" sz="800" dirty="0"/>
              <a:t>*) 	HCM = Human Capital Management, </a:t>
            </a:r>
            <a:r>
              <a:rPr lang="en-GB" sz="800" dirty="0"/>
              <a:t>is a set of practices related to people resource management. </a:t>
            </a:r>
          </a:p>
          <a:p>
            <a:pPr marL="176213" indent="-176213"/>
            <a:r>
              <a:rPr lang="en-GB" sz="800" dirty="0"/>
              <a:t>	These practices are focused on the organizational need to provide specific competencies and are implemented in </a:t>
            </a:r>
            <a:br>
              <a:rPr lang="en-GB" sz="800" dirty="0"/>
            </a:br>
            <a:r>
              <a:rPr lang="en-GB" sz="800" dirty="0"/>
              <a:t>three categories: workforce acquisition, workforce management and workforce optimization. [Gartner Group]</a:t>
            </a:r>
          </a:p>
        </p:txBody>
      </p:sp>
      <p:sp>
        <p:nvSpPr>
          <p:cNvPr id="8" name="TextBox 7"/>
          <p:cNvSpPr txBox="1">
            <a:spLocks noChangeArrowheads="1"/>
          </p:cNvSpPr>
          <p:nvPr/>
        </p:nvSpPr>
        <p:spPr bwMode="auto">
          <a:xfrm>
            <a:off x="6910387" y="990600"/>
            <a:ext cx="2233613" cy="306388"/>
          </a:xfrm>
          <a:prstGeom prst="rect">
            <a:avLst/>
          </a:prstGeom>
          <a:noFill/>
          <a:ln w="9525">
            <a:noFill/>
            <a:miter lim="800000"/>
            <a:headEnd/>
            <a:tailEnd/>
          </a:ln>
        </p:spPr>
        <p:txBody>
          <a:bodyPr wrap="none">
            <a:spAutoFit/>
          </a:bodyPr>
          <a:lstStyle/>
          <a:p>
            <a:pPr eaLnBrk="1" hangingPunct="1"/>
            <a:r>
              <a:rPr lang="sv-SE" sz="1400" b="1" dirty="0"/>
              <a:t>TALENT MANAGEMENT</a:t>
            </a:r>
            <a:endParaRPr lang="en-GB" sz="1400" b="1" dirty="0"/>
          </a:p>
        </p:txBody>
      </p:sp>
      <p:sp>
        <p:nvSpPr>
          <p:cNvPr id="9" name="TextBox 8"/>
          <p:cNvSpPr txBox="1">
            <a:spLocks noChangeArrowheads="1"/>
          </p:cNvSpPr>
          <p:nvPr/>
        </p:nvSpPr>
        <p:spPr bwMode="auto">
          <a:xfrm>
            <a:off x="228600" y="990600"/>
            <a:ext cx="3019425" cy="306388"/>
          </a:xfrm>
          <a:prstGeom prst="rect">
            <a:avLst/>
          </a:prstGeom>
          <a:noFill/>
          <a:ln w="9525">
            <a:noFill/>
            <a:miter lim="800000"/>
            <a:headEnd/>
            <a:tailEnd/>
          </a:ln>
        </p:spPr>
        <p:txBody>
          <a:bodyPr wrap="none">
            <a:spAutoFit/>
          </a:bodyPr>
          <a:lstStyle/>
          <a:p>
            <a:pPr eaLnBrk="1" hangingPunct="1"/>
            <a:r>
              <a:rPr lang="sv-SE" sz="1400" b="1" dirty="0"/>
              <a:t>HUMAN CAPITAL MANAGEMENT</a:t>
            </a:r>
            <a:endParaRPr lang="en-GB" sz="1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animBg="1"/>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14406" y="152400"/>
            <a:ext cx="7367594" cy="523220"/>
          </a:xfrm>
          <a:noFill/>
          <a:ln w="9525">
            <a:noFill/>
            <a:miter lim="800000"/>
            <a:headEnd/>
            <a:tailEnd/>
          </a:ln>
        </p:spPr>
        <p:txBody>
          <a:bodyPr vert="horz" rtlCol="0" anchor="ctr">
            <a:spAutoFit/>
            <a:scene3d>
              <a:camera prst="orthographicFront"/>
              <a:lightRig rig="soft" dir="t"/>
            </a:scene3d>
            <a:sp3d prstMaterial="softEdge">
              <a:bevelT w="25400" h="25400"/>
            </a:sp3d>
          </a:bodyPr>
          <a:lstStyle/>
          <a:p>
            <a:pPr algn="ctr">
              <a:defRPr/>
            </a:pPr>
            <a:r>
              <a:rPr lang="sv-SE" sz="2800" dirty="0" smtClean="0">
                <a:solidFill>
                  <a:schemeClr val="tx1"/>
                </a:solidFill>
                <a:latin typeface="Calibri" pitchFamily="34" charset="0"/>
                <a:ea typeface="+mn-ea"/>
                <a:cs typeface="+mn-cs"/>
              </a:rPr>
              <a:t>Competency Model / Framework</a:t>
            </a:r>
            <a:endParaRPr lang="en-GB" sz="2800" dirty="0" smtClean="0">
              <a:solidFill>
                <a:schemeClr val="tx1"/>
              </a:solidFill>
              <a:latin typeface="Calibri" pitchFamily="34" charset="0"/>
              <a:ea typeface="+mn-ea"/>
              <a:cs typeface="+mn-cs"/>
            </a:endParaRPr>
          </a:p>
        </p:txBody>
      </p:sp>
      <p:sp>
        <p:nvSpPr>
          <p:cNvPr id="5" name="Content Placeholder 2"/>
          <p:cNvSpPr txBox="1">
            <a:spLocks/>
          </p:cNvSpPr>
          <p:nvPr/>
        </p:nvSpPr>
        <p:spPr bwMode="auto">
          <a:xfrm>
            <a:off x="304800" y="1143000"/>
            <a:ext cx="7523162" cy="4005262"/>
          </a:xfrm>
          <a:prstGeom prst="rect">
            <a:avLst/>
          </a:prstGeom>
          <a:solidFill>
            <a:schemeClr val="bg1"/>
          </a:solidFill>
          <a:ln w="19050" algn="ctr">
            <a:noFill/>
            <a:miter lim="800000"/>
            <a:headEnd/>
            <a:tailEnd/>
          </a:ln>
          <a:extLst/>
        </p:spPr>
        <p:txBody>
          <a:bodyPr tIns="91440" bIns="0"/>
          <a:lstStyle>
            <a:lvl1pPr marL="342900" indent="-342900" algn="l" defTabSz="900113" rtl="0" eaLnBrk="0" fontAlgn="base" hangingPunct="0">
              <a:spcBef>
                <a:spcPts val="1500"/>
              </a:spcBef>
              <a:spcAft>
                <a:spcPct val="0"/>
              </a:spcAft>
              <a:buClr>
                <a:schemeClr val="tx1"/>
              </a:buClr>
              <a:buFont typeface="Wingdings" pitchFamily="2" charset="2"/>
              <a:buChar char="•"/>
              <a:defRPr sz="1400">
                <a:solidFill>
                  <a:schemeClr val="tx1"/>
                </a:solidFill>
                <a:latin typeface="+mn-lt"/>
                <a:ea typeface="+mn-ea"/>
                <a:cs typeface="+mn-cs"/>
              </a:defRPr>
            </a:lvl1pPr>
            <a:lvl2pPr marL="284163" indent="-282575" algn="l" defTabSz="900113" rtl="0" eaLnBrk="0" fontAlgn="base" hangingPunct="0">
              <a:spcBef>
                <a:spcPts val="1000"/>
              </a:spcBef>
              <a:spcAft>
                <a:spcPct val="0"/>
              </a:spcAft>
              <a:buClr>
                <a:schemeClr val="tx1"/>
              </a:buClr>
              <a:buFont typeface="Wingdings" pitchFamily="2" charset="2"/>
              <a:buChar char="n"/>
              <a:defRPr sz="1400">
                <a:solidFill>
                  <a:schemeClr val="tx1"/>
                </a:solidFill>
                <a:latin typeface="+mn-lt"/>
              </a:defRPr>
            </a:lvl2pPr>
            <a:lvl3pPr marL="542925" indent="-257175" algn="l" defTabSz="900113" rtl="0" eaLnBrk="0" fontAlgn="base" hangingPunct="0">
              <a:spcBef>
                <a:spcPts val="500"/>
              </a:spcBef>
              <a:spcAft>
                <a:spcPct val="0"/>
              </a:spcAft>
              <a:buClr>
                <a:schemeClr val="tx1"/>
              </a:buClr>
              <a:buFont typeface="Arial" charset="0"/>
              <a:buChar char="–"/>
              <a:defRPr sz="1400">
                <a:solidFill>
                  <a:schemeClr val="tx1"/>
                </a:solidFill>
                <a:latin typeface="+mn-lt"/>
              </a:defRPr>
            </a:lvl3pPr>
            <a:lvl4pPr marL="814388" indent="-269875" algn="l" defTabSz="900113" rtl="0" eaLnBrk="0" fontAlgn="base" hangingPunct="0">
              <a:spcBef>
                <a:spcPts val="500"/>
              </a:spcBef>
              <a:spcAft>
                <a:spcPct val="0"/>
              </a:spcAft>
              <a:buClr>
                <a:schemeClr val="tx1"/>
              </a:buClr>
              <a:buFont typeface="Arial" charset="0"/>
              <a:buChar char="–"/>
              <a:defRPr sz="1400">
                <a:solidFill>
                  <a:schemeClr val="tx1"/>
                </a:solidFill>
                <a:latin typeface="+mn-lt"/>
              </a:defRPr>
            </a:lvl4pPr>
            <a:lvl5pPr marL="1104900" indent="-288925" algn="l" defTabSz="900113" rtl="0" eaLnBrk="0" fontAlgn="base" hangingPunct="0">
              <a:spcBef>
                <a:spcPts val="500"/>
              </a:spcBef>
              <a:spcAft>
                <a:spcPct val="0"/>
              </a:spcAft>
              <a:buClr>
                <a:schemeClr val="tx1"/>
              </a:buClr>
              <a:buFont typeface="Arial" charset="0"/>
              <a:buChar char="»"/>
              <a:defRPr sz="1400">
                <a:solidFill>
                  <a:schemeClr val="tx1"/>
                </a:solidFill>
                <a:latin typeface="+mn-lt"/>
              </a:defRPr>
            </a:lvl5pPr>
            <a:lvl6pPr marL="1562100" indent="-288925" algn="l" defTabSz="900113" rtl="0" fontAlgn="base">
              <a:spcBef>
                <a:spcPts val="500"/>
              </a:spcBef>
              <a:spcAft>
                <a:spcPct val="0"/>
              </a:spcAft>
              <a:buClr>
                <a:schemeClr val="tx1"/>
              </a:buClr>
              <a:buFont typeface="Arial" charset="0"/>
              <a:defRPr sz="1400">
                <a:solidFill>
                  <a:schemeClr val="tx1"/>
                </a:solidFill>
                <a:latin typeface="+mn-lt"/>
              </a:defRPr>
            </a:lvl6pPr>
            <a:lvl7pPr marL="2019300" indent="-288925" algn="l" defTabSz="900113" rtl="0" fontAlgn="base">
              <a:spcBef>
                <a:spcPts val="500"/>
              </a:spcBef>
              <a:spcAft>
                <a:spcPct val="0"/>
              </a:spcAft>
              <a:buClr>
                <a:schemeClr val="tx1"/>
              </a:buClr>
              <a:buFont typeface="Arial" charset="0"/>
              <a:defRPr sz="1400">
                <a:solidFill>
                  <a:schemeClr val="tx1"/>
                </a:solidFill>
                <a:latin typeface="+mn-lt"/>
              </a:defRPr>
            </a:lvl7pPr>
            <a:lvl8pPr marL="2476500" indent="-288925" algn="l" defTabSz="900113" rtl="0" fontAlgn="base">
              <a:spcBef>
                <a:spcPts val="500"/>
              </a:spcBef>
              <a:spcAft>
                <a:spcPct val="0"/>
              </a:spcAft>
              <a:buClr>
                <a:schemeClr val="tx1"/>
              </a:buClr>
              <a:buFont typeface="Arial" charset="0"/>
              <a:defRPr sz="1400">
                <a:solidFill>
                  <a:schemeClr val="tx1"/>
                </a:solidFill>
                <a:latin typeface="+mn-lt"/>
              </a:defRPr>
            </a:lvl8pPr>
            <a:lvl9pPr marL="2933700" indent="-288925" algn="l" defTabSz="900113" rtl="0" fontAlgn="base">
              <a:spcBef>
                <a:spcPts val="500"/>
              </a:spcBef>
              <a:spcAft>
                <a:spcPct val="0"/>
              </a:spcAft>
              <a:buClr>
                <a:schemeClr val="tx1"/>
              </a:buClr>
              <a:buFont typeface="Arial" charset="0"/>
              <a:defRPr sz="1400">
                <a:solidFill>
                  <a:schemeClr val="tx1"/>
                </a:solidFill>
                <a:latin typeface="+mn-lt"/>
              </a:defRPr>
            </a:lvl9pPr>
          </a:lstStyle>
          <a:p>
            <a:pPr>
              <a:buClr>
                <a:srgbClr val="004785"/>
              </a:buClr>
              <a:defRPr/>
            </a:pPr>
            <a:r>
              <a:rPr lang="sv-SE" b="1" kern="0" dirty="0" smtClean="0">
                <a:solidFill>
                  <a:srgbClr val="004785"/>
                </a:solidFill>
                <a:latin typeface="Arial"/>
              </a:rPr>
              <a:t>Competency modelling includes work on underlying competency framework, related job roles and proficiency levels. </a:t>
            </a:r>
            <a:r>
              <a:rPr lang="sv-SE" b="1" kern="0" dirty="0" smtClean="0">
                <a:solidFill>
                  <a:srgbClr val="004785"/>
                </a:solidFill>
                <a:latin typeface="Arial"/>
              </a:rPr>
              <a:t>Model</a:t>
            </a:r>
            <a:r>
              <a:rPr lang="sv-SE" b="1" kern="0" dirty="0">
                <a:solidFill>
                  <a:srgbClr val="004785"/>
                </a:solidFill>
                <a:latin typeface="Arial"/>
              </a:rPr>
              <a:t> </a:t>
            </a:r>
            <a:r>
              <a:rPr lang="sv-SE" b="1" kern="0" dirty="0" smtClean="0">
                <a:solidFill>
                  <a:srgbClr val="004785"/>
                </a:solidFill>
                <a:latin typeface="Arial"/>
              </a:rPr>
              <a:t>and the related framework is structured in </a:t>
            </a:r>
            <a:r>
              <a:rPr lang="sv-SE" b="1" kern="0" dirty="0" smtClean="0">
                <a:solidFill>
                  <a:srgbClr val="004785"/>
                </a:solidFill>
                <a:latin typeface="Arial"/>
              </a:rPr>
              <a:t>COMAEA / UETMT </a:t>
            </a:r>
            <a:r>
              <a:rPr lang="sv-SE" b="1" kern="0" dirty="0" smtClean="0">
                <a:solidFill>
                  <a:srgbClr val="004785"/>
                </a:solidFill>
                <a:latin typeface="Arial"/>
              </a:rPr>
              <a:t>HCM, can be exported to Excel and accessed by members of the competency modelling team.</a:t>
            </a:r>
            <a:endParaRPr lang="en-GB" b="1" kern="0" dirty="0">
              <a:solidFill>
                <a:srgbClr val="004785"/>
              </a:solidFill>
              <a:latin typeface="Arial"/>
            </a:endParaRPr>
          </a:p>
        </p:txBody>
      </p:sp>
      <p:pic>
        <p:nvPicPr>
          <p:cNvPr id="6" name="Picture 5"/>
          <p:cNvPicPr>
            <a:picLocks noChangeAspect="1"/>
          </p:cNvPicPr>
          <p:nvPr/>
        </p:nvPicPr>
        <p:blipFill rotWithShape="1">
          <a:blip r:embed="rId2" cstate="print"/>
          <a:srcRect t="628"/>
          <a:stretch/>
        </p:blipFill>
        <p:spPr>
          <a:xfrm>
            <a:off x="685800" y="2197100"/>
            <a:ext cx="4558120" cy="3823816"/>
          </a:xfrm>
          <a:prstGeom prst="rect">
            <a:avLst/>
          </a:prstGeom>
          <a:ln>
            <a:solidFill>
              <a:schemeClr val="bg1">
                <a:lumMod val="65000"/>
              </a:schemeClr>
            </a:solidFill>
          </a:ln>
        </p:spPr>
      </p:pic>
      <p:pic>
        <p:nvPicPr>
          <p:cNvPr id="7" name="Picture 2" descr="http://ui.comaea.sg/rle_usr_spider.php?spider=37443&amp;roleid=23621&amp;usrid=37443&amp;peer_id="/>
          <p:cNvPicPr>
            <a:picLocks noChangeAspect="1" noChangeArrowheads="1"/>
          </p:cNvPicPr>
          <p:nvPr/>
        </p:nvPicPr>
        <p:blipFill rotWithShape="1">
          <a:blip r:embed="rId3" cstate="print"/>
          <a:srcRect r="17921" b="10778"/>
          <a:stretch/>
        </p:blipFill>
        <p:spPr bwMode="auto">
          <a:xfrm>
            <a:off x="5791200" y="4495800"/>
            <a:ext cx="2706636" cy="1682077"/>
          </a:xfrm>
          <a:prstGeom prst="rect">
            <a:avLst/>
          </a:prstGeom>
          <a:noFill/>
          <a:ln>
            <a:solidFill>
              <a:schemeClr val="bg1">
                <a:lumMod val="65000"/>
              </a:schemeClr>
            </a:solidFill>
          </a:ln>
          <a:extLst>
            <a:ext uri="{909E8E84-426E-40DD-AFC4-6F175D3DCCD1}">
              <a14:hiddenFill xmlns:a14="http://schemas.microsoft.com/office/drawing/2010/main" xmlns="">
                <a:solidFill>
                  <a:srgbClr val="FFFFFF"/>
                </a:solidFill>
              </a14:hiddenFill>
            </a:ext>
          </a:extLst>
        </p:spPr>
      </p:pic>
      <p:pic>
        <p:nvPicPr>
          <p:cNvPr id="8" name="Picture 4" descr="http://ui.comaea.sg/rle_usr_spider.php?spider=37443&amp;roleid=23624&amp;usrid=37443&amp;peer_id="/>
          <p:cNvPicPr>
            <a:picLocks noChangeAspect="1" noChangeArrowheads="1"/>
          </p:cNvPicPr>
          <p:nvPr/>
        </p:nvPicPr>
        <p:blipFill rotWithShape="1">
          <a:blip r:embed="rId4" cstate="print"/>
          <a:srcRect l="-830" r="19416" b="10070"/>
          <a:stretch/>
        </p:blipFill>
        <p:spPr bwMode="auto">
          <a:xfrm>
            <a:off x="5791200" y="2286000"/>
            <a:ext cx="2700560" cy="1705169"/>
          </a:xfrm>
          <a:prstGeom prst="rect">
            <a:avLst/>
          </a:prstGeom>
          <a:noFill/>
          <a:ln>
            <a:solidFill>
              <a:schemeClr val="bg1">
                <a:lumMod val="65000"/>
              </a:schemeClr>
            </a:solidFill>
          </a:ln>
          <a:extLst>
            <a:ext uri="{909E8E84-426E-40DD-AFC4-6F175D3DCCD1}">
              <a14:hiddenFill xmlns:a14="http://schemas.microsoft.com/office/drawing/2010/main" xmlns="">
                <a:solidFill>
                  <a:srgbClr val="FFFFFF"/>
                </a:solidFill>
              </a14:hiddenFill>
            </a:ext>
          </a:extLst>
        </p:spPr>
      </p:pic>
      <p:sp>
        <p:nvSpPr>
          <p:cNvPr id="9" name="Down Arrow 8"/>
          <p:cNvSpPr/>
          <p:nvPr/>
        </p:nvSpPr>
        <p:spPr>
          <a:xfrm rot="10800000">
            <a:off x="7162910" y="3962400"/>
            <a:ext cx="228490" cy="5755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13425" y="152400"/>
            <a:ext cx="8225775" cy="523220"/>
          </a:xfrm>
          <a:noFill/>
          <a:ln w="9525">
            <a:noFill/>
            <a:miter lim="800000"/>
            <a:headEnd/>
            <a:tailEnd/>
          </a:ln>
        </p:spPr>
        <p:txBody>
          <a:bodyPr vert="horz" rtlCol="0" anchor="ctr">
            <a:spAutoFit/>
            <a:scene3d>
              <a:camera prst="orthographicFront"/>
              <a:lightRig rig="soft" dir="t"/>
            </a:scene3d>
            <a:sp3d prstMaterial="softEdge">
              <a:bevelT w="25400" h="25400"/>
            </a:sp3d>
          </a:bodyPr>
          <a:lstStyle/>
          <a:p>
            <a:pPr algn="ctr">
              <a:defRPr/>
            </a:pPr>
            <a:r>
              <a:rPr lang="sv-SE" sz="2800" dirty="0" smtClean="0">
                <a:solidFill>
                  <a:schemeClr val="tx1"/>
                </a:solidFill>
                <a:latin typeface="Calibri" pitchFamily="34" charset="0"/>
                <a:ea typeface="+mn-ea"/>
                <a:cs typeface="+mn-cs"/>
              </a:rPr>
              <a:t>Competency </a:t>
            </a:r>
            <a:r>
              <a:rPr lang="sv-SE" sz="2800" dirty="0" smtClean="0">
                <a:solidFill>
                  <a:schemeClr val="tx1"/>
                </a:solidFill>
                <a:latin typeface="Calibri" pitchFamily="34" charset="0"/>
                <a:ea typeface="+mn-ea"/>
                <a:cs typeface="+mn-cs"/>
              </a:rPr>
              <a:t>Assessment</a:t>
            </a:r>
            <a:endParaRPr lang="en-GB" sz="2800" dirty="0" smtClean="0">
              <a:solidFill>
                <a:schemeClr val="tx1"/>
              </a:solidFill>
              <a:latin typeface="Calibri" pitchFamily="34" charset="0"/>
              <a:ea typeface="+mn-ea"/>
              <a:cs typeface="+mn-cs"/>
            </a:endParaRPr>
          </a:p>
        </p:txBody>
      </p:sp>
      <p:sp>
        <p:nvSpPr>
          <p:cNvPr id="7" name="Content Placeholder 2"/>
          <p:cNvSpPr txBox="1">
            <a:spLocks/>
          </p:cNvSpPr>
          <p:nvPr/>
        </p:nvSpPr>
        <p:spPr bwMode="auto">
          <a:xfrm>
            <a:off x="0" y="990600"/>
            <a:ext cx="8399463" cy="4478338"/>
          </a:xfrm>
          <a:prstGeom prst="rect">
            <a:avLst/>
          </a:prstGeom>
          <a:solidFill>
            <a:schemeClr val="bg1"/>
          </a:solidFill>
          <a:ln w="19050" algn="ctr">
            <a:noFill/>
            <a:miter lim="800000"/>
            <a:headEnd/>
            <a:tailEnd/>
          </a:ln>
          <a:extLst/>
        </p:spPr>
        <p:txBody>
          <a:bodyPr tIns="91440" bIns="0"/>
          <a:lstStyle>
            <a:lvl1pPr marL="342900" indent="-342900" algn="l" defTabSz="900113" rtl="0" eaLnBrk="0" fontAlgn="base" hangingPunct="0">
              <a:spcBef>
                <a:spcPts val="1500"/>
              </a:spcBef>
              <a:spcAft>
                <a:spcPct val="0"/>
              </a:spcAft>
              <a:buClr>
                <a:schemeClr val="tx1"/>
              </a:buClr>
              <a:buFont typeface="Wingdings" pitchFamily="2" charset="2"/>
              <a:buChar char="•"/>
              <a:defRPr sz="1400">
                <a:solidFill>
                  <a:schemeClr val="tx1"/>
                </a:solidFill>
                <a:latin typeface="+mn-lt"/>
                <a:ea typeface="+mn-ea"/>
                <a:cs typeface="+mn-cs"/>
              </a:defRPr>
            </a:lvl1pPr>
            <a:lvl2pPr marL="284163" indent="-282575" algn="l" defTabSz="900113" rtl="0" eaLnBrk="0" fontAlgn="base" hangingPunct="0">
              <a:spcBef>
                <a:spcPts val="1000"/>
              </a:spcBef>
              <a:spcAft>
                <a:spcPct val="0"/>
              </a:spcAft>
              <a:buClr>
                <a:schemeClr val="tx1"/>
              </a:buClr>
              <a:buFont typeface="Wingdings" pitchFamily="2" charset="2"/>
              <a:buChar char="n"/>
              <a:defRPr sz="1400">
                <a:solidFill>
                  <a:schemeClr val="tx1"/>
                </a:solidFill>
                <a:latin typeface="+mn-lt"/>
              </a:defRPr>
            </a:lvl2pPr>
            <a:lvl3pPr marL="542925" indent="-257175" algn="l" defTabSz="900113" rtl="0" eaLnBrk="0" fontAlgn="base" hangingPunct="0">
              <a:spcBef>
                <a:spcPts val="500"/>
              </a:spcBef>
              <a:spcAft>
                <a:spcPct val="0"/>
              </a:spcAft>
              <a:buClr>
                <a:schemeClr val="tx1"/>
              </a:buClr>
              <a:buFont typeface="Arial" charset="0"/>
              <a:buChar char="–"/>
              <a:defRPr sz="1400">
                <a:solidFill>
                  <a:schemeClr val="tx1"/>
                </a:solidFill>
                <a:latin typeface="+mn-lt"/>
              </a:defRPr>
            </a:lvl3pPr>
            <a:lvl4pPr marL="814388" indent="-269875" algn="l" defTabSz="900113" rtl="0" eaLnBrk="0" fontAlgn="base" hangingPunct="0">
              <a:spcBef>
                <a:spcPts val="500"/>
              </a:spcBef>
              <a:spcAft>
                <a:spcPct val="0"/>
              </a:spcAft>
              <a:buClr>
                <a:schemeClr val="tx1"/>
              </a:buClr>
              <a:buFont typeface="Arial" charset="0"/>
              <a:buChar char="–"/>
              <a:defRPr sz="1400">
                <a:solidFill>
                  <a:schemeClr val="tx1"/>
                </a:solidFill>
                <a:latin typeface="+mn-lt"/>
              </a:defRPr>
            </a:lvl4pPr>
            <a:lvl5pPr marL="1104900" indent="-288925" algn="l" defTabSz="900113" rtl="0" eaLnBrk="0" fontAlgn="base" hangingPunct="0">
              <a:spcBef>
                <a:spcPts val="500"/>
              </a:spcBef>
              <a:spcAft>
                <a:spcPct val="0"/>
              </a:spcAft>
              <a:buClr>
                <a:schemeClr val="tx1"/>
              </a:buClr>
              <a:buFont typeface="Arial" charset="0"/>
              <a:buChar char="»"/>
              <a:defRPr sz="1400">
                <a:solidFill>
                  <a:schemeClr val="tx1"/>
                </a:solidFill>
                <a:latin typeface="+mn-lt"/>
              </a:defRPr>
            </a:lvl5pPr>
            <a:lvl6pPr marL="1562100" indent="-288925" algn="l" defTabSz="900113" rtl="0" fontAlgn="base">
              <a:spcBef>
                <a:spcPts val="500"/>
              </a:spcBef>
              <a:spcAft>
                <a:spcPct val="0"/>
              </a:spcAft>
              <a:buClr>
                <a:schemeClr val="tx1"/>
              </a:buClr>
              <a:buFont typeface="Arial" charset="0"/>
              <a:defRPr sz="1400">
                <a:solidFill>
                  <a:schemeClr val="tx1"/>
                </a:solidFill>
                <a:latin typeface="+mn-lt"/>
              </a:defRPr>
            </a:lvl6pPr>
            <a:lvl7pPr marL="2019300" indent="-288925" algn="l" defTabSz="900113" rtl="0" fontAlgn="base">
              <a:spcBef>
                <a:spcPts val="500"/>
              </a:spcBef>
              <a:spcAft>
                <a:spcPct val="0"/>
              </a:spcAft>
              <a:buClr>
                <a:schemeClr val="tx1"/>
              </a:buClr>
              <a:buFont typeface="Arial" charset="0"/>
              <a:defRPr sz="1400">
                <a:solidFill>
                  <a:schemeClr val="tx1"/>
                </a:solidFill>
                <a:latin typeface="+mn-lt"/>
              </a:defRPr>
            </a:lvl7pPr>
            <a:lvl8pPr marL="2476500" indent="-288925" algn="l" defTabSz="900113" rtl="0" fontAlgn="base">
              <a:spcBef>
                <a:spcPts val="500"/>
              </a:spcBef>
              <a:spcAft>
                <a:spcPct val="0"/>
              </a:spcAft>
              <a:buClr>
                <a:schemeClr val="tx1"/>
              </a:buClr>
              <a:buFont typeface="Arial" charset="0"/>
              <a:defRPr sz="1400">
                <a:solidFill>
                  <a:schemeClr val="tx1"/>
                </a:solidFill>
                <a:latin typeface="+mn-lt"/>
              </a:defRPr>
            </a:lvl8pPr>
            <a:lvl9pPr marL="2933700" indent="-288925" algn="l" defTabSz="900113" rtl="0" fontAlgn="base">
              <a:spcBef>
                <a:spcPts val="500"/>
              </a:spcBef>
              <a:spcAft>
                <a:spcPct val="0"/>
              </a:spcAft>
              <a:buClr>
                <a:schemeClr val="tx1"/>
              </a:buClr>
              <a:buFont typeface="Arial" charset="0"/>
              <a:defRPr sz="1400">
                <a:solidFill>
                  <a:schemeClr val="tx1"/>
                </a:solidFill>
                <a:latin typeface="+mn-lt"/>
              </a:defRPr>
            </a:lvl9pPr>
          </a:lstStyle>
          <a:p>
            <a:pPr>
              <a:buClr>
                <a:srgbClr val="004785"/>
              </a:buClr>
              <a:defRPr/>
            </a:pPr>
            <a:r>
              <a:rPr lang="sv-SE" b="1" kern="0" dirty="0" smtClean="0">
                <a:solidFill>
                  <a:srgbClr val="004785"/>
                </a:solidFill>
                <a:latin typeface="Arial"/>
              </a:rPr>
              <a:t>Once Competency Model is finalized and validated it is ready to use for assessment, collecting data for next step analysis reporting on management, line managers and individual’s level.</a:t>
            </a:r>
            <a:endParaRPr lang="en-GB" b="1" kern="0" dirty="0">
              <a:solidFill>
                <a:srgbClr val="004785"/>
              </a:solidFill>
              <a:latin typeface="Arial"/>
            </a:endParaRPr>
          </a:p>
        </p:txBody>
      </p:sp>
      <p:pic>
        <p:nvPicPr>
          <p:cNvPr id="8" name="Picture 3"/>
          <p:cNvPicPr>
            <a:picLocks noChangeAspect="1"/>
          </p:cNvPicPr>
          <p:nvPr/>
        </p:nvPicPr>
        <p:blipFill>
          <a:blip r:embed="rId2" cstate="print"/>
          <a:srcRect/>
          <a:stretch>
            <a:fillRect/>
          </a:stretch>
        </p:blipFill>
        <p:spPr bwMode="auto">
          <a:xfrm>
            <a:off x="447210" y="1768610"/>
            <a:ext cx="5267790" cy="3716027"/>
          </a:xfrm>
          <a:prstGeom prst="rect">
            <a:avLst/>
          </a:prstGeom>
          <a:noFill/>
          <a:ln w="9525">
            <a:noFill/>
            <a:miter lim="800000"/>
            <a:headEnd/>
            <a:tailEnd/>
          </a:ln>
        </p:spPr>
      </p:pic>
      <p:pic>
        <p:nvPicPr>
          <p:cNvPr id="9" name="Picture 8"/>
          <p:cNvPicPr>
            <a:picLocks noChangeAspect="1"/>
          </p:cNvPicPr>
          <p:nvPr/>
        </p:nvPicPr>
        <p:blipFill>
          <a:blip r:embed="rId3" cstate="print"/>
          <a:stretch>
            <a:fillRect/>
          </a:stretch>
        </p:blipFill>
        <p:spPr>
          <a:xfrm>
            <a:off x="5943600" y="1752600"/>
            <a:ext cx="2895600" cy="3634389"/>
          </a:xfrm>
          <a:prstGeom prst="rect">
            <a:avLst/>
          </a:prstGeom>
          <a:ln>
            <a:solidFill>
              <a:schemeClr val="bg1">
                <a:lumMod val="50000"/>
              </a:schemeClr>
            </a:solidFill>
          </a:ln>
        </p:spPr>
      </p:pic>
      <p:sp>
        <p:nvSpPr>
          <p:cNvPr id="10" name="Oval Callout 9"/>
          <p:cNvSpPr/>
          <p:nvPr/>
        </p:nvSpPr>
        <p:spPr>
          <a:xfrm>
            <a:off x="1219200" y="5715000"/>
            <a:ext cx="2832140" cy="995284"/>
          </a:xfrm>
          <a:prstGeom prst="wedgeEllipseCallout">
            <a:avLst>
              <a:gd name="adj1" fmla="val 2312"/>
              <a:gd name="adj2" fmla="val -72007"/>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v-SE" sz="800" dirty="0">
                <a:solidFill>
                  <a:schemeClr val="tx1"/>
                </a:solidFill>
                <a:latin typeface="Arial" panose="020B0604020202020204" pitchFamily="34" charset="0"/>
                <a:cs typeface="Arial" panose="020B0604020202020204" pitchFamily="34" charset="0"/>
              </a:rPr>
              <a:t>Competency assessment is done through a combination of self-assessment, managers assessment and ferificaton/validation. Competence guide ensures competencies are assessed based on correct information</a:t>
            </a:r>
            <a:endParaRPr lang="en-GB" sz="800" dirty="0">
              <a:solidFill>
                <a:schemeClr val="tx1"/>
              </a:solidFill>
              <a:latin typeface="Arial" panose="020B0604020202020204" pitchFamily="34" charset="0"/>
              <a:cs typeface="Arial" panose="020B0604020202020204" pitchFamily="34" charset="0"/>
            </a:endParaRPr>
          </a:p>
        </p:txBody>
      </p:sp>
      <p:sp>
        <p:nvSpPr>
          <p:cNvPr id="11" name="Oval Callout 10"/>
          <p:cNvSpPr/>
          <p:nvPr/>
        </p:nvSpPr>
        <p:spPr>
          <a:xfrm>
            <a:off x="5486400" y="5638800"/>
            <a:ext cx="3352800" cy="990600"/>
          </a:xfrm>
          <a:prstGeom prst="wedgeEllipseCallout">
            <a:avLst>
              <a:gd name="adj1" fmla="val 2312"/>
              <a:gd name="adj2" fmla="val -72007"/>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v-SE" sz="800" dirty="0">
                <a:solidFill>
                  <a:schemeClr val="tx1"/>
                </a:solidFill>
                <a:latin typeface="Arial" panose="020B0604020202020204" pitchFamily="34" charset="0"/>
                <a:cs typeface="Arial" panose="020B0604020202020204" pitchFamily="34" charset="0"/>
              </a:rPr>
              <a:t>Portfolio, can be generated for each all employees and is a complete summary of information telated to the competency assessment, gap analysi, Individual Development plans (IDP’s) etc.</a:t>
            </a:r>
            <a:endParaRPr lang="en-GB" sz="800" dirty="0">
              <a:solidFill>
                <a:schemeClr val="tx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482888" y="4876800"/>
            <a:ext cx="8661112" cy="897477"/>
          </a:xfrm>
          <a:prstGeom prst="rect">
            <a:avLst/>
          </a:prstGeom>
          <a:solidFill>
            <a:schemeClr val="bg1"/>
          </a:solidFill>
          <a:ln w="19050" algn="ctr">
            <a:noFill/>
            <a:miter lim="800000"/>
            <a:headEnd/>
            <a:tailEnd/>
          </a:ln>
          <a:extLst/>
        </p:spPr>
        <p:txBody>
          <a:bodyPr tIns="91440" bIns="0"/>
          <a:lstStyle>
            <a:lvl1pPr marL="342900" indent="-342900" algn="l" defTabSz="900113" rtl="0" eaLnBrk="0" fontAlgn="base" hangingPunct="0">
              <a:spcBef>
                <a:spcPts val="1500"/>
              </a:spcBef>
              <a:spcAft>
                <a:spcPct val="0"/>
              </a:spcAft>
              <a:buClr>
                <a:schemeClr val="tx1"/>
              </a:buClr>
              <a:buFont typeface="Wingdings" pitchFamily="2" charset="2"/>
              <a:buChar char="•"/>
              <a:defRPr sz="1400">
                <a:solidFill>
                  <a:schemeClr val="tx1"/>
                </a:solidFill>
                <a:latin typeface="+mn-lt"/>
                <a:ea typeface="+mn-ea"/>
                <a:cs typeface="+mn-cs"/>
              </a:defRPr>
            </a:lvl1pPr>
            <a:lvl2pPr marL="284163" indent="-282575" algn="l" defTabSz="900113" rtl="0" eaLnBrk="0" fontAlgn="base" hangingPunct="0">
              <a:spcBef>
                <a:spcPts val="1000"/>
              </a:spcBef>
              <a:spcAft>
                <a:spcPct val="0"/>
              </a:spcAft>
              <a:buClr>
                <a:schemeClr val="tx1"/>
              </a:buClr>
              <a:buFont typeface="Wingdings" pitchFamily="2" charset="2"/>
              <a:buChar char="n"/>
              <a:defRPr sz="1400">
                <a:solidFill>
                  <a:schemeClr val="tx1"/>
                </a:solidFill>
                <a:latin typeface="+mn-lt"/>
              </a:defRPr>
            </a:lvl2pPr>
            <a:lvl3pPr marL="542925" indent="-257175" algn="l" defTabSz="900113" rtl="0" eaLnBrk="0" fontAlgn="base" hangingPunct="0">
              <a:spcBef>
                <a:spcPts val="500"/>
              </a:spcBef>
              <a:spcAft>
                <a:spcPct val="0"/>
              </a:spcAft>
              <a:buClr>
                <a:schemeClr val="tx1"/>
              </a:buClr>
              <a:buFont typeface="Arial" charset="0"/>
              <a:buChar char="–"/>
              <a:defRPr sz="1400">
                <a:solidFill>
                  <a:schemeClr val="tx1"/>
                </a:solidFill>
                <a:latin typeface="+mn-lt"/>
              </a:defRPr>
            </a:lvl3pPr>
            <a:lvl4pPr marL="814388" indent="-269875" algn="l" defTabSz="900113" rtl="0" eaLnBrk="0" fontAlgn="base" hangingPunct="0">
              <a:spcBef>
                <a:spcPts val="500"/>
              </a:spcBef>
              <a:spcAft>
                <a:spcPct val="0"/>
              </a:spcAft>
              <a:buClr>
                <a:schemeClr val="tx1"/>
              </a:buClr>
              <a:buFont typeface="Arial" charset="0"/>
              <a:buChar char="–"/>
              <a:defRPr sz="1400">
                <a:solidFill>
                  <a:schemeClr val="tx1"/>
                </a:solidFill>
                <a:latin typeface="+mn-lt"/>
              </a:defRPr>
            </a:lvl4pPr>
            <a:lvl5pPr marL="1104900" indent="-288925" algn="l" defTabSz="900113" rtl="0" eaLnBrk="0" fontAlgn="base" hangingPunct="0">
              <a:spcBef>
                <a:spcPts val="500"/>
              </a:spcBef>
              <a:spcAft>
                <a:spcPct val="0"/>
              </a:spcAft>
              <a:buClr>
                <a:schemeClr val="tx1"/>
              </a:buClr>
              <a:buFont typeface="Arial" charset="0"/>
              <a:buChar char="»"/>
              <a:defRPr sz="1400">
                <a:solidFill>
                  <a:schemeClr val="tx1"/>
                </a:solidFill>
                <a:latin typeface="+mn-lt"/>
              </a:defRPr>
            </a:lvl5pPr>
            <a:lvl6pPr marL="1562100" indent="-288925" algn="l" defTabSz="900113" rtl="0" fontAlgn="base">
              <a:spcBef>
                <a:spcPts val="500"/>
              </a:spcBef>
              <a:spcAft>
                <a:spcPct val="0"/>
              </a:spcAft>
              <a:buClr>
                <a:schemeClr val="tx1"/>
              </a:buClr>
              <a:buFont typeface="Arial" charset="0"/>
              <a:defRPr sz="1400">
                <a:solidFill>
                  <a:schemeClr val="tx1"/>
                </a:solidFill>
                <a:latin typeface="+mn-lt"/>
              </a:defRPr>
            </a:lvl6pPr>
            <a:lvl7pPr marL="2019300" indent="-288925" algn="l" defTabSz="900113" rtl="0" fontAlgn="base">
              <a:spcBef>
                <a:spcPts val="500"/>
              </a:spcBef>
              <a:spcAft>
                <a:spcPct val="0"/>
              </a:spcAft>
              <a:buClr>
                <a:schemeClr val="tx1"/>
              </a:buClr>
              <a:buFont typeface="Arial" charset="0"/>
              <a:defRPr sz="1400">
                <a:solidFill>
                  <a:schemeClr val="tx1"/>
                </a:solidFill>
                <a:latin typeface="+mn-lt"/>
              </a:defRPr>
            </a:lvl7pPr>
            <a:lvl8pPr marL="2476500" indent="-288925" algn="l" defTabSz="900113" rtl="0" fontAlgn="base">
              <a:spcBef>
                <a:spcPts val="500"/>
              </a:spcBef>
              <a:spcAft>
                <a:spcPct val="0"/>
              </a:spcAft>
              <a:buClr>
                <a:schemeClr val="tx1"/>
              </a:buClr>
              <a:buFont typeface="Arial" charset="0"/>
              <a:defRPr sz="1400">
                <a:solidFill>
                  <a:schemeClr val="tx1"/>
                </a:solidFill>
                <a:latin typeface="+mn-lt"/>
              </a:defRPr>
            </a:lvl8pPr>
            <a:lvl9pPr marL="2933700" indent="-288925" algn="l" defTabSz="900113" rtl="0" fontAlgn="base">
              <a:spcBef>
                <a:spcPts val="500"/>
              </a:spcBef>
              <a:spcAft>
                <a:spcPct val="0"/>
              </a:spcAft>
              <a:buClr>
                <a:schemeClr val="tx1"/>
              </a:buClr>
              <a:buFont typeface="Arial" charset="0"/>
              <a:defRPr sz="1400">
                <a:solidFill>
                  <a:schemeClr val="tx1"/>
                </a:solidFill>
                <a:latin typeface="+mn-lt"/>
              </a:defRPr>
            </a:lvl9pPr>
          </a:lstStyle>
          <a:p>
            <a:pPr>
              <a:buClr>
                <a:srgbClr val="004785"/>
              </a:buClr>
              <a:defRPr/>
            </a:pPr>
            <a:r>
              <a:rPr lang="sv-SE" b="1" kern="0" dirty="0" smtClean="0">
                <a:solidFill>
                  <a:srgbClr val="004785"/>
                </a:solidFill>
                <a:latin typeface="Arial"/>
              </a:rPr>
              <a:t>Reporting and gap analysis is based on verfied or pending assessments and </a:t>
            </a:r>
            <a:r>
              <a:rPr lang="sv-SE" b="1" kern="0" dirty="0" smtClean="0">
                <a:solidFill>
                  <a:srgbClr val="004785"/>
                </a:solidFill>
                <a:latin typeface="Arial"/>
              </a:rPr>
              <a:t>COMAEA / UETMT </a:t>
            </a:r>
            <a:r>
              <a:rPr lang="sv-SE" b="1" kern="0" dirty="0" smtClean="0">
                <a:solidFill>
                  <a:srgbClr val="004785"/>
                </a:solidFill>
                <a:latin typeface="Arial"/>
              </a:rPr>
              <a:t>HCM currently have 15+ reports for analysis, advanced search and filter function to support the gap analyusis on all levels of the organisation. </a:t>
            </a:r>
            <a:endParaRPr lang="en-GB" b="1" kern="0" dirty="0">
              <a:solidFill>
                <a:srgbClr val="004785"/>
              </a:solidFill>
              <a:latin typeface="Arial"/>
            </a:endParaRPr>
          </a:p>
        </p:txBody>
      </p:sp>
      <p:sp>
        <p:nvSpPr>
          <p:cNvPr id="5" name="Title 1"/>
          <p:cNvSpPr>
            <a:spLocks noGrp="1"/>
          </p:cNvSpPr>
          <p:nvPr>
            <p:ph type="title"/>
          </p:nvPr>
        </p:nvSpPr>
        <p:spPr>
          <a:xfrm>
            <a:off x="585787" y="162580"/>
            <a:ext cx="8482013" cy="523220"/>
          </a:xfrm>
          <a:noFill/>
          <a:ln w="9525">
            <a:noFill/>
            <a:miter lim="800000"/>
            <a:headEnd/>
            <a:tailEnd/>
          </a:ln>
        </p:spPr>
        <p:txBody>
          <a:bodyPr vert="horz" rtlCol="0" anchor="ctr">
            <a:spAutoFit/>
            <a:scene3d>
              <a:camera prst="orthographicFront"/>
              <a:lightRig rig="soft" dir="t"/>
            </a:scene3d>
            <a:sp3d prstMaterial="softEdge">
              <a:bevelT w="25400" h="25400"/>
            </a:sp3d>
          </a:bodyPr>
          <a:lstStyle/>
          <a:p>
            <a:pPr algn="ctr">
              <a:defRPr/>
            </a:pPr>
            <a:r>
              <a:rPr lang="sv-SE" sz="2800" dirty="0" smtClean="0">
                <a:solidFill>
                  <a:schemeClr val="tx1"/>
                </a:solidFill>
                <a:latin typeface="Calibri" pitchFamily="34" charset="0"/>
                <a:ea typeface="+mn-ea"/>
                <a:cs typeface="+mn-cs"/>
              </a:rPr>
              <a:t>Analysis and </a:t>
            </a:r>
            <a:r>
              <a:rPr lang="sv-SE" sz="2800" dirty="0" smtClean="0">
                <a:solidFill>
                  <a:schemeClr val="tx1"/>
                </a:solidFill>
                <a:latin typeface="Calibri" pitchFamily="34" charset="0"/>
                <a:ea typeface="+mn-ea"/>
                <a:cs typeface="+mn-cs"/>
              </a:rPr>
              <a:t>Reporting</a:t>
            </a:r>
            <a:endParaRPr lang="en-GB" sz="2800" dirty="0" smtClean="0">
              <a:solidFill>
                <a:schemeClr val="tx1"/>
              </a:solidFill>
              <a:latin typeface="Calibri" pitchFamily="34" charset="0"/>
              <a:ea typeface="+mn-ea"/>
              <a:cs typeface="+mn-cs"/>
            </a:endParaRPr>
          </a:p>
        </p:txBody>
      </p:sp>
      <p:pic>
        <p:nvPicPr>
          <p:cNvPr id="6" name="Picture 5"/>
          <p:cNvPicPr>
            <a:picLocks noChangeAspect="1"/>
          </p:cNvPicPr>
          <p:nvPr/>
        </p:nvPicPr>
        <p:blipFill>
          <a:blip r:embed="rId2" cstate="print"/>
          <a:stretch>
            <a:fillRect/>
          </a:stretch>
        </p:blipFill>
        <p:spPr>
          <a:xfrm>
            <a:off x="381000" y="1167608"/>
            <a:ext cx="4180840" cy="3556792"/>
          </a:xfrm>
          <a:prstGeom prst="rect">
            <a:avLst/>
          </a:prstGeom>
          <a:ln>
            <a:solidFill>
              <a:schemeClr val="bg1">
                <a:lumMod val="50000"/>
              </a:schemeClr>
            </a:solidFill>
          </a:ln>
        </p:spPr>
      </p:pic>
      <p:pic>
        <p:nvPicPr>
          <p:cNvPr id="7" name="Picture 2"/>
          <p:cNvPicPr>
            <a:picLocks noChangeAspect="1"/>
          </p:cNvPicPr>
          <p:nvPr/>
        </p:nvPicPr>
        <p:blipFill>
          <a:blip r:embed="rId3" cstate="print"/>
          <a:srcRect/>
          <a:stretch>
            <a:fillRect/>
          </a:stretch>
        </p:blipFill>
        <p:spPr bwMode="auto">
          <a:xfrm>
            <a:off x="4876800" y="1066800"/>
            <a:ext cx="3868817" cy="1508349"/>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xmlns="">
                <a:solidFill>
                  <a:srgbClr val="FFFFFF"/>
                </a:solidFill>
              </a14:hiddenFill>
            </a:ext>
          </a:extLst>
        </p:spPr>
      </p:pic>
      <p:pic>
        <p:nvPicPr>
          <p:cNvPr id="8" name="Picture 2" descr="http://ui.comaea.sg/rle_usr_spider.php?spider=37443&amp;roleid=23621&amp;usrid=37443&amp;peer_id="/>
          <p:cNvPicPr>
            <a:picLocks noChangeAspect="1" noChangeArrowheads="1"/>
          </p:cNvPicPr>
          <p:nvPr/>
        </p:nvPicPr>
        <p:blipFill>
          <a:blip r:embed="rId4" cstate="print"/>
          <a:srcRect r="17822" b="10416"/>
          <a:stretch>
            <a:fillRect/>
          </a:stretch>
        </p:blipFill>
        <p:spPr bwMode="auto">
          <a:xfrm>
            <a:off x="5105400" y="2819400"/>
            <a:ext cx="3111844" cy="1939306"/>
          </a:xfrm>
          <a:prstGeom prst="rect">
            <a:avLst/>
          </a:prstGeom>
          <a:noFill/>
          <a:ln w="9525">
            <a:solidFill>
              <a:srgbClr val="000000"/>
            </a:solid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85787" y="162580"/>
            <a:ext cx="8482013" cy="523220"/>
          </a:xfrm>
          <a:noFill/>
          <a:ln w="9525">
            <a:noFill/>
            <a:miter lim="800000"/>
            <a:headEnd/>
            <a:tailEnd/>
          </a:ln>
        </p:spPr>
        <p:txBody>
          <a:bodyPr vert="horz" rtlCol="0" anchor="ctr">
            <a:spAutoFit/>
            <a:scene3d>
              <a:camera prst="orthographicFront"/>
              <a:lightRig rig="soft" dir="t"/>
            </a:scene3d>
            <a:sp3d prstMaterial="softEdge">
              <a:bevelT w="25400" h="25400"/>
            </a:sp3d>
          </a:bodyPr>
          <a:lstStyle/>
          <a:p>
            <a:pPr algn="ctr">
              <a:defRPr/>
            </a:pPr>
            <a:r>
              <a:rPr lang="sv-SE" sz="2800" dirty="0" smtClean="0">
                <a:solidFill>
                  <a:schemeClr val="tx1"/>
                </a:solidFill>
                <a:latin typeface="Calibri" pitchFamily="34" charset="0"/>
                <a:ea typeface="+mn-ea"/>
                <a:cs typeface="+mn-cs"/>
              </a:rPr>
              <a:t>Advanced Reporting &amp; </a:t>
            </a:r>
            <a:r>
              <a:rPr lang="sv-SE" sz="2800" dirty="0" smtClean="0">
                <a:solidFill>
                  <a:schemeClr val="tx1"/>
                </a:solidFill>
                <a:latin typeface="Calibri" pitchFamily="34" charset="0"/>
                <a:ea typeface="+mn-ea"/>
                <a:cs typeface="+mn-cs"/>
              </a:rPr>
              <a:t>KPI’s</a:t>
            </a:r>
            <a:endParaRPr lang="en-GB" sz="2800" dirty="0" smtClean="0">
              <a:solidFill>
                <a:schemeClr val="tx1"/>
              </a:solidFill>
              <a:latin typeface="Calibri" pitchFamily="34" charset="0"/>
              <a:ea typeface="+mn-ea"/>
              <a:cs typeface="+mn-cs"/>
            </a:endParaRPr>
          </a:p>
        </p:txBody>
      </p:sp>
      <p:sp>
        <p:nvSpPr>
          <p:cNvPr id="5" name="Content Placeholder 2"/>
          <p:cNvSpPr txBox="1">
            <a:spLocks/>
          </p:cNvSpPr>
          <p:nvPr/>
        </p:nvSpPr>
        <p:spPr bwMode="auto">
          <a:xfrm>
            <a:off x="304800" y="5456784"/>
            <a:ext cx="8661112" cy="1172616"/>
          </a:xfrm>
          <a:prstGeom prst="rect">
            <a:avLst/>
          </a:prstGeom>
          <a:solidFill>
            <a:schemeClr val="bg1"/>
          </a:solidFill>
          <a:ln w="19050" algn="ctr">
            <a:noFill/>
            <a:miter lim="800000"/>
            <a:headEnd/>
            <a:tailEnd/>
          </a:ln>
          <a:extLst/>
        </p:spPr>
        <p:txBody>
          <a:bodyPr tIns="91440" bIns="0"/>
          <a:lstStyle>
            <a:lvl1pPr marL="342900" indent="-342900" algn="l" defTabSz="900113" rtl="0" eaLnBrk="0" fontAlgn="base" hangingPunct="0">
              <a:spcBef>
                <a:spcPts val="1500"/>
              </a:spcBef>
              <a:spcAft>
                <a:spcPct val="0"/>
              </a:spcAft>
              <a:buClr>
                <a:schemeClr val="tx1"/>
              </a:buClr>
              <a:buFont typeface="Wingdings" pitchFamily="2" charset="2"/>
              <a:buChar char="•"/>
              <a:defRPr sz="1400">
                <a:solidFill>
                  <a:schemeClr val="tx1"/>
                </a:solidFill>
                <a:latin typeface="+mn-lt"/>
                <a:ea typeface="+mn-ea"/>
                <a:cs typeface="+mn-cs"/>
              </a:defRPr>
            </a:lvl1pPr>
            <a:lvl2pPr marL="284163" indent="-282575" algn="l" defTabSz="900113" rtl="0" eaLnBrk="0" fontAlgn="base" hangingPunct="0">
              <a:spcBef>
                <a:spcPts val="1000"/>
              </a:spcBef>
              <a:spcAft>
                <a:spcPct val="0"/>
              </a:spcAft>
              <a:buClr>
                <a:schemeClr val="tx1"/>
              </a:buClr>
              <a:buFont typeface="Wingdings" pitchFamily="2" charset="2"/>
              <a:buChar char="n"/>
              <a:defRPr sz="1400">
                <a:solidFill>
                  <a:schemeClr val="tx1"/>
                </a:solidFill>
                <a:latin typeface="+mn-lt"/>
              </a:defRPr>
            </a:lvl2pPr>
            <a:lvl3pPr marL="542925" indent="-257175" algn="l" defTabSz="900113" rtl="0" eaLnBrk="0" fontAlgn="base" hangingPunct="0">
              <a:spcBef>
                <a:spcPts val="500"/>
              </a:spcBef>
              <a:spcAft>
                <a:spcPct val="0"/>
              </a:spcAft>
              <a:buClr>
                <a:schemeClr val="tx1"/>
              </a:buClr>
              <a:buFont typeface="Arial" charset="0"/>
              <a:buChar char="–"/>
              <a:defRPr sz="1400">
                <a:solidFill>
                  <a:schemeClr val="tx1"/>
                </a:solidFill>
                <a:latin typeface="+mn-lt"/>
              </a:defRPr>
            </a:lvl3pPr>
            <a:lvl4pPr marL="814388" indent="-269875" algn="l" defTabSz="900113" rtl="0" eaLnBrk="0" fontAlgn="base" hangingPunct="0">
              <a:spcBef>
                <a:spcPts val="500"/>
              </a:spcBef>
              <a:spcAft>
                <a:spcPct val="0"/>
              </a:spcAft>
              <a:buClr>
                <a:schemeClr val="tx1"/>
              </a:buClr>
              <a:buFont typeface="Arial" charset="0"/>
              <a:buChar char="–"/>
              <a:defRPr sz="1400">
                <a:solidFill>
                  <a:schemeClr val="tx1"/>
                </a:solidFill>
                <a:latin typeface="+mn-lt"/>
              </a:defRPr>
            </a:lvl4pPr>
            <a:lvl5pPr marL="1104900" indent="-288925" algn="l" defTabSz="900113" rtl="0" eaLnBrk="0" fontAlgn="base" hangingPunct="0">
              <a:spcBef>
                <a:spcPts val="500"/>
              </a:spcBef>
              <a:spcAft>
                <a:spcPct val="0"/>
              </a:spcAft>
              <a:buClr>
                <a:schemeClr val="tx1"/>
              </a:buClr>
              <a:buFont typeface="Arial" charset="0"/>
              <a:buChar char="»"/>
              <a:defRPr sz="1400">
                <a:solidFill>
                  <a:schemeClr val="tx1"/>
                </a:solidFill>
                <a:latin typeface="+mn-lt"/>
              </a:defRPr>
            </a:lvl5pPr>
            <a:lvl6pPr marL="1562100" indent="-288925" algn="l" defTabSz="900113" rtl="0" fontAlgn="base">
              <a:spcBef>
                <a:spcPts val="500"/>
              </a:spcBef>
              <a:spcAft>
                <a:spcPct val="0"/>
              </a:spcAft>
              <a:buClr>
                <a:schemeClr val="tx1"/>
              </a:buClr>
              <a:buFont typeface="Arial" charset="0"/>
              <a:defRPr sz="1400">
                <a:solidFill>
                  <a:schemeClr val="tx1"/>
                </a:solidFill>
                <a:latin typeface="+mn-lt"/>
              </a:defRPr>
            </a:lvl6pPr>
            <a:lvl7pPr marL="2019300" indent="-288925" algn="l" defTabSz="900113" rtl="0" fontAlgn="base">
              <a:spcBef>
                <a:spcPts val="500"/>
              </a:spcBef>
              <a:spcAft>
                <a:spcPct val="0"/>
              </a:spcAft>
              <a:buClr>
                <a:schemeClr val="tx1"/>
              </a:buClr>
              <a:buFont typeface="Arial" charset="0"/>
              <a:defRPr sz="1400">
                <a:solidFill>
                  <a:schemeClr val="tx1"/>
                </a:solidFill>
                <a:latin typeface="+mn-lt"/>
              </a:defRPr>
            </a:lvl7pPr>
            <a:lvl8pPr marL="2476500" indent="-288925" algn="l" defTabSz="900113" rtl="0" fontAlgn="base">
              <a:spcBef>
                <a:spcPts val="500"/>
              </a:spcBef>
              <a:spcAft>
                <a:spcPct val="0"/>
              </a:spcAft>
              <a:buClr>
                <a:schemeClr val="tx1"/>
              </a:buClr>
              <a:buFont typeface="Arial" charset="0"/>
              <a:defRPr sz="1400">
                <a:solidFill>
                  <a:schemeClr val="tx1"/>
                </a:solidFill>
                <a:latin typeface="+mn-lt"/>
              </a:defRPr>
            </a:lvl8pPr>
            <a:lvl9pPr marL="2933700" indent="-288925" algn="l" defTabSz="900113" rtl="0" fontAlgn="base">
              <a:spcBef>
                <a:spcPts val="500"/>
              </a:spcBef>
              <a:spcAft>
                <a:spcPct val="0"/>
              </a:spcAft>
              <a:buClr>
                <a:schemeClr val="tx1"/>
              </a:buClr>
              <a:buFont typeface="Arial" charset="0"/>
              <a:defRPr sz="1400">
                <a:solidFill>
                  <a:schemeClr val="tx1"/>
                </a:solidFill>
                <a:latin typeface="+mn-lt"/>
              </a:defRPr>
            </a:lvl9pPr>
          </a:lstStyle>
          <a:p>
            <a:pPr>
              <a:buClr>
                <a:srgbClr val="004785"/>
              </a:buClr>
              <a:defRPr/>
            </a:pPr>
            <a:r>
              <a:rPr lang="sv-SE" b="1" kern="0" dirty="0" smtClean="0">
                <a:solidFill>
                  <a:srgbClr val="004785"/>
                </a:solidFill>
                <a:latin typeface="Arial"/>
              </a:rPr>
              <a:t>Specific need on the reporting, customized and semi-customized reports can be handled. The design of such reports are often an essential part of the initial design of the competency programme / initiative. The purpose is to facilitate and monitor specific and relevant KPI’s related to competency of individuals, departments and the entire organisation.</a:t>
            </a:r>
            <a:endParaRPr lang="en-GB" b="1" kern="0" dirty="0">
              <a:solidFill>
                <a:srgbClr val="004785"/>
              </a:solidFill>
              <a:latin typeface="Arial"/>
            </a:endParaRPr>
          </a:p>
        </p:txBody>
      </p:sp>
      <p:pic>
        <p:nvPicPr>
          <p:cNvPr id="6" name="Picture 2"/>
          <p:cNvPicPr>
            <a:picLocks noChangeAspect="1"/>
          </p:cNvPicPr>
          <p:nvPr/>
        </p:nvPicPr>
        <p:blipFill>
          <a:blip r:embed="rId2" cstate="print"/>
          <a:srcRect/>
          <a:stretch>
            <a:fillRect/>
          </a:stretch>
        </p:blipFill>
        <p:spPr bwMode="auto">
          <a:xfrm>
            <a:off x="304800" y="990600"/>
            <a:ext cx="2967726" cy="2823607"/>
          </a:xfrm>
          <a:prstGeom prst="rect">
            <a:avLst/>
          </a:prstGeom>
          <a:solidFill>
            <a:schemeClr val="bg1"/>
          </a:solidFill>
          <a:ln w="9525">
            <a:solidFill>
              <a:srgbClr val="000000"/>
            </a:solidFill>
            <a:miter lim="800000"/>
            <a:headEnd/>
            <a:tailEnd/>
          </a:ln>
          <a:effectLst>
            <a:outerShdw blurRad="50800" dist="38100" dir="2700000" algn="tl" rotWithShape="0">
              <a:prstClr val="black">
                <a:alpha val="40000"/>
              </a:prstClr>
            </a:outerShdw>
          </a:effectLst>
          <a:extLst/>
        </p:spPr>
      </p:pic>
      <p:pic>
        <p:nvPicPr>
          <p:cNvPr id="7" name="Picture 30"/>
          <p:cNvPicPr>
            <a:picLocks noChangeAspect="1"/>
          </p:cNvPicPr>
          <p:nvPr/>
        </p:nvPicPr>
        <p:blipFill>
          <a:blip r:embed="rId3" cstate="print"/>
          <a:srcRect b="25224"/>
          <a:stretch>
            <a:fillRect/>
          </a:stretch>
        </p:blipFill>
        <p:spPr bwMode="auto">
          <a:xfrm>
            <a:off x="2971800" y="1676400"/>
            <a:ext cx="4351544" cy="3173409"/>
          </a:xfrm>
          <a:prstGeom prst="rect">
            <a:avLst/>
          </a:prstGeom>
          <a:solidFill>
            <a:schemeClr val="bg1"/>
          </a:solidFill>
          <a:ln w="9525">
            <a:solidFill>
              <a:srgbClr val="000000"/>
            </a:solidFill>
            <a:miter lim="800000"/>
            <a:headEnd/>
            <a:tailEnd/>
          </a:ln>
          <a:effectLst>
            <a:outerShdw blurRad="50800" dist="38100" dir="2700000" algn="tl" rotWithShape="0">
              <a:prstClr val="black">
                <a:alpha val="40000"/>
              </a:prstClr>
            </a:outerShdw>
          </a:effectLst>
          <a:extLst/>
        </p:spPr>
      </p:pic>
      <p:pic>
        <p:nvPicPr>
          <p:cNvPr id="8" name="Picture 11"/>
          <p:cNvPicPr>
            <a:picLocks noChangeAspect="1"/>
          </p:cNvPicPr>
          <p:nvPr/>
        </p:nvPicPr>
        <p:blipFill>
          <a:blip r:embed="rId4" cstate="print"/>
          <a:srcRect/>
          <a:stretch>
            <a:fillRect/>
          </a:stretch>
        </p:blipFill>
        <p:spPr bwMode="auto">
          <a:xfrm>
            <a:off x="6159485" y="1295400"/>
            <a:ext cx="2984515" cy="3952769"/>
          </a:xfrm>
          <a:prstGeom prst="rect">
            <a:avLst/>
          </a:prstGeom>
          <a:solidFill>
            <a:schemeClr val="bg1"/>
          </a:solidFill>
          <a:ln w="9525">
            <a:solidFill>
              <a:srgbClr val="000000"/>
            </a:solidFill>
            <a:miter lim="800000"/>
            <a:headEnd/>
            <a:tailEnd/>
          </a:ln>
          <a:effectLst>
            <a:outerShdw blurRad="50800" dist="38100" dir="2700000" algn="tl" rotWithShape="0">
              <a:prstClr val="black">
                <a:alpha val="40000"/>
              </a:prstClr>
            </a:outerShdw>
          </a:effectLs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0" y="762000"/>
            <a:ext cx="8686800" cy="4800600"/>
          </a:xfrm>
          <a:prstGeom prst="rect">
            <a:avLst/>
          </a:prstGeom>
          <a:solidFill>
            <a:schemeClr val="bg1"/>
          </a:solidFill>
          <a:ln w="19050" algn="ctr">
            <a:noFill/>
            <a:miter lim="800000"/>
            <a:headEnd/>
            <a:tailEnd/>
          </a:ln>
          <a:extLst/>
        </p:spPr>
        <p:txBody>
          <a:bodyPr tIns="91440" bIns="0"/>
          <a:lstStyle>
            <a:lvl1pPr marL="342900" indent="-342900" algn="l" defTabSz="900113" rtl="0" eaLnBrk="0" fontAlgn="base" hangingPunct="0">
              <a:spcBef>
                <a:spcPts val="1500"/>
              </a:spcBef>
              <a:spcAft>
                <a:spcPct val="0"/>
              </a:spcAft>
              <a:buClr>
                <a:schemeClr val="tx1"/>
              </a:buClr>
              <a:buFont typeface="Wingdings" pitchFamily="2" charset="2"/>
              <a:buChar char="•"/>
              <a:defRPr sz="1400">
                <a:solidFill>
                  <a:schemeClr val="tx1"/>
                </a:solidFill>
                <a:latin typeface="+mn-lt"/>
                <a:ea typeface="+mn-ea"/>
                <a:cs typeface="+mn-cs"/>
              </a:defRPr>
            </a:lvl1pPr>
            <a:lvl2pPr marL="284163" indent="-282575" algn="l" defTabSz="900113" rtl="0" eaLnBrk="0" fontAlgn="base" hangingPunct="0">
              <a:spcBef>
                <a:spcPts val="1000"/>
              </a:spcBef>
              <a:spcAft>
                <a:spcPct val="0"/>
              </a:spcAft>
              <a:buClr>
                <a:schemeClr val="tx1"/>
              </a:buClr>
              <a:buFont typeface="Wingdings" pitchFamily="2" charset="2"/>
              <a:buChar char="n"/>
              <a:defRPr sz="1400">
                <a:solidFill>
                  <a:schemeClr val="tx1"/>
                </a:solidFill>
                <a:latin typeface="+mn-lt"/>
              </a:defRPr>
            </a:lvl2pPr>
            <a:lvl3pPr marL="542925" indent="-257175" algn="l" defTabSz="900113" rtl="0" eaLnBrk="0" fontAlgn="base" hangingPunct="0">
              <a:spcBef>
                <a:spcPts val="500"/>
              </a:spcBef>
              <a:spcAft>
                <a:spcPct val="0"/>
              </a:spcAft>
              <a:buClr>
                <a:schemeClr val="tx1"/>
              </a:buClr>
              <a:buFont typeface="Arial" charset="0"/>
              <a:buChar char="–"/>
              <a:defRPr sz="1400">
                <a:solidFill>
                  <a:schemeClr val="tx1"/>
                </a:solidFill>
                <a:latin typeface="+mn-lt"/>
              </a:defRPr>
            </a:lvl3pPr>
            <a:lvl4pPr marL="814388" indent="-269875" algn="l" defTabSz="900113" rtl="0" eaLnBrk="0" fontAlgn="base" hangingPunct="0">
              <a:spcBef>
                <a:spcPts val="500"/>
              </a:spcBef>
              <a:spcAft>
                <a:spcPct val="0"/>
              </a:spcAft>
              <a:buClr>
                <a:schemeClr val="tx1"/>
              </a:buClr>
              <a:buFont typeface="Arial" charset="0"/>
              <a:buChar char="–"/>
              <a:defRPr sz="1400">
                <a:solidFill>
                  <a:schemeClr val="tx1"/>
                </a:solidFill>
                <a:latin typeface="+mn-lt"/>
              </a:defRPr>
            </a:lvl4pPr>
            <a:lvl5pPr marL="1104900" indent="-288925" algn="l" defTabSz="900113" rtl="0" eaLnBrk="0" fontAlgn="base" hangingPunct="0">
              <a:spcBef>
                <a:spcPts val="500"/>
              </a:spcBef>
              <a:spcAft>
                <a:spcPct val="0"/>
              </a:spcAft>
              <a:buClr>
                <a:schemeClr val="tx1"/>
              </a:buClr>
              <a:buFont typeface="Arial" charset="0"/>
              <a:buChar char="»"/>
              <a:defRPr sz="1400">
                <a:solidFill>
                  <a:schemeClr val="tx1"/>
                </a:solidFill>
                <a:latin typeface="+mn-lt"/>
              </a:defRPr>
            </a:lvl5pPr>
            <a:lvl6pPr marL="1562100" indent="-288925" algn="l" defTabSz="900113" rtl="0" fontAlgn="base">
              <a:spcBef>
                <a:spcPts val="500"/>
              </a:spcBef>
              <a:spcAft>
                <a:spcPct val="0"/>
              </a:spcAft>
              <a:buClr>
                <a:schemeClr val="tx1"/>
              </a:buClr>
              <a:buFont typeface="Arial" charset="0"/>
              <a:defRPr sz="1400">
                <a:solidFill>
                  <a:schemeClr val="tx1"/>
                </a:solidFill>
                <a:latin typeface="+mn-lt"/>
              </a:defRPr>
            </a:lvl6pPr>
            <a:lvl7pPr marL="2019300" indent="-288925" algn="l" defTabSz="900113" rtl="0" fontAlgn="base">
              <a:spcBef>
                <a:spcPts val="500"/>
              </a:spcBef>
              <a:spcAft>
                <a:spcPct val="0"/>
              </a:spcAft>
              <a:buClr>
                <a:schemeClr val="tx1"/>
              </a:buClr>
              <a:buFont typeface="Arial" charset="0"/>
              <a:defRPr sz="1400">
                <a:solidFill>
                  <a:schemeClr val="tx1"/>
                </a:solidFill>
                <a:latin typeface="+mn-lt"/>
              </a:defRPr>
            </a:lvl7pPr>
            <a:lvl8pPr marL="2476500" indent="-288925" algn="l" defTabSz="900113" rtl="0" fontAlgn="base">
              <a:spcBef>
                <a:spcPts val="500"/>
              </a:spcBef>
              <a:spcAft>
                <a:spcPct val="0"/>
              </a:spcAft>
              <a:buClr>
                <a:schemeClr val="tx1"/>
              </a:buClr>
              <a:buFont typeface="Arial" charset="0"/>
              <a:defRPr sz="1400">
                <a:solidFill>
                  <a:schemeClr val="tx1"/>
                </a:solidFill>
                <a:latin typeface="+mn-lt"/>
              </a:defRPr>
            </a:lvl8pPr>
            <a:lvl9pPr marL="2933700" indent="-288925" algn="l" defTabSz="900113" rtl="0" fontAlgn="base">
              <a:spcBef>
                <a:spcPts val="500"/>
              </a:spcBef>
              <a:spcAft>
                <a:spcPct val="0"/>
              </a:spcAft>
              <a:buClr>
                <a:schemeClr val="tx1"/>
              </a:buClr>
              <a:buFont typeface="Arial" charset="0"/>
              <a:defRPr sz="1400">
                <a:solidFill>
                  <a:schemeClr val="tx1"/>
                </a:solidFill>
                <a:latin typeface="+mn-lt"/>
              </a:defRPr>
            </a:lvl9pPr>
          </a:lstStyle>
          <a:p>
            <a:pPr>
              <a:buClr>
                <a:srgbClr val="004785"/>
              </a:buClr>
              <a:defRPr/>
            </a:pPr>
            <a:r>
              <a:rPr lang="sv-SE" b="1" kern="0" dirty="0" smtClean="0">
                <a:solidFill>
                  <a:srgbClr val="004785"/>
                </a:solidFill>
                <a:latin typeface="Arial"/>
              </a:rPr>
              <a:t>Finding the right people can driven by a need to engage and assign people to work tasks, or as part of internal recruitment process. But it is most often used to find the people who need developement. </a:t>
            </a:r>
            <a:r>
              <a:rPr lang="sv-SE" b="1" kern="0" dirty="0" smtClean="0">
                <a:solidFill>
                  <a:srgbClr val="004785"/>
                </a:solidFill>
                <a:latin typeface="Arial"/>
              </a:rPr>
              <a:t>In </a:t>
            </a:r>
            <a:r>
              <a:rPr lang="sv-SE" b="1" kern="0" dirty="0" smtClean="0">
                <a:solidFill>
                  <a:srgbClr val="004785"/>
                </a:solidFill>
                <a:latin typeface="Arial"/>
              </a:rPr>
              <a:t>COMAEA / UETMT </a:t>
            </a:r>
            <a:r>
              <a:rPr lang="sv-SE" b="1" kern="0" dirty="0" smtClean="0">
                <a:solidFill>
                  <a:srgbClr val="004785"/>
                </a:solidFill>
                <a:latin typeface="Arial"/>
              </a:rPr>
              <a:t>HCM you handle both in the very advanced, yet extremly easy-to-use, Search/filter function. </a:t>
            </a:r>
            <a:endParaRPr lang="en-GB" b="1" kern="0" dirty="0">
              <a:solidFill>
                <a:srgbClr val="004785"/>
              </a:solidFill>
              <a:latin typeface="Arial"/>
            </a:endParaRPr>
          </a:p>
        </p:txBody>
      </p:sp>
      <p:sp>
        <p:nvSpPr>
          <p:cNvPr id="5" name="Title 1"/>
          <p:cNvSpPr>
            <a:spLocks noGrp="1"/>
          </p:cNvSpPr>
          <p:nvPr>
            <p:ph type="title"/>
          </p:nvPr>
        </p:nvSpPr>
        <p:spPr>
          <a:xfrm>
            <a:off x="152400" y="76200"/>
            <a:ext cx="9074150" cy="523220"/>
          </a:xfrm>
          <a:noFill/>
          <a:ln w="9525">
            <a:noFill/>
            <a:miter lim="800000"/>
            <a:headEnd/>
            <a:tailEnd/>
          </a:ln>
        </p:spPr>
        <p:txBody>
          <a:bodyPr vert="horz" rtlCol="0" anchor="ctr">
            <a:spAutoFit/>
            <a:scene3d>
              <a:camera prst="orthographicFront"/>
              <a:lightRig rig="soft" dir="t"/>
            </a:scene3d>
            <a:sp3d prstMaterial="softEdge">
              <a:bevelT w="25400" h="25400"/>
            </a:sp3d>
          </a:bodyPr>
          <a:lstStyle/>
          <a:p>
            <a:pPr algn="ctr">
              <a:defRPr/>
            </a:pPr>
            <a:r>
              <a:rPr lang="en-GB" sz="2800" dirty="0" smtClean="0">
                <a:solidFill>
                  <a:schemeClr val="tx1"/>
                </a:solidFill>
                <a:latin typeface="Calibri" pitchFamily="34" charset="0"/>
                <a:ea typeface="+mn-ea"/>
                <a:cs typeface="+mn-cs"/>
              </a:rPr>
              <a:t>Finding </a:t>
            </a:r>
            <a:r>
              <a:rPr lang="en-GB" sz="2800" dirty="0" smtClean="0">
                <a:solidFill>
                  <a:schemeClr val="tx1"/>
                </a:solidFill>
                <a:latin typeface="Calibri" pitchFamily="34" charset="0"/>
                <a:ea typeface="+mn-ea"/>
                <a:cs typeface="+mn-cs"/>
              </a:rPr>
              <a:t>people</a:t>
            </a:r>
            <a:endParaRPr lang="en-GB" sz="2800" dirty="0" smtClean="0">
              <a:solidFill>
                <a:schemeClr val="tx1"/>
              </a:solidFill>
              <a:latin typeface="Calibri" pitchFamily="34" charset="0"/>
              <a:ea typeface="+mn-ea"/>
              <a:cs typeface="+mn-cs"/>
            </a:endParaRPr>
          </a:p>
        </p:txBody>
      </p:sp>
      <p:grpSp>
        <p:nvGrpSpPr>
          <p:cNvPr id="6" name="Group 2"/>
          <p:cNvGrpSpPr>
            <a:grpSpLocks/>
          </p:cNvGrpSpPr>
          <p:nvPr/>
        </p:nvGrpSpPr>
        <p:grpSpPr bwMode="auto">
          <a:xfrm>
            <a:off x="228600" y="1828800"/>
            <a:ext cx="8701087" cy="3943350"/>
            <a:chOff x="534988" y="1643063"/>
            <a:chExt cx="9623425" cy="4360862"/>
          </a:xfrm>
        </p:grpSpPr>
        <p:pic>
          <p:nvPicPr>
            <p:cNvPr id="7" name="Picture 2"/>
            <p:cNvPicPr>
              <a:picLocks noChangeAspect="1"/>
            </p:cNvPicPr>
            <p:nvPr/>
          </p:nvPicPr>
          <p:blipFill>
            <a:blip r:embed="rId2" cstate="print"/>
            <a:srcRect/>
            <a:stretch>
              <a:fillRect/>
            </a:stretch>
          </p:blipFill>
          <p:spPr bwMode="auto">
            <a:xfrm>
              <a:off x="534988" y="1643063"/>
              <a:ext cx="9623425" cy="4360862"/>
            </a:xfrm>
            <a:prstGeom prst="rect">
              <a:avLst/>
            </a:prstGeom>
            <a:noFill/>
            <a:ln w="9525">
              <a:noFill/>
              <a:miter lim="800000"/>
              <a:headEnd/>
              <a:tailEnd/>
            </a:ln>
          </p:spPr>
        </p:pic>
        <p:sp>
          <p:nvSpPr>
            <p:cNvPr id="8" name="Rectangle 7"/>
            <p:cNvSpPr/>
            <p:nvPr/>
          </p:nvSpPr>
          <p:spPr>
            <a:xfrm>
              <a:off x="534988" y="3939362"/>
              <a:ext cx="3620417" cy="1825804"/>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205">
                <a:solidFill>
                  <a:srgbClr val="FFFFFF"/>
                </a:solidFill>
                <a:ea typeface="ＭＳ Ｐゴシック" pitchFamily="34" charset="-128"/>
              </a:endParaRPr>
            </a:p>
          </p:txBody>
        </p:sp>
      </p:grpSp>
      <p:sp>
        <p:nvSpPr>
          <p:cNvPr id="9" name="Oval Callout 8"/>
          <p:cNvSpPr/>
          <p:nvPr/>
        </p:nvSpPr>
        <p:spPr>
          <a:xfrm>
            <a:off x="6564312" y="2819400"/>
            <a:ext cx="2579688" cy="698500"/>
          </a:xfrm>
          <a:prstGeom prst="wedgeEllipseCallout">
            <a:avLst>
              <a:gd name="adj1" fmla="val 2312"/>
              <a:gd name="adj2" fmla="val -72007"/>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v-SE" sz="882" dirty="0">
                <a:solidFill>
                  <a:schemeClr val="tx1"/>
                </a:solidFill>
                <a:latin typeface="Arial" panose="020B0604020202020204" pitchFamily="34" charset="0"/>
                <a:cs typeface="Arial" panose="020B0604020202020204" pitchFamily="34" charset="0"/>
              </a:rPr>
              <a:t>People found can be exported to Excel for further processing and analysis if needed.</a:t>
            </a:r>
            <a:endParaRPr lang="en-GB" sz="882" dirty="0">
              <a:solidFill>
                <a:schemeClr val="tx1"/>
              </a:solidFill>
              <a:latin typeface="Arial" panose="020B0604020202020204" pitchFamily="34" charset="0"/>
              <a:cs typeface="Arial" panose="020B0604020202020204" pitchFamily="34" charset="0"/>
            </a:endParaRPr>
          </a:p>
        </p:txBody>
      </p:sp>
      <p:pic>
        <p:nvPicPr>
          <p:cNvPr id="10" name="Picture 2" descr="http://upload.wikimedia.org/wikipedia/en/c/cb/Microsoft_Excel_2013_icon.png"/>
          <p:cNvPicPr>
            <a:picLocks noChangeAspect="1" noChangeArrowheads="1"/>
          </p:cNvPicPr>
          <p:nvPr/>
        </p:nvPicPr>
        <p:blipFill>
          <a:blip r:embed="rId3" cstate="print"/>
          <a:srcRect/>
          <a:stretch>
            <a:fillRect/>
          </a:stretch>
        </p:blipFill>
        <p:spPr bwMode="auto">
          <a:xfrm>
            <a:off x="7467600" y="4800600"/>
            <a:ext cx="1131887" cy="1130300"/>
          </a:xfrm>
          <a:prstGeom prst="rect">
            <a:avLst/>
          </a:prstGeom>
          <a:noFill/>
          <a:ln w="9525">
            <a:noFill/>
            <a:miter lim="800000"/>
            <a:headEnd/>
            <a:tailEnd/>
          </a:ln>
        </p:spPr>
      </p:pic>
      <p:sp>
        <p:nvSpPr>
          <p:cNvPr id="11" name="Up Arrow 10"/>
          <p:cNvSpPr/>
          <p:nvPr/>
        </p:nvSpPr>
        <p:spPr>
          <a:xfrm rot="10800000">
            <a:off x="7772400" y="3581400"/>
            <a:ext cx="338137" cy="1250950"/>
          </a:xfrm>
          <a:prstGeom prst="upArrow">
            <a:avLst/>
          </a:prstGeom>
          <a:solidFill>
            <a:srgbClr val="FFCC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205"/>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95</TotalTime>
  <Words>967</Words>
  <Application>Microsoft Office PowerPoint</Application>
  <PresentationFormat>On-screen Show (4:3)</PresentationFormat>
  <Paragraphs>119</Paragraphs>
  <Slides>17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Concourse</vt:lpstr>
      <vt:lpstr>ABC FlowCharter</vt:lpstr>
      <vt:lpstr>Slide 1</vt:lpstr>
      <vt:lpstr>Slide 2</vt:lpstr>
      <vt:lpstr>COMAEA / UETMT HCM* Software</vt:lpstr>
      <vt:lpstr>HCM: Defined</vt:lpstr>
      <vt:lpstr>Competency Model / Framework</vt:lpstr>
      <vt:lpstr>Competency Assessment</vt:lpstr>
      <vt:lpstr>Analysis and Reporting</vt:lpstr>
      <vt:lpstr>Advanced Reporting &amp; KPI’s</vt:lpstr>
      <vt:lpstr>Finding people</vt:lpstr>
      <vt:lpstr>IDP, Career &amp; Succession Plans</vt:lpstr>
      <vt:lpstr>Certification. Accreditation</vt:lpstr>
      <vt:lpstr>Managers overview</vt:lpstr>
      <vt:lpstr>Gap analysis and Train</vt:lpstr>
      <vt:lpstr>Slide 14</vt:lpstr>
      <vt:lpstr>Industry Expertise</vt:lpstr>
      <vt:lpstr>Future Proof</vt:lpstr>
      <vt:lpstr>Technology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15</cp:revision>
  <dcterms:created xsi:type="dcterms:W3CDTF">2013-10-01T12:45:31Z</dcterms:created>
  <dcterms:modified xsi:type="dcterms:W3CDTF">2013-10-01T14:20:48Z</dcterms:modified>
</cp:coreProperties>
</file>