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57" r:id="rId5"/>
    <p:sldId id="258" r:id="rId6"/>
    <p:sldId id="259" r:id="rId7"/>
    <p:sldId id="260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7198-5EAE-8D74-0E96-7AC53CD93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66A05-CD01-B06E-D96B-9AA27EE20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4EA3-B70F-FD8A-69C4-F5D9AE65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5EE-7A58-4184-9055-4EDBD3256A0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1DAF-A2F5-3E01-B9A2-47AAE425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B95B-BC78-C80D-2FE4-09B1E041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4445-1057-4A2C-B83B-240AEE79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9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95C1-09E2-5370-885E-8C375FC5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C754D-E23F-710D-BCE4-6B5946438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8544-B821-05C8-176E-CAE6ECFC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5EE-7A58-4184-9055-4EDBD3256A0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EBB8-864D-2907-9EDF-DB6ACC6A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2231-C573-2F61-9BB6-B834A01E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4445-1057-4A2C-B83B-240AEE79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FEA22-8A82-71CC-89D9-8043E3280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2A3E7-6B9A-6F6F-6400-02B27A748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9A7BE-1AF2-B5C5-871E-022513A5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5EE-7A58-4184-9055-4EDBD3256A0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414BE-A57A-0C07-DAE3-F0C324BB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E84E-9EB0-EC95-DD72-0DA5E1C6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4445-1057-4A2C-B83B-240AEE79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E77D-A900-8F8F-3D49-22CD6F11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0AA5-DFCF-F476-4CD9-558D36C3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635A8-2AF3-04A0-B418-747FE071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5EE-7A58-4184-9055-4EDBD3256A0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0541-6BFE-D885-2FA1-FD9AF35A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75D66-2674-052B-37E2-575EBBBC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4445-1057-4A2C-B83B-240AEE79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3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4CA2-3E1B-CAF3-805B-8D189C13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E8997-4F7A-CF79-CC6F-B299DDA9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C239-5265-4BCB-FEBC-D5386EB3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5EE-7A58-4184-9055-4EDBD3256A0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6F15-2235-D45D-7F85-822F77CC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5827-9003-311A-9D6C-E41B8742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4445-1057-4A2C-B83B-240AEE79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7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1219-56D4-F905-FBE0-59DFD436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B5DC-0853-EFEB-16ED-23E8B67FE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3958B-06F5-D314-6373-F7C29A05F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0DE3-6873-BBAC-C8A9-E80836DA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5EE-7A58-4184-9055-4EDBD3256A0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2552C-CD27-FFCB-15EA-DB37E7F9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61B0A-E52F-1A2A-FC99-0542C246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4445-1057-4A2C-B83B-240AEE79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0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A0E7-45F3-8699-9AFD-A972DA2E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395E4-7EC0-017D-8E01-FEA7808AD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3BA36-BE1D-0396-B7E7-7CE0A56BD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1469D-565D-9B24-3C11-1DC490541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C6CF4-65B8-A80C-B65A-4B0F7DA7D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F48A6-3846-AA74-1A28-C63A1550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5EE-7A58-4184-9055-4EDBD3256A0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AD2A0-8410-DE69-22E0-01BEC6F8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47DBA-D76E-40B3-469E-FC1447C7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4445-1057-4A2C-B83B-240AEE79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6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6AB7-FC97-92D2-F349-481B458A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36767-22A0-9CDD-41E8-8665C4A8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5EE-7A58-4184-9055-4EDBD3256A0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3B78C-58CC-20A1-4581-7D6034A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5F6B0-9C28-61B3-FE44-C26EBEC1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4445-1057-4A2C-B83B-240AEE79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7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08DC7-0410-2FF5-16F7-4FADAEDD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5EE-7A58-4184-9055-4EDBD3256A0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89D66-6C18-0FE9-320F-26359A9C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A1C2-8E1B-0F28-6FDA-A8EF976F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4445-1057-4A2C-B83B-240AEE79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AA04-E981-389C-BA44-2FBC921E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B2BC-9030-4C03-36E2-717A9A72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879B9-4750-7AC7-BD3F-D449AC343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04B16-010B-BCAF-D86F-4CF87BBB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5EE-7A58-4184-9055-4EDBD3256A0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AD05E-5023-78C7-E9C8-E1215F3B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EA005-337B-B4DE-54B0-484F2416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4445-1057-4A2C-B83B-240AEE79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9157-A17C-A623-14A9-332D248D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39E3A-F88D-FF8C-1304-27B6D0AA4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7F55E-453A-F6D9-FFB5-A02394199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BE4EB-7944-44D8-5271-42795086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5EE-7A58-4184-9055-4EDBD3256A0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7E5CB-EA8D-F069-DD36-BD31511B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EAAE6-65FA-6DD8-5945-34218BFB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4445-1057-4A2C-B83B-240AEE79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3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C031C-96DD-0AD9-0684-25D4B29D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D1FCF-944B-CF06-4CD3-A67866C37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8B2CF-1508-0AF7-AE1D-BDDA5C399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45EE-7A58-4184-9055-4EDBD3256A0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E6E1-DD25-2EAA-D135-DB927361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DCD4-471C-899A-1779-03BB95C7E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4445-1057-4A2C-B83B-240AEE79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9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5468-59DD-1F6A-597F-D403F6C0C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1871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Condensed" panose="00000506000000000000" pitchFamily="2" charset="0"/>
              </a:rPr>
              <a:t>NS-3 Network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A8706-0F77-9CDC-A3BD-51C65B12E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9716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Condensed" panose="00000506000000000000" pitchFamily="2" charset="0"/>
              </a:rPr>
              <a:t>By / Ahmed Hassanen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Condensed" panose="00000506000000000000" pitchFamily="2" charset="0"/>
              </a:rPr>
              <a:t>ID / 19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A24F5-6610-1053-96A4-ED56F9BE4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0"/>
            <a:ext cx="53625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87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A8BF21D-7823-2BEF-1146-855AF10AC4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3C145D0D-1A7C-9D9A-028A-5612CC0C9508}"/>
              </a:ext>
            </a:extLst>
          </p:cNvPr>
          <p:cNvSpPr/>
          <p:nvPr/>
        </p:nvSpPr>
        <p:spPr>
          <a:xfrm>
            <a:off x="-879900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ED98E872-5957-AB0F-EBFA-D6CA9113692D}"/>
              </a:ext>
            </a:extLst>
          </p:cNvPr>
          <p:cNvSpPr/>
          <p:nvPr/>
        </p:nvSpPr>
        <p:spPr>
          <a:xfrm>
            <a:off x="-1778654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2E33F20E-9A90-79AE-2DCD-F0639B1722EF}"/>
              </a:ext>
            </a:extLst>
          </p:cNvPr>
          <p:cNvSpPr/>
          <p:nvPr/>
        </p:nvSpPr>
        <p:spPr>
          <a:xfrm>
            <a:off x="11448187" y="1692975"/>
            <a:ext cx="591287" cy="2331218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Setup LAN</a:t>
            </a: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93C9F4C0-8CB1-7A7A-0540-174C0A0BEF9A}"/>
              </a:ext>
            </a:extLst>
          </p:cNvPr>
          <p:cNvSpPr/>
          <p:nvPr/>
        </p:nvSpPr>
        <p:spPr>
          <a:xfrm>
            <a:off x="10600645" y="1692975"/>
            <a:ext cx="524156" cy="2331218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Setup P2P</a:t>
            </a: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6BA9E556-36B9-9598-487A-E880E494FC93}"/>
              </a:ext>
            </a:extLst>
          </p:cNvPr>
          <p:cNvSpPr/>
          <p:nvPr/>
        </p:nvSpPr>
        <p:spPr>
          <a:xfrm>
            <a:off x="-2677408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28" name="Rectangle: Diagonal Corners Snipped 27">
            <a:extLst>
              <a:ext uri="{FF2B5EF4-FFF2-40B4-BE49-F238E27FC236}">
                <a16:creationId xmlns:a16="http://schemas.microsoft.com/office/drawing/2014/main" id="{22B9ACF0-EB6F-2580-77EE-A7FF22CC94EA}"/>
              </a:ext>
            </a:extLst>
          </p:cNvPr>
          <p:cNvSpPr/>
          <p:nvPr/>
        </p:nvSpPr>
        <p:spPr>
          <a:xfrm>
            <a:off x="9720745" y="1692975"/>
            <a:ext cx="543044" cy="2331218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IP Addressing</a:t>
            </a:r>
          </a:p>
          <a:p>
            <a:pPr algn="ctr"/>
            <a:endParaRPr lang="en-US" dirty="0"/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EF72D95D-BAAF-F050-96CF-5B9B154A127A}"/>
              </a:ext>
            </a:extLst>
          </p:cNvPr>
          <p:cNvSpPr/>
          <p:nvPr/>
        </p:nvSpPr>
        <p:spPr>
          <a:xfrm>
            <a:off x="-11191367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41DA59AC-415C-7DC5-1BA2-BB294E9D3EA3}"/>
              </a:ext>
            </a:extLst>
          </p:cNvPr>
          <p:cNvSpPr/>
          <p:nvPr/>
        </p:nvSpPr>
        <p:spPr>
          <a:xfrm>
            <a:off x="326920" y="1931013"/>
            <a:ext cx="524156" cy="2331218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OUTPUTS</a:t>
            </a:r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1AAC1D3C-5C93-32F1-7050-83C446F82003}"/>
              </a:ext>
            </a:extLst>
          </p:cNvPr>
          <p:cNvSpPr/>
          <p:nvPr/>
        </p:nvSpPr>
        <p:spPr>
          <a:xfrm rot="16200000">
            <a:off x="4534196" y="-1178438"/>
            <a:ext cx="781500" cy="3354527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Creating Apps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8A49B-2001-9E05-F357-B73372385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t="18922" r="39456" b="21145"/>
          <a:stretch/>
        </p:blipFill>
        <p:spPr>
          <a:xfrm>
            <a:off x="1899387" y="1058638"/>
            <a:ext cx="6941458" cy="29655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BD3B5CC-D4AA-22CE-49C5-FDE65EF54356}"/>
              </a:ext>
            </a:extLst>
          </p:cNvPr>
          <p:cNvSpPr txBox="1"/>
          <p:nvPr/>
        </p:nvSpPr>
        <p:spPr>
          <a:xfrm>
            <a:off x="1643416" y="4298001"/>
            <a:ext cx="7331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rlow Condensed" panose="00000506000000000000" pitchFamily="2" charset="0"/>
              </a:rPr>
              <a:t>In this part we creating Two apps to send packets by port 9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rlow Condensed" panose="00000506000000000000" pitchFamily="2" charset="0"/>
              </a:rPr>
              <a:t>Application 1 to send packet from device 1 in LAN 1 to device 2 in LAN 2 starts in second 1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rlow Condensed" panose="00000506000000000000" pitchFamily="2" charset="0"/>
              </a:rPr>
              <a:t>Application 2 to send packet from device 1 in LAN 2 to device 2 in LAN 1 starts in second 1.1 </a:t>
            </a:r>
          </a:p>
        </p:txBody>
      </p:sp>
    </p:spTree>
    <p:extLst>
      <p:ext uri="{BB962C8B-B14F-4D97-AF65-F5344CB8AC3E}">
        <p14:creationId xmlns:p14="http://schemas.microsoft.com/office/powerpoint/2010/main" val="369262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3C145D0D-1A7C-9D9A-028A-5612CC0C95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ED98E872-5957-AB0F-EBFA-D6CA9113692D}"/>
              </a:ext>
            </a:extLst>
          </p:cNvPr>
          <p:cNvSpPr/>
          <p:nvPr/>
        </p:nvSpPr>
        <p:spPr>
          <a:xfrm>
            <a:off x="-898754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93C9F4C0-8CB1-7A7A-0540-174C0A0BEF9A}"/>
              </a:ext>
            </a:extLst>
          </p:cNvPr>
          <p:cNvSpPr/>
          <p:nvPr/>
        </p:nvSpPr>
        <p:spPr>
          <a:xfrm>
            <a:off x="11480545" y="1692975"/>
            <a:ext cx="524156" cy="2331218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Setup P2P</a:t>
            </a: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6BA9E556-36B9-9598-487A-E880E494FC93}"/>
              </a:ext>
            </a:extLst>
          </p:cNvPr>
          <p:cNvSpPr/>
          <p:nvPr/>
        </p:nvSpPr>
        <p:spPr>
          <a:xfrm>
            <a:off x="-1797508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28" name="Rectangle: Diagonal Corners Snipped 27">
            <a:extLst>
              <a:ext uri="{FF2B5EF4-FFF2-40B4-BE49-F238E27FC236}">
                <a16:creationId xmlns:a16="http://schemas.microsoft.com/office/drawing/2014/main" id="{22B9ACF0-EB6F-2580-77EE-A7FF22CC94EA}"/>
              </a:ext>
            </a:extLst>
          </p:cNvPr>
          <p:cNvSpPr/>
          <p:nvPr/>
        </p:nvSpPr>
        <p:spPr>
          <a:xfrm>
            <a:off x="10600645" y="1692975"/>
            <a:ext cx="543044" cy="2331218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IP Addressing</a:t>
            </a:r>
          </a:p>
          <a:p>
            <a:pPr algn="ctr"/>
            <a:endParaRPr lang="en-US" dirty="0"/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EF72D95D-BAAF-F050-96CF-5B9B154A127A}"/>
              </a:ext>
            </a:extLst>
          </p:cNvPr>
          <p:cNvSpPr/>
          <p:nvPr/>
        </p:nvSpPr>
        <p:spPr>
          <a:xfrm>
            <a:off x="-1797508" y="0"/>
            <a:ext cx="11309081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Barlow Condensed" panose="00000506000000000000" pitchFamily="2" charset="0"/>
              </a:rPr>
              <a:t>- Number of ( </a:t>
            </a:r>
            <a:r>
              <a:rPr lang="en-US" sz="1800" dirty="0">
                <a:latin typeface="Ubuntu" panose="020B0504030602030204" pitchFamily="34" charset="0"/>
              </a:rPr>
              <a:t>lan_1 </a:t>
            </a:r>
            <a:r>
              <a:rPr lang="en-US" sz="1800" dirty="0">
                <a:latin typeface="Barlow Condensed" panose="00000506000000000000" pitchFamily="2" charset="0"/>
              </a:rPr>
              <a:t>) in LAN 1 Network </a:t>
            </a: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41DA59AC-415C-7DC5-1BA2-BB294E9D3EA3}"/>
              </a:ext>
            </a:extLst>
          </p:cNvPr>
          <p:cNvSpPr/>
          <p:nvPr/>
        </p:nvSpPr>
        <p:spPr>
          <a:xfrm rot="16200000">
            <a:off x="5560970" y="-1112623"/>
            <a:ext cx="929073" cy="3454030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OUTPUTS</a:t>
            </a:r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1AAC1D3C-5C93-32F1-7050-83C446F82003}"/>
              </a:ext>
            </a:extLst>
          </p:cNvPr>
          <p:cNvSpPr/>
          <p:nvPr/>
        </p:nvSpPr>
        <p:spPr>
          <a:xfrm>
            <a:off x="9701891" y="1692975"/>
            <a:ext cx="502283" cy="2362190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Creating Apps</a:t>
            </a:r>
          </a:p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D3B5CC-D4AA-22CE-49C5-FDE65EF54356}"/>
              </a:ext>
            </a:extLst>
          </p:cNvPr>
          <p:cNvSpPr txBox="1"/>
          <p:nvPr/>
        </p:nvSpPr>
        <p:spPr>
          <a:xfrm>
            <a:off x="1987826" y="5028552"/>
            <a:ext cx="733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rlow Condensed" panose="00000506000000000000" pitchFamily="2" charset="0"/>
              </a:rPr>
              <a:t>In this part create files to get outputs in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91312-97BE-2197-18F8-3E941E4187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t="32455" r="43206" b="4014"/>
          <a:stretch/>
        </p:blipFill>
        <p:spPr>
          <a:xfrm>
            <a:off x="1987826" y="1228784"/>
            <a:ext cx="7331974" cy="30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7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17B6-833D-8608-5914-7419D00D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rlow Condensed Black" panose="00000A06000000000000" pitchFamily="2" charset="0"/>
              </a:rPr>
              <a:t>AGENDA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766F-225B-6827-6715-4F143978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861" y="1864261"/>
            <a:ext cx="9646277" cy="4150172"/>
          </a:xfrm>
        </p:spPr>
        <p:txBody>
          <a:bodyPr numCol="2">
            <a:normAutofit/>
          </a:bodyPr>
          <a:lstStyle/>
          <a:p>
            <a:pPr algn="ctr"/>
            <a:r>
              <a:rPr lang="en-US" b="1" dirty="0">
                <a:latin typeface="Barlow Condensed" panose="00000506000000000000" pitchFamily="2" charset="0"/>
              </a:rPr>
              <a:t>LAN Structure </a:t>
            </a:r>
          </a:p>
          <a:p>
            <a:pPr algn="ctr"/>
            <a:r>
              <a:rPr lang="en-US" b="1" dirty="0">
                <a:latin typeface="Barlow Condensed" panose="00000506000000000000" pitchFamily="2" charset="0"/>
              </a:rPr>
              <a:t>LIBRARES</a:t>
            </a:r>
          </a:p>
          <a:p>
            <a:pPr algn="ctr"/>
            <a:r>
              <a:rPr lang="en-US" b="1" dirty="0">
                <a:latin typeface="Barlow Condensed" panose="00000506000000000000" pitchFamily="2" charset="0"/>
              </a:rPr>
              <a:t>MAIN Function</a:t>
            </a:r>
          </a:p>
          <a:p>
            <a:pPr algn="ctr"/>
            <a:r>
              <a:rPr lang="en-US" b="1" dirty="0">
                <a:latin typeface="Barlow Condensed" panose="00000506000000000000" pitchFamily="2" charset="0"/>
              </a:rPr>
              <a:t>Creating Nodes</a:t>
            </a:r>
          </a:p>
          <a:p>
            <a:pPr algn="ctr"/>
            <a:r>
              <a:rPr lang="en-US" b="1" dirty="0">
                <a:latin typeface="Barlow Condensed" panose="00000506000000000000" pitchFamily="2" charset="0"/>
              </a:rPr>
              <a:t>Setup LAN </a:t>
            </a:r>
          </a:p>
          <a:p>
            <a:pPr marL="0" indent="0" algn="ctr">
              <a:buNone/>
            </a:pPr>
            <a:endParaRPr lang="en-US" b="1" dirty="0">
              <a:latin typeface="Barlow Condensed" panose="00000506000000000000" pitchFamily="2" charset="0"/>
            </a:endParaRPr>
          </a:p>
          <a:p>
            <a:pPr algn="ctr"/>
            <a:endParaRPr lang="en-US" b="1" dirty="0">
              <a:latin typeface="Barlow Condensed" panose="00000506000000000000" pitchFamily="2" charset="0"/>
            </a:endParaRPr>
          </a:p>
          <a:p>
            <a:pPr algn="ctr"/>
            <a:endParaRPr lang="en-US" b="1" dirty="0">
              <a:latin typeface="Barlow Condensed" panose="00000506000000000000" pitchFamily="2" charset="0"/>
            </a:endParaRPr>
          </a:p>
          <a:p>
            <a:pPr algn="ctr"/>
            <a:r>
              <a:rPr lang="en-US" b="1" dirty="0">
                <a:latin typeface="Barlow Condensed" panose="00000506000000000000" pitchFamily="2" charset="0"/>
              </a:rPr>
              <a:t>Setup P2P </a:t>
            </a:r>
          </a:p>
          <a:p>
            <a:pPr algn="ctr"/>
            <a:r>
              <a:rPr lang="en-US" sz="2800" b="1" dirty="0">
                <a:latin typeface="Barlow Condensed" panose="00000506000000000000" pitchFamily="2" charset="0"/>
              </a:rPr>
              <a:t>IP Addressing</a:t>
            </a:r>
          </a:p>
          <a:p>
            <a:pPr algn="ctr"/>
            <a:r>
              <a:rPr lang="en-US" sz="2800" b="1" dirty="0">
                <a:latin typeface="Barlow Condensed" panose="00000506000000000000" pitchFamily="2" charset="0"/>
              </a:rPr>
              <a:t>Creating Apps</a:t>
            </a:r>
          </a:p>
          <a:p>
            <a:pPr algn="ctr"/>
            <a:r>
              <a:rPr lang="en-US" sz="2800" b="1" dirty="0">
                <a:latin typeface="Barlow Condensed" panose="00000506000000000000" pitchFamily="2" charset="0"/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26481826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0FA52005-A7EB-3F93-C9F2-19036D7ECCD3}"/>
              </a:ext>
            </a:extLst>
          </p:cNvPr>
          <p:cNvSpPr/>
          <p:nvPr/>
        </p:nvSpPr>
        <p:spPr>
          <a:xfrm rot="5400000">
            <a:off x="5296413" y="-1696813"/>
            <a:ext cx="1084109" cy="5117112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2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05B0B-E8A9-4D81-6537-43987DF9565B}"/>
              </a:ext>
            </a:extLst>
          </p:cNvPr>
          <p:cNvSpPr txBox="1"/>
          <p:nvPr/>
        </p:nvSpPr>
        <p:spPr>
          <a:xfrm>
            <a:off x="3460214" y="446244"/>
            <a:ext cx="475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Barlow Condensed" panose="00000506000000000000" pitchFamily="2" charset="0"/>
              </a:rPr>
              <a:t>LAN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F7B9A-1CAD-2CEE-D48D-89874560F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6"/>
          <a:stretch/>
        </p:blipFill>
        <p:spPr>
          <a:xfrm>
            <a:off x="813650" y="1725769"/>
            <a:ext cx="10564699" cy="40826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385447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CDD8DF80-7D91-A633-E95C-79C475869CCA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ound2DiagRect">
            <a:avLst/>
          </a:prstGeom>
          <a:solidFill>
            <a:srgbClr val="FFFFFF">
              <a:alpha val="72941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5770C33D-F400-E715-77D9-80CA117F5BD4}"/>
              </a:ext>
            </a:extLst>
          </p:cNvPr>
          <p:cNvSpPr/>
          <p:nvPr/>
        </p:nvSpPr>
        <p:spPr>
          <a:xfrm>
            <a:off x="-10091624" y="0"/>
            <a:ext cx="12192000" cy="6858000"/>
          </a:xfrm>
          <a:prstGeom prst="round2DiagRect">
            <a:avLst/>
          </a:prstGeom>
          <a:solidFill>
            <a:srgbClr val="FFFFFF">
              <a:alpha val="72941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BDE0857-7E69-8856-8155-6FBA69E7459B}"/>
              </a:ext>
            </a:extLst>
          </p:cNvPr>
          <p:cNvSpPr/>
          <p:nvPr/>
        </p:nvSpPr>
        <p:spPr>
          <a:xfrm>
            <a:off x="-10810507" y="0"/>
            <a:ext cx="12192000" cy="6858000"/>
          </a:xfrm>
          <a:prstGeom prst="round2DiagRect">
            <a:avLst/>
          </a:prstGeom>
          <a:solidFill>
            <a:srgbClr val="FFFFFF">
              <a:alpha val="72941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A8BF21D-7823-2BEF-1146-855AF10AC45C}"/>
              </a:ext>
            </a:extLst>
          </p:cNvPr>
          <p:cNvSpPr/>
          <p:nvPr/>
        </p:nvSpPr>
        <p:spPr>
          <a:xfrm>
            <a:off x="-11453237" y="0"/>
            <a:ext cx="12192000" cy="6858000"/>
          </a:xfrm>
          <a:prstGeom prst="round2DiagRect">
            <a:avLst/>
          </a:prstGeom>
          <a:solidFill>
            <a:srgbClr val="FFFFFF">
              <a:alpha val="72941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E4B961CB-33EB-6A93-7B8A-D2AA0F4F1FE0}"/>
              </a:ext>
            </a:extLst>
          </p:cNvPr>
          <p:cNvSpPr/>
          <p:nvPr/>
        </p:nvSpPr>
        <p:spPr>
          <a:xfrm>
            <a:off x="1457646" y="1709531"/>
            <a:ext cx="566577" cy="2093844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Main Function</a:t>
            </a:r>
          </a:p>
          <a:p>
            <a:pPr algn="ctr"/>
            <a:endParaRPr lang="en-US" dirty="0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ABEC1D68-5258-8A07-B9B2-6590CF930308}"/>
              </a:ext>
            </a:extLst>
          </p:cNvPr>
          <p:cNvSpPr/>
          <p:nvPr/>
        </p:nvSpPr>
        <p:spPr>
          <a:xfrm>
            <a:off x="776839" y="1709531"/>
            <a:ext cx="531768" cy="2093844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250000"/>
              </a:lnSpc>
            </a:pPr>
            <a:r>
              <a:rPr lang="en-US" sz="24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Creating Nodes </a:t>
            </a:r>
          </a:p>
          <a:p>
            <a:pPr algn="ctr"/>
            <a:endParaRPr lang="en-US" dirty="0"/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F08C0B6A-0CA9-DE52-C888-7792FBE6A692}"/>
              </a:ext>
            </a:extLst>
          </p:cNvPr>
          <p:cNvSpPr/>
          <p:nvPr/>
        </p:nvSpPr>
        <p:spPr>
          <a:xfrm>
            <a:off x="99300" y="1709531"/>
            <a:ext cx="566577" cy="2093844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200000"/>
              </a:lnSpc>
            </a:pPr>
            <a:r>
              <a:rPr lang="en-US" sz="32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Setup LAN</a:t>
            </a:r>
          </a:p>
          <a:p>
            <a:pPr algn="ctr"/>
            <a:endParaRPr lang="en-US" dirty="0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3C98AF7C-A128-C18E-1E0D-A74777288278}"/>
              </a:ext>
            </a:extLst>
          </p:cNvPr>
          <p:cNvSpPr/>
          <p:nvPr/>
        </p:nvSpPr>
        <p:spPr>
          <a:xfrm rot="5400000">
            <a:off x="4980320" y="-1685519"/>
            <a:ext cx="707359" cy="4412973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26D041-EE23-940B-6380-63DA4CC776BB}"/>
              </a:ext>
            </a:extLst>
          </p:cNvPr>
          <p:cNvSpPr txBox="1"/>
          <p:nvPr/>
        </p:nvSpPr>
        <p:spPr>
          <a:xfrm>
            <a:off x="3664225" y="166761"/>
            <a:ext cx="333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LIBRARIES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1B85B8-8AFC-B634-CCD9-E96EDC9C9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8869" r="66303" b="62518"/>
          <a:stretch/>
        </p:blipFill>
        <p:spPr>
          <a:xfrm>
            <a:off x="5538510" y="1041408"/>
            <a:ext cx="6388446" cy="33528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5226F5-D4BA-7A1A-FA05-3312A92AAF63}"/>
              </a:ext>
            </a:extLst>
          </p:cNvPr>
          <p:cNvSpPr txBox="1"/>
          <p:nvPr/>
        </p:nvSpPr>
        <p:spPr>
          <a:xfrm>
            <a:off x="2650435" y="3803375"/>
            <a:ext cx="85741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ar-EG" dirty="0">
              <a:latin typeface="Barlow Condensed" panose="00000506000000000000" pitchFamily="2" charset="0"/>
            </a:endParaRPr>
          </a:p>
          <a:p>
            <a:endParaRPr lang="ar-EG" dirty="0">
              <a:latin typeface="Barlow Condensed" panose="00000506000000000000" pitchFamily="2" charset="0"/>
            </a:endParaRPr>
          </a:p>
          <a:p>
            <a:r>
              <a:rPr lang="en-US" sz="2400" dirty="0">
                <a:latin typeface="Barlow Condensed" panose="00000506000000000000" pitchFamily="2" charset="0"/>
              </a:rPr>
              <a:t>We include some libraries for Network and Channel properties </a:t>
            </a:r>
          </a:p>
          <a:p>
            <a:r>
              <a:rPr lang="en-US" sz="2400" dirty="0">
                <a:latin typeface="Barlow Condensed" panose="00000506000000000000" pitchFamily="2" charset="0"/>
              </a:rPr>
              <a:t>The most important library is :</a:t>
            </a:r>
            <a:br>
              <a:rPr lang="en-US" sz="2400" dirty="0">
                <a:latin typeface="Barlow Condensed" panose="00000506000000000000" pitchFamily="2" charset="0"/>
              </a:rPr>
            </a:br>
            <a:r>
              <a:rPr lang="en-US" sz="2400" dirty="0">
                <a:latin typeface="Barlow Condensed" panose="00000506000000000000" pitchFamily="2" charset="0"/>
              </a:rPr>
              <a:t>-    </a:t>
            </a:r>
            <a:r>
              <a:rPr lang="en-US" sz="2400" dirty="0" err="1">
                <a:latin typeface="Barlow Condensed" panose="00000506000000000000" pitchFamily="2" charset="0"/>
              </a:rPr>
              <a:t>Csma</a:t>
            </a:r>
            <a:r>
              <a:rPr lang="en-US" sz="2400" dirty="0">
                <a:latin typeface="Barlow Condensed" panose="00000506000000000000" pitchFamily="2" charset="0"/>
              </a:rPr>
              <a:t> : library for Ethernet Channel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rlow Condensed" panose="00000506000000000000" pitchFamily="2" charset="0"/>
              </a:rPr>
              <a:t>IPv4 : library for getting IP for nodes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rlow Condensed" panose="00000506000000000000" pitchFamily="2" charset="0"/>
              </a:rPr>
              <a:t> bridge : library for switches </a:t>
            </a:r>
          </a:p>
        </p:txBody>
      </p:sp>
    </p:spTree>
    <p:extLst>
      <p:ext uri="{BB962C8B-B14F-4D97-AF65-F5344CB8AC3E}">
        <p14:creationId xmlns:p14="http://schemas.microsoft.com/office/powerpoint/2010/main" val="148958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CDD8DF80-7D91-A633-E95C-79C475869CCA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5770C33D-F400-E715-77D9-80CA117F5BD4}"/>
              </a:ext>
            </a:extLst>
          </p:cNvPr>
          <p:cNvSpPr/>
          <p:nvPr/>
        </p:nvSpPr>
        <p:spPr>
          <a:xfrm>
            <a:off x="-1000633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BDE0857-7E69-8856-8155-6FBA69E7459B}"/>
              </a:ext>
            </a:extLst>
          </p:cNvPr>
          <p:cNvSpPr/>
          <p:nvPr/>
        </p:nvSpPr>
        <p:spPr>
          <a:xfrm>
            <a:off x="-10810507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A8BF21D-7823-2BEF-1146-855AF10AC45C}"/>
              </a:ext>
            </a:extLst>
          </p:cNvPr>
          <p:cNvSpPr/>
          <p:nvPr/>
        </p:nvSpPr>
        <p:spPr>
          <a:xfrm>
            <a:off x="-11453237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E4B961CB-33EB-6A93-7B8A-D2AA0F4F1FE0}"/>
              </a:ext>
            </a:extLst>
          </p:cNvPr>
          <p:cNvSpPr/>
          <p:nvPr/>
        </p:nvSpPr>
        <p:spPr>
          <a:xfrm>
            <a:off x="11415161" y="1709531"/>
            <a:ext cx="566577" cy="2093844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LIBRARIES</a:t>
            </a:r>
            <a:endParaRPr lang="en-US" sz="2800" dirty="0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ABEC1D68-5258-8A07-B9B2-6590CF930308}"/>
              </a:ext>
            </a:extLst>
          </p:cNvPr>
          <p:cNvSpPr/>
          <p:nvPr/>
        </p:nvSpPr>
        <p:spPr>
          <a:xfrm>
            <a:off x="776839" y="1709531"/>
            <a:ext cx="531768" cy="2093844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250000"/>
              </a:lnSpc>
            </a:pPr>
            <a:r>
              <a:rPr lang="en-US" sz="24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Creating Nodes </a:t>
            </a:r>
          </a:p>
          <a:p>
            <a:pPr algn="ctr"/>
            <a:endParaRPr lang="en-US" dirty="0"/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F08C0B6A-0CA9-DE52-C888-7792FBE6A692}"/>
              </a:ext>
            </a:extLst>
          </p:cNvPr>
          <p:cNvSpPr/>
          <p:nvPr/>
        </p:nvSpPr>
        <p:spPr>
          <a:xfrm>
            <a:off x="99300" y="1709531"/>
            <a:ext cx="566577" cy="2093844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200000"/>
              </a:lnSpc>
            </a:pPr>
            <a:r>
              <a:rPr lang="en-US" sz="32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Setup LAN</a:t>
            </a:r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26D041-EE23-940B-6380-63DA4CC776BB}"/>
              </a:ext>
            </a:extLst>
          </p:cNvPr>
          <p:cNvSpPr txBox="1"/>
          <p:nvPr/>
        </p:nvSpPr>
        <p:spPr>
          <a:xfrm>
            <a:off x="3664225" y="166761"/>
            <a:ext cx="333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LIBRARIES 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314D76A1-D1AB-15D4-34D6-C8B409032517}"/>
              </a:ext>
            </a:extLst>
          </p:cNvPr>
          <p:cNvSpPr/>
          <p:nvPr/>
        </p:nvSpPr>
        <p:spPr>
          <a:xfrm rot="5400000">
            <a:off x="5132720" y="-1533119"/>
            <a:ext cx="707359" cy="4412973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2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9C1FD-6F61-B865-11E5-A2C99C501775}"/>
              </a:ext>
            </a:extLst>
          </p:cNvPr>
          <p:cNvSpPr txBox="1"/>
          <p:nvPr/>
        </p:nvSpPr>
        <p:spPr>
          <a:xfrm>
            <a:off x="3816625" y="319161"/>
            <a:ext cx="333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Main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0F3045-862E-8181-1C62-24C07A088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" t="8869" r="20218" b="7419"/>
          <a:stretch/>
        </p:blipFill>
        <p:spPr>
          <a:xfrm>
            <a:off x="4346713" y="1346208"/>
            <a:ext cx="6438214" cy="3937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0BDFE-7EE9-0DB1-C1BC-0DEC12AC971D}"/>
              </a:ext>
            </a:extLst>
          </p:cNvPr>
          <p:cNvSpPr txBox="1"/>
          <p:nvPr/>
        </p:nvSpPr>
        <p:spPr>
          <a:xfrm>
            <a:off x="1722783" y="5511792"/>
            <a:ext cx="8057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rlow Condensed" panose="00000506000000000000" pitchFamily="2" charset="0"/>
              </a:rPr>
              <a:t>In this part we introduce the main library , then get three variables </a:t>
            </a:r>
            <a:br>
              <a:rPr lang="en-US" sz="2400" dirty="0">
                <a:latin typeface="Barlow Condensed" panose="00000506000000000000" pitchFamily="2" charset="0"/>
              </a:rPr>
            </a:br>
            <a:r>
              <a:rPr lang="en-US" sz="2400" dirty="0">
                <a:latin typeface="Barlow Condensed" panose="00000506000000000000" pitchFamily="2" charset="0"/>
              </a:rPr>
              <a:t>lan_1  , lan_2 and </a:t>
            </a:r>
            <a:r>
              <a:rPr lang="en-US" sz="2400" dirty="0" err="1">
                <a:latin typeface="Barlow Condensed" panose="00000506000000000000" pitchFamily="2" charset="0"/>
              </a:rPr>
              <a:t>nWifi</a:t>
            </a:r>
            <a:r>
              <a:rPr lang="en-US" sz="2400" dirty="0">
                <a:latin typeface="Barlow Condensed" panose="00000506000000000000" pitchFamily="2" charset="0"/>
              </a:rPr>
              <a:t> to get number of nodes in network </a:t>
            </a:r>
            <a:br>
              <a:rPr lang="en-US" sz="2400" dirty="0">
                <a:latin typeface="Barlow Condensed" panose="00000506000000000000" pitchFamily="2" charset="0"/>
              </a:rPr>
            </a:br>
            <a:r>
              <a:rPr lang="en-US" sz="2400" dirty="0">
                <a:latin typeface="Barlow Condensed" panose="00000506000000000000" pitchFamily="2" charset="0"/>
              </a:rPr>
              <a:t>programing code to be worked in </a:t>
            </a:r>
            <a:r>
              <a:rPr lang="en-US" sz="2400" dirty="0" err="1">
                <a:latin typeface="Barlow Condensed" panose="00000506000000000000" pitchFamily="2" charset="0"/>
              </a:rPr>
              <a:t>cmd</a:t>
            </a:r>
            <a:r>
              <a:rPr lang="en-US" sz="2400" dirty="0">
                <a:latin typeface="Barlow Condensed" panose="00000506000000000000" pitchFamily="2" charset="0"/>
              </a:rPr>
              <a:t> and get time resolution in ns </a:t>
            </a:r>
          </a:p>
        </p:txBody>
      </p:sp>
    </p:spTree>
    <p:extLst>
      <p:ext uri="{BB962C8B-B14F-4D97-AF65-F5344CB8AC3E}">
        <p14:creationId xmlns:p14="http://schemas.microsoft.com/office/powerpoint/2010/main" val="627669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CDD8DF80-7D91-A633-E95C-79C475869CCA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5770C33D-F400-E715-77D9-80CA117F5BD4}"/>
              </a:ext>
            </a:extLst>
          </p:cNvPr>
          <p:cNvSpPr/>
          <p:nvPr/>
        </p:nvSpPr>
        <p:spPr>
          <a:xfrm>
            <a:off x="-1000633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BDE0857-7E69-8856-8155-6FBA69E7459B}"/>
              </a:ext>
            </a:extLst>
          </p:cNvPr>
          <p:cNvSpPr/>
          <p:nvPr/>
        </p:nvSpPr>
        <p:spPr>
          <a:xfrm>
            <a:off x="-1838596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A8BF21D-7823-2BEF-1146-855AF10AC45C}"/>
              </a:ext>
            </a:extLst>
          </p:cNvPr>
          <p:cNvSpPr/>
          <p:nvPr/>
        </p:nvSpPr>
        <p:spPr>
          <a:xfrm>
            <a:off x="-11453237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E4B961CB-33EB-6A93-7B8A-D2AA0F4F1FE0}"/>
              </a:ext>
            </a:extLst>
          </p:cNvPr>
          <p:cNvSpPr/>
          <p:nvPr/>
        </p:nvSpPr>
        <p:spPr>
          <a:xfrm>
            <a:off x="11415161" y="1709531"/>
            <a:ext cx="566577" cy="2093844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LIBRARIES</a:t>
            </a:r>
            <a:endParaRPr lang="en-US" sz="2800" dirty="0"/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F08C0B6A-0CA9-DE52-C888-7792FBE6A692}"/>
              </a:ext>
            </a:extLst>
          </p:cNvPr>
          <p:cNvSpPr/>
          <p:nvPr/>
        </p:nvSpPr>
        <p:spPr>
          <a:xfrm>
            <a:off x="99300" y="1709531"/>
            <a:ext cx="566577" cy="2093844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200000"/>
              </a:lnSpc>
            </a:pPr>
            <a:r>
              <a:rPr lang="en-US" sz="32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Setup LAN</a:t>
            </a:r>
          </a:p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73AFA2-DE68-ED0C-C0AA-A52DB50C59F8}"/>
              </a:ext>
            </a:extLst>
          </p:cNvPr>
          <p:cNvGrpSpPr/>
          <p:nvPr/>
        </p:nvGrpSpPr>
        <p:grpSpPr>
          <a:xfrm>
            <a:off x="3322979" y="123980"/>
            <a:ext cx="3810001" cy="734387"/>
            <a:chOff x="3428997" y="786588"/>
            <a:chExt cx="3810001" cy="734387"/>
          </a:xfrm>
        </p:grpSpPr>
        <p:sp>
          <p:nvSpPr>
            <p:cNvPr id="14" name="Rectangle: Diagonal Corners Snipped 13">
              <a:extLst>
                <a:ext uri="{FF2B5EF4-FFF2-40B4-BE49-F238E27FC236}">
                  <a16:creationId xmlns:a16="http://schemas.microsoft.com/office/drawing/2014/main" id="{ABEC1D68-5258-8A07-B9B2-6590CF930308}"/>
                </a:ext>
              </a:extLst>
            </p:cNvPr>
            <p:cNvSpPr/>
            <p:nvPr/>
          </p:nvSpPr>
          <p:spPr>
            <a:xfrm rot="16200000">
              <a:off x="4966805" y="-751220"/>
              <a:ext cx="734386" cy="3810001"/>
            </a:xfrm>
            <a:prstGeom prst="snip2DiagRect">
              <a:avLst>
                <a:gd name="adj1" fmla="val 16591"/>
                <a:gd name="adj2" fmla="val 16667"/>
              </a:avLst>
            </a:prstGeom>
            <a:solidFill>
              <a:srgbClr val="92D05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26D041-EE23-940B-6380-63DA4CC776BB}"/>
                </a:ext>
              </a:extLst>
            </p:cNvPr>
            <p:cNvSpPr txBox="1"/>
            <p:nvPr/>
          </p:nvSpPr>
          <p:spPr>
            <a:xfrm>
              <a:off x="3713921" y="786588"/>
              <a:ext cx="3240156" cy="734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Barlow Condensed Black" panose="00000A06000000000000" pitchFamily="2" charset="0"/>
                </a:rPr>
                <a:t>Creating Nodes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3989D5-C337-467E-060F-CD98BD633446}"/>
              </a:ext>
            </a:extLst>
          </p:cNvPr>
          <p:cNvGrpSpPr/>
          <p:nvPr/>
        </p:nvGrpSpPr>
        <p:grpSpPr>
          <a:xfrm rot="5400000">
            <a:off x="9636081" y="2484998"/>
            <a:ext cx="2223051" cy="672118"/>
            <a:chOff x="1589297" y="-4553789"/>
            <a:chExt cx="4170571" cy="668467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314D76A1-D1AB-15D4-34D6-C8B409032517}"/>
                </a:ext>
              </a:extLst>
            </p:cNvPr>
            <p:cNvSpPr/>
            <p:nvPr/>
          </p:nvSpPr>
          <p:spPr>
            <a:xfrm rot="5400000">
              <a:off x="3340349" y="-6304841"/>
              <a:ext cx="668467" cy="4170571"/>
            </a:xfrm>
            <a:prstGeom prst="snip2DiagRect">
              <a:avLst>
                <a:gd name="adj1" fmla="val 16591"/>
                <a:gd name="adj2" fmla="val 16667"/>
              </a:avLst>
            </a:prstGeom>
            <a:solidFill>
              <a:srgbClr val="92D05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F9C1FD-6F61-B865-11E5-A2C99C501775}"/>
                </a:ext>
              </a:extLst>
            </p:cNvPr>
            <p:cNvSpPr txBox="1"/>
            <p:nvPr/>
          </p:nvSpPr>
          <p:spPr>
            <a:xfrm>
              <a:off x="2004809" y="-4495961"/>
              <a:ext cx="3339547" cy="45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Barlow Condensed Black" panose="00000A06000000000000" pitchFamily="2" charset="0"/>
                </a:rPr>
                <a:t>Main Function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984726A-3022-1503-BF8C-2D4A3B50C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24915" r="56304" b="32166"/>
          <a:stretch/>
        </p:blipFill>
        <p:spPr>
          <a:xfrm>
            <a:off x="4366963" y="982345"/>
            <a:ext cx="5532035" cy="32837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9C96E0-2096-EFDA-C43E-9EFDF510652E}"/>
              </a:ext>
            </a:extLst>
          </p:cNvPr>
          <p:cNvSpPr txBox="1"/>
          <p:nvPr/>
        </p:nvSpPr>
        <p:spPr>
          <a:xfrm>
            <a:off x="1199319" y="4390043"/>
            <a:ext cx="80573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rlow Condensed" panose="00000506000000000000" pitchFamily="2" charset="0"/>
              </a:rPr>
              <a:t>In this part we create nodes :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rlow Condensed" panose="00000506000000000000" pitchFamily="2" charset="0"/>
              </a:rPr>
              <a:t>Number of ( </a:t>
            </a:r>
            <a:r>
              <a:rPr lang="en-US" sz="2000" dirty="0">
                <a:latin typeface="Ubuntu" panose="020B0504030602030204" pitchFamily="34" charset="0"/>
              </a:rPr>
              <a:t>lan_1</a:t>
            </a:r>
            <a:r>
              <a:rPr lang="en-US" sz="2400" dirty="0">
                <a:latin typeface="Ubuntu" panose="020B0504030602030204" pitchFamily="34" charset="0"/>
              </a:rPr>
              <a:t> </a:t>
            </a:r>
            <a:r>
              <a:rPr lang="en-US" sz="2400" dirty="0">
                <a:latin typeface="Barlow Condensed" panose="00000506000000000000" pitchFamily="2" charset="0"/>
              </a:rPr>
              <a:t>) in LAN 1 Network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rlow Condensed" panose="00000506000000000000" pitchFamily="2" charset="0"/>
              </a:rPr>
              <a:t>Number of ( </a:t>
            </a:r>
            <a:r>
              <a:rPr lang="en-US" sz="2000" dirty="0">
                <a:latin typeface="Ubuntu" panose="020B0504030602030204" pitchFamily="34" charset="0"/>
              </a:rPr>
              <a:t>lan_2 </a:t>
            </a:r>
            <a:r>
              <a:rPr lang="en-US" sz="2400" dirty="0">
                <a:latin typeface="Barlow Condensed" panose="00000506000000000000" pitchFamily="2" charset="0"/>
              </a:rPr>
              <a:t>) in LAN 2 Network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rlow Condensed" panose="00000506000000000000" pitchFamily="2" charset="0"/>
              </a:rPr>
              <a:t>Two Switches in </a:t>
            </a:r>
            <a:r>
              <a:rPr lang="en-US" sz="2400" dirty="0" err="1">
                <a:latin typeface="Barlow Condensed" panose="00000506000000000000" pitchFamily="2" charset="0"/>
              </a:rPr>
              <a:t>csmaSwitch</a:t>
            </a:r>
            <a:r>
              <a:rPr lang="en-US" sz="2400" dirty="0">
                <a:latin typeface="Barlow Condensed" panose="00000506000000000000" pitchFamily="2" charset="0"/>
              </a:rPr>
              <a:t> variable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rlow Condensed" panose="00000506000000000000" pitchFamily="2" charset="0"/>
              </a:rPr>
              <a:t>One  router    </a:t>
            </a:r>
          </a:p>
        </p:txBody>
      </p:sp>
    </p:spTree>
    <p:extLst>
      <p:ext uri="{BB962C8B-B14F-4D97-AF65-F5344CB8AC3E}">
        <p14:creationId xmlns:p14="http://schemas.microsoft.com/office/powerpoint/2010/main" val="2278320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CDD8DF80-7D91-A633-E95C-79C475869CCA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5770C33D-F400-E715-77D9-80CA117F5BD4}"/>
              </a:ext>
            </a:extLst>
          </p:cNvPr>
          <p:cNvSpPr/>
          <p:nvPr/>
        </p:nvSpPr>
        <p:spPr>
          <a:xfrm>
            <a:off x="-1000633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BDE0857-7E69-8856-8155-6FBA69E7459B}"/>
              </a:ext>
            </a:extLst>
          </p:cNvPr>
          <p:cNvSpPr/>
          <p:nvPr/>
        </p:nvSpPr>
        <p:spPr>
          <a:xfrm>
            <a:off x="-1838596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A8BF21D-7823-2BEF-1146-855AF10AC45C}"/>
              </a:ext>
            </a:extLst>
          </p:cNvPr>
          <p:cNvSpPr/>
          <p:nvPr/>
        </p:nvSpPr>
        <p:spPr>
          <a:xfrm>
            <a:off x="-2718496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E4B961CB-33EB-6A93-7B8A-D2AA0F4F1FE0}"/>
              </a:ext>
            </a:extLst>
          </p:cNvPr>
          <p:cNvSpPr/>
          <p:nvPr/>
        </p:nvSpPr>
        <p:spPr>
          <a:xfrm>
            <a:off x="11415161" y="1709531"/>
            <a:ext cx="566577" cy="2093844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LIBRARIES</a:t>
            </a:r>
            <a:endParaRPr lang="en-US" sz="2800" dirty="0"/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F08C0B6A-0CA9-DE52-C888-7792FBE6A692}"/>
              </a:ext>
            </a:extLst>
          </p:cNvPr>
          <p:cNvSpPr/>
          <p:nvPr/>
        </p:nvSpPr>
        <p:spPr>
          <a:xfrm rot="16200000">
            <a:off x="5073192" y="-1151934"/>
            <a:ext cx="781500" cy="3354527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Setup LAN </a:t>
            </a:r>
          </a:p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73AFA2-DE68-ED0C-C0AA-A52DB50C59F8}"/>
              </a:ext>
            </a:extLst>
          </p:cNvPr>
          <p:cNvGrpSpPr/>
          <p:nvPr/>
        </p:nvGrpSpPr>
        <p:grpSpPr>
          <a:xfrm rot="5400000">
            <a:off x="8762524" y="2571277"/>
            <a:ext cx="2331218" cy="607726"/>
            <a:chOff x="3428997" y="786588"/>
            <a:chExt cx="3810001" cy="734386"/>
          </a:xfrm>
        </p:grpSpPr>
        <p:sp>
          <p:nvSpPr>
            <p:cNvPr id="14" name="Rectangle: Diagonal Corners Snipped 13">
              <a:extLst>
                <a:ext uri="{FF2B5EF4-FFF2-40B4-BE49-F238E27FC236}">
                  <a16:creationId xmlns:a16="http://schemas.microsoft.com/office/drawing/2014/main" id="{ABEC1D68-5258-8A07-B9B2-6590CF930308}"/>
                </a:ext>
              </a:extLst>
            </p:cNvPr>
            <p:cNvSpPr/>
            <p:nvPr/>
          </p:nvSpPr>
          <p:spPr>
            <a:xfrm rot="16200000">
              <a:off x="4966805" y="-751220"/>
              <a:ext cx="734386" cy="3810001"/>
            </a:xfrm>
            <a:prstGeom prst="snip2DiagRect">
              <a:avLst>
                <a:gd name="adj1" fmla="val 16591"/>
                <a:gd name="adj2" fmla="val 16667"/>
              </a:avLst>
            </a:prstGeom>
            <a:solidFill>
              <a:srgbClr val="92D05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26D041-EE23-940B-6380-63DA4CC776BB}"/>
                </a:ext>
              </a:extLst>
            </p:cNvPr>
            <p:cNvSpPr txBox="1"/>
            <p:nvPr/>
          </p:nvSpPr>
          <p:spPr>
            <a:xfrm>
              <a:off x="3713920" y="874841"/>
              <a:ext cx="3240156" cy="55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Barlow Condensed Black" panose="00000A06000000000000" pitchFamily="2" charset="0"/>
                </a:rPr>
                <a:t>Creating Nodes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3989D5-C337-467E-060F-CD98BD633446}"/>
              </a:ext>
            </a:extLst>
          </p:cNvPr>
          <p:cNvGrpSpPr/>
          <p:nvPr/>
        </p:nvGrpSpPr>
        <p:grpSpPr>
          <a:xfrm rot="5400000">
            <a:off x="9636081" y="2484998"/>
            <a:ext cx="2223051" cy="672118"/>
            <a:chOff x="1589297" y="-4553789"/>
            <a:chExt cx="4170571" cy="668467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314D76A1-D1AB-15D4-34D6-C8B409032517}"/>
                </a:ext>
              </a:extLst>
            </p:cNvPr>
            <p:cNvSpPr/>
            <p:nvPr/>
          </p:nvSpPr>
          <p:spPr>
            <a:xfrm rot="5400000">
              <a:off x="3340349" y="-6304841"/>
              <a:ext cx="668467" cy="4170571"/>
            </a:xfrm>
            <a:prstGeom prst="snip2DiagRect">
              <a:avLst>
                <a:gd name="adj1" fmla="val 16591"/>
                <a:gd name="adj2" fmla="val 16667"/>
              </a:avLst>
            </a:prstGeom>
            <a:solidFill>
              <a:srgbClr val="92D05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F9C1FD-6F61-B865-11E5-A2C99C501775}"/>
                </a:ext>
              </a:extLst>
            </p:cNvPr>
            <p:cNvSpPr txBox="1"/>
            <p:nvPr/>
          </p:nvSpPr>
          <p:spPr>
            <a:xfrm>
              <a:off x="2004809" y="-4495961"/>
              <a:ext cx="3339547" cy="45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Barlow Condensed Black" panose="00000A06000000000000" pitchFamily="2" charset="0"/>
                </a:rPr>
                <a:t>Main Function</a:t>
              </a:r>
            </a:p>
          </p:txBody>
        </p:sp>
      </p:grp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3C145D0D-1A7C-9D9A-028A-5612CC0C9508}"/>
              </a:ext>
            </a:extLst>
          </p:cNvPr>
          <p:cNvSpPr/>
          <p:nvPr/>
        </p:nvSpPr>
        <p:spPr>
          <a:xfrm>
            <a:off x="-11431172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ED98E872-5957-AB0F-EBFA-D6CA9113692D}"/>
              </a:ext>
            </a:extLst>
          </p:cNvPr>
          <p:cNvSpPr/>
          <p:nvPr/>
        </p:nvSpPr>
        <p:spPr>
          <a:xfrm>
            <a:off x="-12373012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2E33F20E-9A90-79AE-2DCD-F0639B1722EF}"/>
              </a:ext>
            </a:extLst>
          </p:cNvPr>
          <p:cNvSpPr/>
          <p:nvPr/>
        </p:nvSpPr>
        <p:spPr>
          <a:xfrm>
            <a:off x="16093" y="1335156"/>
            <a:ext cx="566577" cy="2093844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200000"/>
              </a:lnSpc>
            </a:pPr>
            <a:r>
              <a:rPr lang="en-US" sz="32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Setup P2P  </a:t>
            </a:r>
          </a:p>
          <a:p>
            <a:pPr algn="ctr"/>
            <a:endParaRPr lang="en-US" dirty="0"/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93C9F4C0-8CB1-7A7A-0540-174C0A0BEF9A}"/>
              </a:ext>
            </a:extLst>
          </p:cNvPr>
          <p:cNvSpPr/>
          <p:nvPr/>
        </p:nvSpPr>
        <p:spPr>
          <a:xfrm>
            <a:off x="-843942" y="1335156"/>
            <a:ext cx="566577" cy="2093844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61ADE-243F-1BA6-94CB-60019762F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" t="21241" r="26087" b="23006"/>
          <a:stretch/>
        </p:blipFill>
        <p:spPr>
          <a:xfrm>
            <a:off x="1462571" y="988962"/>
            <a:ext cx="7862228" cy="32414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F3C906-3A6A-4580-E771-11D13859E0FE}"/>
              </a:ext>
            </a:extLst>
          </p:cNvPr>
          <p:cNvSpPr txBox="1"/>
          <p:nvPr/>
        </p:nvSpPr>
        <p:spPr>
          <a:xfrm>
            <a:off x="1199319" y="4390043"/>
            <a:ext cx="80573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rlow Condensed" panose="00000506000000000000" pitchFamily="2" charset="0"/>
              </a:rPr>
              <a:t>In this part we Setup LAN :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rlow Condensed" panose="00000506000000000000" pitchFamily="2" charset="0"/>
              </a:rPr>
              <a:t>Creating CSMA channel using </a:t>
            </a:r>
            <a:r>
              <a:rPr lang="en-US" sz="2000" dirty="0" err="1">
                <a:latin typeface="Ubuntu" panose="020B0504030602030204" pitchFamily="34" charset="0"/>
              </a:rPr>
              <a:t>csmaHelper</a:t>
            </a:r>
            <a:r>
              <a:rPr lang="en-US" sz="2000" dirty="0">
                <a:latin typeface="Ubuntu" panose="020B0504030602030204" pitchFamily="34" charset="0"/>
              </a:rPr>
              <a:t> </a:t>
            </a:r>
            <a:r>
              <a:rPr lang="en-US" sz="2400" dirty="0">
                <a:latin typeface="Barlow Condensed" panose="00000506000000000000" pitchFamily="2" charset="0"/>
              </a:rPr>
              <a:t>with data rate 5M bps and delay time 2 ns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rlow Condensed" panose="00000506000000000000" pitchFamily="2" charset="0"/>
              </a:rPr>
              <a:t>Setup characteristics between device to make connections between devices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rlow Condensed" panose="00000506000000000000" pitchFamily="2" charset="0"/>
              </a:rPr>
              <a:t>Using </a:t>
            </a:r>
            <a:r>
              <a:rPr lang="en-US" sz="2000" dirty="0" err="1">
                <a:latin typeface="Ubuntu" panose="020B0504030602030204" pitchFamily="34" charset="0"/>
              </a:rPr>
              <a:t>BridgeHelper</a:t>
            </a:r>
            <a:r>
              <a:rPr lang="en-US" sz="2400" dirty="0">
                <a:latin typeface="Barlow Condensed" panose="00000506000000000000" pitchFamily="2" charset="0"/>
              </a:rPr>
              <a:t> to connect devices to switches </a:t>
            </a:r>
            <a:endParaRPr lang="en-US" sz="2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443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CDD8DF80-7D91-A633-E95C-79C475869CCA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5770C33D-F400-E715-77D9-80CA117F5BD4}"/>
              </a:ext>
            </a:extLst>
          </p:cNvPr>
          <p:cNvSpPr/>
          <p:nvPr/>
        </p:nvSpPr>
        <p:spPr>
          <a:xfrm>
            <a:off x="-1000633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BDE0857-7E69-8856-8155-6FBA69E7459B}"/>
              </a:ext>
            </a:extLst>
          </p:cNvPr>
          <p:cNvSpPr/>
          <p:nvPr/>
        </p:nvSpPr>
        <p:spPr>
          <a:xfrm>
            <a:off x="-1838596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A8BF21D-7823-2BEF-1146-855AF10AC45C}"/>
              </a:ext>
            </a:extLst>
          </p:cNvPr>
          <p:cNvSpPr/>
          <p:nvPr/>
        </p:nvSpPr>
        <p:spPr>
          <a:xfrm>
            <a:off x="-2718496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E4B961CB-33EB-6A93-7B8A-D2AA0F4F1FE0}"/>
              </a:ext>
            </a:extLst>
          </p:cNvPr>
          <p:cNvSpPr/>
          <p:nvPr/>
        </p:nvSpPr>
        <p:spPr>
          <a:xfrm>
            <a:off x="11415161" y="1709531"/>
            <a:ext cx="566577" cy="2093844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LIBRARIES</a:t>
            </a:r>
            <a:endParaRPr lang="en-US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73AFA2-DE68-ED0C-C0AA-A52DB50C59F8}"/>
              </a:ext>
            </a:extLst>
          </p:cNvPr>
          <p:cNvGrpSpPr/>
          <p:nvPr/>
        </p:nvGrpSpPr>
        <p:grpSpPr>
          <a:xfrm rot="5400000">
            <a:off x="8762524" y="2571277"/>
            <a:ext cx="2331218" cy="607726"/>
            <a:chOff x="3428997" y="786588"/>
            <a:chExt cx="3810001" cy="734386"/>
          </a:xfrm>
        </p:grpSpPr>
        <p:sp>
          <p:nvSpPr>
            <p:cNvPr id="14" name="Rectangle: Diagonal Corners Snipped 13">
              <a:extLst>
                <a:ext uri="{FF2B5EF4-FFF2-40B4-BE49-F238E27FC236}">
                  <a16:creationId xmlns:a16="http://schemas.microsoft.com/office/drawing/2014/main" id="{ABEC1D68-5258-8A07-B9B2-6590CF930308}"/>
                </a:ext>
              </a:extLst>
            </p:cNvPr>
            <p:cNvSpPr/>
            <p:nvPr/>
          </p:nvSpPr>
          <p:spPr>
            <a:xfrm rot="16200000">
              <a:off x="4966805" y="-751220"/>
              <a:ext cx="734386" cy="3810001"/>
            </a:xfrm>
            <a:prstGeom prst="snip2DiagRect">
              <a:avLst>
                <a:gd name="adj1" fmla="val 16591"/>
                <a:gd name="adj2" fmla="val 16667"/>
              </a:avLst>
            </a:prstGeom>
            <a:solidFill>
              <a:srgbClr val="92D05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26D041-EE23-940B-6380-63DA4CC776BB}"/>
                </a:ext>
              </a:extLst>
            </p:cNvPr>
            <p:cNvSpPr txBox="1"/>
            <p:nvPr/>
          </p:nvSpPr>
          <p:spPr>
            <a:xfrm>
              <a:off x="3713920" y="874841"/>
              <a:ext cx="3240156" cy="55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Barlow Condensed Black" panose="00000A06000000000000" pitchFamily="2" charset="0"/>
                </a:rPr>
                <a:t>Creating Nodes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3989D5-C337-467E-060F-CD98BD633446}"/>
              </a:ext>
            </a:extLst>
          </p:cNvPr>
          <p:cNvGrpSpPr/>
          <p:nvPr/>
        </p:nvGrpSpPr>
        <p:grpSpPr>
          <a:xfrm rot="5400000">
            <a:off x="9636081" y="2484998"/>
            <a:ext cx="2223051" cy="672118"/>
            <a:chOff x="1589297" y="-4553789"/>
            <a:chExt cx="4170571" cy="668467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314D76A1-D1AB-15D4-34D6-C8B409032517}"/>
                </a:ext>
              </a:extLst>
            </p:cNvPr>
            <p:cNvSpPr/>
            <p:nvPr/>
          </p:nvSpPr>
          <p:spPr>
            <a:xfrm rot="5400000">
              <a:off x="3340349" y="-6304841"/>
              <a:ext cx="668467" cy="4170571"/>
            </a:xfrm>
            <a:prstGeom prst="snip2DiagRect">
              <a:avLst>
                <a:gd name="adj1" fmla="val 16591"/>
                <a:gd name="adj2" fmla="val 16667"/>
              </a:avLst>
            </a:prstGeom>
            <a:solidFill>
              <a:srgbClr val="92D05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F9C1FD-6F61-B865-11E5-A2C99C501775}"/>
                </a:ext>
              </a:extLst>
            </p:cNvPr>
            <p:cNvSpPr txBox="1"/>
            <p:nvPr/>
          </p:nvSpPr>
          <p:spPr>
            <a:xfrm>
              <a:off x="2004809" y="-4495961"/>
              <a:ext cx="3339547" cy="45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Barlow Condensed Black" panose="00000A06000000000000" pitchFamily="2" charset="0"/>
                </a:rPr>
                <a:t>Main Function</a:t>
              </a:r>
            </a:p>
          </p:txBody>
        </p:sp>
      </p:grp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3C145D0D-1A7C-9D9A-028A-5612CC0C9508}"/>
              </a:ext>
            </a:extLst>
          </p:cNvPr>
          <p:cNvSpPr/>
          <p:nvPr/>
        </p:nvSpPr>
        <p:spPr>
          <a:xfrm>
            <a:off x="-3598396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ED98E872-5957-AB0F-EBFA-D6CA9113692D}"/>
              </a:ext>
            </a:extLst>
          </p:cNvPr>
          <p:cNvSpPr/>
          <p:nvPr/>
        </p:nvSpPr>
        <p:spPr>
          <a:xfrm>
            <a:off x="-11469756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2E33F20E-9A90-79AE-2DCD-F0639B1722EF}"/>
              </a:ext>
            </a:extLst>
          </p:cNvPr>
          <p:cNvSpPr/>
          <p:nvPr/>
        </p:nvSpPr>
        <p:spPr>
          <a:xfrm>
            <a:off x="8744370" y="1709531"/>
            <a:ext cx="591287" cy="2331218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Setup LAN</a:t>
            </a: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93C9F4C0-8CB1-7A7A-0540-174C0A0BEF9A}"/>
              </a:ext>
            </a:extLst>
          </p:cNvPr>
          <p:cNvSpPr/>
          <p:nvPr/>
        </p:nvSpPr>
        <p:spPr>
          <a:xfrm>
            <a:off x="-73771" y="1709531"/>
            <a:ext cx="566577" cy="2093844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IP Addressing</a:t>
            </a:r>
          </a:p>
          <a:p>
            <a:pPr algn="ctr"/>
            <a:endParaRPr lang="en-US" dirty="0"/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FE805490-D03A-6691-1EC8-8599A864EB1B}"/>
              </a:ext>
            </a:extLst>
          </p:cNvPr>
          <p:cNvSpPr/>
          <p:nvPr/>
        </p:nvSpPr>
        <p:spPr>
          <a:xfrm rot="16200000">
            <a:off x="4024791" y="-1165186"/>
            <a:ext cx="781500" cy="3354527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Setup P2P  </a:t>
            </a:r>
          </a:p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86A4FE0-9376-501C-B8CF-79248C97E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" t="30909" r="31630" b="36612"/>
          <a:stretch/>
        </p:blipFill>
        <p:spPr>
          <a:xfrm>
            <a:off x="1444487" y="1037408"/>
            <a:ext cx="6907588" cy="24944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213939-12BA-F72E-4EE5-57599817525F}"/>
              </a:ext>
            </a:extLst>
          </p:cNvPr>
          <p:cNvSpPr txBox="1"/>
          <p:nvPr/>
        </p:nvSpPr>
        <p:spPr>
          <a:xfrm>
            <a:off x="869621" y="4040749"/>
            <a:ext cx="7874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rlow Condensed" panose="00000506000000000000" pitchFamily="2" charset="0"/>
              </a:rPr>
              <a:t>In this part we Setup Point to Point channel  :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rlow Condensed" panose="00000506000000000000" pitchFamily="2" charset="0"/>
              </a:rPr>
              <a:t>Creating P2P channel using </a:t>
            </a:r>
            <a:r>
              <a:rPr lang="en-US" sz="2000" dirty="0" err="1">
                <a:latin typeface="Ubuntu" panose="020B0504030602030204" pitchFamily="34" charset="0"/>
              </a:rPr>
              <a:t>PointToPointHelper</a:t>
            </a:r>
            <a:r>
              <a:rPr lang="en-US" sz="2000" dirty="0">
                <a:latin typeface="Ubuntu" panose="020B0504030602030204" pitchFamily="34" charset="0"/>
              </a:rPr>
              <a:t> </a:t>
            </a:r>
            <a:r>
              <a:rPr lang="en-US" sz="2400" dirty="0">
                <a:latin typeface="Barlow Condensed" panose="00000506000000000000" pitchFamily="2" charset="0"/>
              </a:rPr>
              <a:t>with data rate 10Mbps and delay time 2 </a:t>
            </a:r>
            <a:r>
              <a:rPr lang="en-US" sz="2400" dirty="0" err="1">
                <a:latin typeface="Barlow Condensed" panose="00000506000000000000" pitchFamily="2" charset="0"/>
              </a:rPr>
              <a:t>ms</a:t>
            </a:r>
            <a:r>
              <a:rPr lang="en-US" sz="2400" dirty="0">
                <a:latin typeface="Barlow Condensed" panose="00000506000000000000" pitchFamily="2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rlow Condensed" panose="00000506000000000000" pitchFamily="2" charset="0"/>
              </a:rPr>
              <a:t>Creating LAN Connections between router and Switches </a:t>
            </a:r>
            <a:endParaRPr lang="en-US" sz="2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13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5770C33D-F400-E715-77D9-80CA117F5BD4}"/>
              </a:ext>
            </a:extLst>
          </p:cNvPr>
          <p:cNvSpPr/>
          <p:nvPr/>
        </p:nvSpPr>
        <p:spPr>
          <a:xfrm>
            <a:off x="30033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BDE0857-7E69-8856-8155-6FBA69E7459B}"/>
              </a:ext>
            </a:extLst>
          </p:cNvPr>
          <p:cNvSpPr/>
          <p:nvPr/>
        </p:nvSpPr>
        <p:spPr>
          <a:xfrm>
            <a:off x="-807930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A8BF21D-7823-2BEF-1146-855AF10AC45C}"/>
              </a:ext>
            </a:extLst>
          </p:cNvPr>
          <p:cNvSpPr/>
          <p:nvPr/>
        </p:nvSpPr>
        <p:spPr>
          <a:xfrm>
            <a:off x="-1687830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73AFA2-DE68-ED0C-C0AA-A52DB50C59F8}"/>
              </a:ext>
            </a:extLst>
          </p:cNvPr>
          <p:cNvGrpSpPr/>
          <p:nvPr/>
        </p:nvGrpSpPr>
        <p:grpSpPr>
          <a:xfrm rot="5400000">
            <a:off x="9757542" y="2529870"/>
            <a:ext cx="2331218" cy="607726"/>
            <a:chOff x="3428997" y="786588"/>
            <a:chExt cx="3810001" cy="734386"/>
          </a:xfrm>
        </p:grpSpPr>
        <p:sp>
          <p:nvSpPr>
            <p:cNvPr id="14" name="Rectangle: Diagonal Corners Snipped 13">
              <a:extLst>
                <a:ext uri="{FF2B5EF4-FFF2-40B4-BE49-F238E27FC236}">
                  <a16:creationId xmlns:a16="http://schemas.microsoft.com/office/drawing/2014/main" id="{ABEC1D68-5258-8A07-B9B2-6590CF930308}"/>
                </a:ext>
              </a:extLst>
            </p:cNvPr>
            <p:cNvSpPr/>
            <p:nvPr/>
          </p:nvSpPr>
          <p:spPr>
            <a:xfrm rot="16200000">
              <a:off x="4966805" y="-751220"/>
              <a:ext cx="734386" cy="3810001"/>
            </a:xfrm>
            <a:prstGeom prst="snip2DiagRect">
              <a:avLst>
                <a:gd name="adj1" fmla="val 16591"/>
                <a:gd name="adj2" fmla="val 16667"/>
              </a:avLst>
            </a:prstGeom>
            <a:solidFill>
              <a:srgbClr val="92D05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26D041-EE23-940B-6380-63DA4CC776BB}"/>
                </a:ext>
              </a:extLst>
            </p:cNvPr>
            <p:cNvSpPr txBox="1"/>
            <p:nvPr/>
          </p:nvSpPr>
          <p:spPr>
            <a:xfrm>
              <a:off x="3713920" y="874841"/>
              <a:ext cx="3240156" cy="55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Barlow Condensed Black" panose="00000A06000000000000" pitchFamily="2" charset="0"/>
                </a:rPr>
                <a:t>Creating Nodes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3989D5-C337-467E-060F-CD98BD633446}"/>
              </a:ext>
            </a:extLst>
          </p:cNvPr>
          <p:cNvGrpSpPr/>
          <p:nvPr/>
        </p:nvGrpSpPr>
        <p:grpSpPr>
          <a:xfrm rot="5400000">
            <a:off x="10696236" y="2473897"/>
            <a:ext cx="2223051" cy="672118"/>
            <a:chOff x="1589297" y="-4553789"/>
            <a:chExt cx="4170571" cy="668467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314D76A1-D1AB-15D4-34D6-C8B409032517}"/>
                </a:ext>
              </a:extLst>
            </p:cNvPr>
            <p:cNvSpPr/>
            <p:nvPr/>
          </p:nvSpPr>
          <p:spPr>
            <a:xfrm rot="5400000">
              <a:off x="3340349" y="-6304841"/>
              <a:ext cx="668467" cy="4170571"/>
            </a:xfrm>
            <a:prstGeom prst="snip2DiagRect">
              <a:avLst>
                <a:gd name="adj1" fmla="val 16591"/>
                <a:gd name="adj2" fmla="val 16667"/>
              </a:avLst>
            </a:prstGeom>
            <a:solidFill>
              <a:srgbClr val="92D05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F9C1FD-6F61-B865-11E5-A2C99C501775}"/>
                </a:ext>
              </a:extLst>
            </p:cNvPr>
            <p:cNvSpPr txBox="1"/>
            <p:nvPr/>
          </p:nvSpPr>
          <p:spPr>
            <a:xfrm>
              <a:off x="2004809" y="-4495961"/>
              <a:ext cx="3339547" cy="45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Barlow Condensed Black" panose="00000A06000000000000" pitchFamily="2" charset="0"/>
                </a:rPr>
                <a:t>Main Function</a:t>
              </a:r>
            </a:p>
          </p:txBody>
        </p:sp>
      </p:grp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3C145D0D-1A7C-9D9A-028A-5612CC0C9508}"/>
              </a:ext>
            </a:extLst>
          </p:cNvPr>
          <p:cNvSpPr/>
          <p:nvPr/>
        </p:nvSpPr>
        <p:spPr>
          <a:xfrm>
            <a:off x="-2567730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ED98E872-5957-AB0F-EBFA-D6CA9113692D}"/>
              </a:ext>
            </a:extLst>
          </p:cNvPr>
          <p:cNvSpPr/>
          <p:nvPr/>
        </p:nvSpPr>
        <p:spPr>
          <a:xfrm>
            <a:off x="-3528270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2E33F20E-9A90-79AE-2DCD-F0639B1722EF}"/>
              </a:ext>
            </a:extLst>
          </p:cNvPr>
          <p:cNvSpPr/>
          <p:nvPr/>
        </p:nvSpPr>
        <p:spPr>
          <a:xfrm>
            <a:off x="9747608" y="1692975"/>
            <a:ext cx="591287" cy="2331218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Setup LAN</a:t>
            </a: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93C9F4C0-8CB1-7A7A-0540-174C0A0BEF9A}"/>
              </a:ext>
            </a:extLst>
          </p:cNvPr>
          <p:cNvSpPr/>
          <p:nvPr/>
        </p:nvSpPr>
        <p:spPr>
          <a:xfrm>
            <a:off x="8931772" y="1692975"/>
            <a:ext cx="524156" cy="2331218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Setup P2P</a:t>
            </a: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6BA9E556-36B9-9598-487A-E880E494FC93}"/>
              </a:ext>
            </a:extLst>
          </p:cNvPr>
          <p:cNvSpPr/>
          <p:nvPr/>
        </p:nvSpPr>
        <p:spPr>
          <a:xfrm>
            <a:off x="-11191367" y="0"/>
            <a:ext cx="12192000" cy="685800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latin typeface="Barlow Condensed" panose="00000506000000000000" pitchFamily="2" charset="0"/>
              </a:rPr>
              <a:t>- Number of ( </a:t>
            </a:r>
            <a:r>
              <a:rPr lang="en-US" sz="1800">
                <a:latin typeface="Ubuntu" panose="020B0504030602030204" pitchFamily="34" charset="0"/>
              </a:rPr>
              <a:t>lan_1 </a:t>
            </a:r>
            <a:r>
              <a:rPr lang="en-US" sz="1800">
                <a:latin typeface="Barlow Condensed" panose="00000506000000000000" pitchFamily="2" charset="0"/>
              </a:rPr>
              <a:t>) in LAN 1 Network </a:t>
            </a:r>
            <a:endParaRPr lang="en-US" sz="1800" dirty="0">
              <a:latin typeface="Barlow Condensed" panose="00000506000000000000" pitchFamily="2" charset="0"/>
            </a:endParaRP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7A30F968-1845-8FC5-54D4-45A2739FB5BC}"/>
              </a:ext>
            </a:extLst>
          </p:cNvPr>
          <p:cNvSpPr/>
          <p:nvPr/>
        </p:nvSpPr>
        <p:spPr>
          <a:xfrm>
            <a:off x="326920" y="1931013"/>
            <a:ext cx="524156" cy="2331218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300000"/>
              </a:lnSpc>
            </a:pPr>
            <a:r>
              <a:rPr lang="en-US" sz="2800" b="1">
                <a:solidFill>
                  <a:schemeClr val="bg1"/>
                </a:solidFill>
                <a:latin typeface="Barlow Condensed Black" panose="00000A06000000000000" pitchFamily="2" charset="0"/>
              </a:rPr>
              <a:t>Creating Apps</a:t>
            </a:r>
            <a:endParaRPr lang="en-US" sz="2800" b="1" dirty="0">
              <a:solidFill>
                <a:schemeClr val="bg1"/>
              </a:solidFill>
              <a:latin typeface="Barlow Condensed Black" panose="00000A06000000000000" pitchFamily="2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Barlow Condensed Black" panose="00000A06000000000000" pitchFamily="2" charset="0"/>
            </a:endParaRPr>
          </a:p>
        </p:txBody>
      </p:sp>
      <p:sp>
        <p:nvSpPr>
          <p:cNvPr id="28" name="Rectangle: Diagonal Corners Snipped 27">
            <a:extLst>
              <a:ext uri="{FF2B5EF4-FFF2-40B4-BE49-F238E27FC236}">
                <a16:creationId xmlns:a16="http://schemas.microsoft.com/office/drawing/2014/main" id="{22B9ACF0-EB6F-2580-77EE-A7FF22CC94EA}"/>
              </a:ext>
            </a:extLst>
          </p:cNvPr>
          <p:cNvSpPr/>
          <p:nvPr/>
        </p:nvSpPr>
        <p:spPr>
          <a:xfrm rot="16200000">
            <a:off x="4441431" y="-1165186"/>
            <a:ext cx="781500" cy="3354527"/>
          </a:xfrm>
          <a:prstGeom prst="snip2DiagRect">
            <a:avLst>
              <a:gd name="adj1" fmla="val 16591"/>
              <a:gd name="adj2" fmla="val 16667"/>
            </a:avLst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bg1"/>
                </a:solidFill>
                <a:latin typeface="Barlow Condensed Black" panose="00000A06000000000000" pitchFamily="2" charset="0"/>
              </a:rPr>
              <a:t>IP Addressing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844CD-EE38-0902-2FDC-743C200A0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" t="20469" r="34551" b="33519"/>
          <a:stretch/>
        </p:blipFill>
        <p:spPr>
          <a:xfrm>
            <a:off x="1512194" y="1024155"/>
            <a:ext cx="6581615" cy="27507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A131938-B993-E6EC-6EBF-36737DD4C5DE}"/>
              </a:ext>
            </a:extLst>
          </p:cNvPr>
          <p:cNvSpPr txBox="1"/>
          <p:nvPr/>
        </p:nvSpPr>
        <p:spPr>
          <a:xfrm>
            <a:off x="1228930" y="4147508"/>
            <a:ext cx="7331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rlow Condensed" panose="00000506000000000000" pitchFamily="2" charset="0"/>
              </a:rPr>
              <a:t>In this part we getting IP addresses for devices in Network using </a:t>
            </a:r>
            <a:r>
              <a:rPr lang="en-US" sz="2000" dirty="0">
                <a:latin typeface="Ubuntu" panose="020B0504030602030204" pitchFamily="34" charset="0"/>
              </a:rPr>
              <a:t>Ipv4AddressHelper</a:t>
            </a:r>
            <a:r>
              <a:rPr lang="en-US" sz="2400" dirty="0">
                <a:latin typeface="Barlow Condensed" panose="00000506000000000000" pitchFamily="2" charset="0"/>
              </a:rPr>
              <a:t> :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rlow Condensed" panose="00000506000000000000" pitchFamily="2" charset="0"/>
              </a:rPr>
              <a:t>Getting IP 192.168.1.0 and 255.255.255.0 to LAN 1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rlow Condensed" panose="00000506000000000000" pitchFamily="2" charset="0"/>
              </a:rPr>
              <a:t>Getting IP 192.168.2.0 and 255.255.255.0 to LAN 1</a:t>
            </a:r>
            <a:endParaRPr lang="en-US" sz="2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512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608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Barlow Condensed</vt:lpstr>
      <vt:lpstr>Barlow Condensed Black</vt:lpstr>
      <vt:lpstr>Calibri</vt:lpstr>
      <vt:lpstr>Calibri Light</vt:lpstr>
      <vt:lpstr>Ubuntu</vt:lpstr>
      <vt:lpstr>Office Theme</vt:lpstr>
      <vt:lpstr>NS-3 Network Project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NS-3 Network Project </dc:title>
  <dc:creator>Ahmed Hassanen</dc:creator>
  <cp:lastModifiedBy>Ahmed Hassanen</cp:lastModifiedBy>
  <cp:revision>3</cp:revision>
  <dcterms:created xsi:type="dcterms:W3CDTF">2022-05-28T00:25:12Z</dcterms:created>
  <dcterms:modified xsi:type="dcterms:W3CDTF">2022-05-28T08:58:12Z</dcterms:modified>
</cp:coreProperties>
</file>