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5"/>
  </p:notesMasterIdLst>
  <p:handoutMasterIdLst>
    <p:handoutMasterId r:id="rId36"/>
  </p:handoutMasterIdLst>
  <p:sldIdLst>
    <p:sldId id="256" r:id="rId5"/>
    <p:sldId id="262" r:id="rId6"/>
    <p:sldId id="263" r:id="rId7"/>
    <p:sldId id="265" r:id="rId8"/>
    <p:sldId id="274" r:id="rId9"/>
    <p:sldId id="266" r:id="rId10"/>
    <p:sldId id="267" r:id="rId11"/>
    <p:sldId id="270" r:id="rId12"/>
    <p:sldId id="268" r:id="rId13"/>
    <p:sldId id="271" r:id="rId14"/>
    <p:sldId id="275" r:id="rId15"/>
    <p:sldId id="273" r:id="rId16"/>
    <p:sldId id="276" r:id="rId17"/>
    <p:sldId id="277" r:id="rId18"/>
    <p:sldId id="279" r:id="rId19"/>
    <p:sldId id="278" r:id="rId20"/>
    <p:sldId id="280" r:id="rId21"/>
    <p:sldId id="281" r:id="rId22"/>
    <p:sldId id="282" r:id="rId23"/>
    <p:sldId id="283" r:id="rId24"/>
    <p:sldId id="284" r:id="rId25"/>
    <p:sldId id="286" r:id="rId26"/>
    <p:sldId id="285" r:id="rId27"/>
    <p:sldId id="287" r:id="rId28"/>
    <p:sldId id="288" r:id="rId29"/>
    <p:sldId id="289" r:id="rId30"/>
    <p:sldId id="290" r:id="rId31"/>
    <p:sldId id="291" r:id="rId32"/>
    <p:sldId id="292"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12/26/2024</a:t>
            </a:fld>
            <a:endParaRPr lang="en-US"/>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30</a:t>
            </a:fld>
            <a:endParaRPr lang="en-US"/>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Ahmed_201900022@fci.helwan.edu.eg"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mailto:Haydi_201900926@fci.helwan.edu.e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kaggle.com/datasets/hopesb/student-depression-dataset"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8" name="Rectangle 9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The pandemic doubled youth depression and anxiety, study finds - CNN">
            <a:extLst>
              <a:ext uri="{FF2B5EF4-FFF2-40B4-BE49-F238E27FC236}">
                <a16:creationId xmlns:a16="http://schemas.microsoft.com/office/drawing/2014/main" id="{2687E545-05AC-0643-E7EC-840848F47BBC}"/>
              </a:ext>
            </a:extLst>
          </p:cNvPr>
          <p:cNvPicPr>
            <a:picLocks noChangeAspect="1"/>
          </p:cNvPicPr>
          <p:nvPr/>
        </p:nvPicPr>
        <p:blipFill>
          <a:blip r:embed="rId5">
            <a:alphaModFix/>
          </a:blip>
          <a:srcRect r="30"/>
          <a:stretch/>
        </p:blipFill>
        <p:spPr>
          <a:xfrm>
            <a:off x="3611" y="10"/>
            <a:ext cx="12188389" cy="6857990"/>
          </a:xfrm>
          <a:prstGeom prst="rect">
            <a:avLst/>
          </a:prstGeom>
        </p:spPr>
      </p:pic>
      <p:grpSp>
        <p:nvGrpSpPr>
          <p:cNvPr id="101" name="Group 10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1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2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10" name="TextBox 9">
            <a:extLst>
              <a:ext uri="{FF2B5EF4-FFF2-40B4-BE49-F238E27FC236}">
                <a16:creationId xmlns:a16="http://schemas.microsoft.com/office/drawing/2014/main" id="{309F343C-FD96-2F37-3789-49A77CE8358D}"/>
              </a:ext>
            </a:extLst>
          </p:cNvPr>
          <p:cNvSpPr txBox="1"/>
          <p:nvPr/>
        </p:nvSpPr>
        <p:spPr>
          <a:xfrm>
            <a:off x="2667000" y="2328334"/>
            <a:ext cx="6858000" cy="136789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n-US" sz="4400" cap="all">
                <a:latin typeface="Times New Roman"/>
                <a:ea typeface="+mj-ea"/>
                <a:cs typeface="Times New Roman"/>
              </a:rPr>
              <a:t>Student</a:t>
            </a:r>
            <a:r>
              <a:rPr lang="en-US" sz="4400" cap="all">
                <a:latin typeface="+mj-lt"/>
                <a:ea typeface="+mj-ea"/>
                <a:cs typeface="+mj-cs"/>
              </a:rPr>
              <a:t> Depression Analysis</a:t>
            </a:r>
          </a:p>
        </p:txBody>
      </p:sp>
      <p:sp>
        <p:nvSpPr>
          <p:cNvPr id="14" name="TextBox 13">
            <a:extLst>
              <a:ext uri="{FF2B5EF4-FFF2-40B4-BE49-F238E27FC236}">
                <a16:creationId xmlns:a16="http://schemas.microsoft.com/office/drawing/2014/main" id="{BC7FBB2A-30B8-6942-75D6-E4EADD40770D}"/>
              </a:ext>
            </a:extLst>
          </p:cNvPr>
          <p:cNvSpPr txBox="1"/>
          <p:nvPr/>
        </p:nvSpPr>
        <p:spPr>
          <a:xfrm>
            <a:off x="2667001" y="3602038"/>
            <a:ext cx="6857999" cy="95302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defTabSz="914400">
              <a:lnSpc>
                <a:spcPct val="120000"/>
              </a:lnSpc>
              <a:spcBef>
                <a:spcPts val="1000"/>
              </a:spcBef>
              <a:buSzPct val="125000"/>
            </a:pPr>
            <a:r>
              <a:rPr lang="en-US" sz="2000" cap="all">
                <a:solidFill>
                  <a:schemeClr val="tx2"/>
                </a:solidFill>
              </a:rPr>
              <a:t>Using Combined machine learning Models Approach</a:t>
            </a: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AB97A-7478-7A09-E66F-52AF578E0D4D}"/>
              </a:ext>
            </a:extLst>
          </p:cNvPr>
          <p:cNvSpPr txBox="1"/>
          <p:nvPr/>
        </p:nvSpPr>
        <p:spPr>
          <a:xfrm>
            <a:off x="2187743" y="743953"/>
            <a:ext cx="740543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4- Data cleaning &amp; feature engineering</a:t>
            </a:r>
            <a:endParaRPr lang="en-US" sz="3200">
              <a:latin typeface="Times New Roman"/>
              <a:cs typeface="Times New Roman"/>
            </a:endParaRPr>
          </a:p>
          <a:p>
            <a:pPr algn="ctr"/>
            <a:endParaRPr lang="en-US" sz="3200">
              <a:latin typeface="Times New Roman"/>
              <a:cs typeface="Times New Roman"/>
            </a:endParaRPr>
          </a:p>
        </p:txBody>
      </p:sp>
      <p:sp>
        <p:nvSpPr>
          <p:cNvPr id="7" name="TextBox 6">
            <a:extLst>
              <a:ext uri="{FF2B5EF4-FFF2-40B4-BE49-F238E27FC236}">
                <a16:creationId xmlns:a16="http://schemas.microsoft.com/office/drawing/2014/main" id="{C5481DD8-D082-AA6B-C29F-1E5FBD8FED68}"/>
              </a:ext>
            </a:extLst>
          </p:cNvPr>
          <p:cNvSpPr txBox="1"/>
          <p:nvPr/>
        </p:nvSpPr>
        <p:spPr>
          <a:xfrm>
            <a:off x="1584157" y="2576764"/>
            <a:ext cx="8612605"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1- Handling missing values </a:t>
            </a:r>
            <a:r>
              <a:rPr lang="en-US" sz="1400">
                <a:latin typeface="Times New Roman"/>
                <a:cs typeface="Times New Roman"/>
              </a:rPr>
              <a:t>(</a:t>
            </a:r>
            <a:r>
              <a:rPr lang="en-US" sz="1400">
                <a:latin typeface="Times New Roman"/>
                <a:ea typeface="Roboto"/>
                <a:cs typeface="Roboto"/>
              </a:rPr>
              <a:t>There are 3 null values in Financial Stress column. Since 3 rows is only ~0.01% of the dataset, dropping them would not significantly affect the data size or quality.</a:t>
            </a:r>
            <a:r>
              <a:rPr lang="en-US" sz="1400">
                <a:latin typeface="Times New Roman"/>
                <a:cs typeface="Times New Roman"/>
              </a:rPr>
              <a:t>)</a:t>
            </a:r>
          </a:p>
          <a:p>
            <a:endParaRPr lang="en-US">
              <a:latin typeface="Times New Roman"/>
              <a:cs typeface="Times New Roman"/>
            </a:endParaRPr>
          </a:p>
          <a:p>
            <a:r>
              <a:rPr lang="en-US">
                <a:latin typeface="Times New Roman"/>
                <a:cs typeface="Times New Roman"/>
              </a:rPr>
              <a:t>2- Remove unrelated rows </a:t>
            </a:r>
            <a:r>
              <a:rPr lang="en-US" sz="1400">
                <a:latin typeface="Times New Roman"/>
                <a:cs typeface="Times New Roman"/>
              </a:rPr>
              <a:t>(</a:t>
            </a:r>
            <a:r>
              <a:rPr lang="en-US" sz="1400">
                <a:latin typeface="Times New Roman"/>
                <a:ea typeface="+mn-lt"/>
                <a:cs typeface="+mn-lt"/>
              </a:rPr>
              <a:t>we need to remove rows where profession is not equal to student</a:t>
            </a:r>
            <a:r>
              <a:rPr lang="en-US" sz="1400">
                <a:latin typeface="Times New Roman"/>
                <a:cs typeface="Times New Roman"/>
              </a:rPr>
              <a:t>)</a:t>
            </a:r>
          </a:p>
          <a:p>
            <a:endParaRPr lang="en-US">
              <a:latin typeface="Times New Roman"/>
              <a:cs typeface="Times New Roman"/>
            </a:endParaRPr>
          </a:p>
          <a:p>
            <a:r>
              <a:rPr lang="en-US">
                <a:latin typeface="Times New Roman"/>
                <a:cs typeface="Times New Roman"/>
              </a:rPr>
              <a:t>3- Remove unimportant features </a:t>
            </a:r>
            <a:r>
              <a:rPr lang="en-US" sz="1400">
                <a:latin typeface="Times New Roman"/>
                <a:cs typeface="Times New Roman"/>
              </a:rPr>
              <a:t>(ID, geographical location and degree type)</a:t>
            </a:r>
          </a:p>
          <a:p>
            <a:endParaRPr lang="en-US">
              <a:latin typeface="Times New Roman"/>
              <a:cs typeface="Times New Roman"/>
            </a:endParaRPr>
          </a:p>
          <a:p>
            <a:r>
              <a:rPr lang="en-US">
                <a:latin typeface="Times New Roman"/>
                <a:cs typeface="Times New Roman"/>
              </a:rPr>
              <a:t>4- Grouping categorical data </a:t>
            </a:r>
            <a:r>
              <a:rPr lang="en-US" sz="1400">
                <a:latin typeface="Times New Roman"/>
                <a:cs typeface="Times New Roman"/>
              </a:rPr>
              <a:t>(Age and GPA)</a:t>
            </a:r>
          </a:p>
          <a:p>
            <a:endParaRPr lang="en-US">
              <a:latin typeface="Times New Roman"/>
              <a:cs typeface="Times New Roman"/>
            </a:endParaRPr>
          </a:p>
          <a:p>
            <a:r>
              <a:rPr lang="en-US">
                <a:latin typeface="Times New Roman"/>
                <a:cs typeface="Times New Roman"/>
              </a:rPr>
              <a:t>5- Data encoding</a:t>
            </a:r>
          </a:p>
        </p:txBody>
      </p:sp>
    </p:spTree>
    <p:extLst>
      <p:ext uri="{BB962C8B-B14F-4D97-AF65-F5344CB8AC3E}">
        <p14:creationId xmlns:p14="http://schemas.microsoft.com/office/powerpoint/2010/main" val="125948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pic>
        <p:nvPicPr>
          <p:cNvPr id="8" name="Graphic 7">
            <a:extLst>
              <a:ext uri="{FF2B5EF4-FFF2-40B4-BE49-F238E27FC236}">
                <a16:creationId xmlns:a16="http://schemas.microsoft.com/office/drawing/2014/main" id="{04CD4F77-A7B9-6912-2B64-64342E716CAF}"/>
              </a:ext>
            </a:extLst>
          </p:cNvPr>
          <p:cNvPicPr>
            <a:picLocks noChangeAspect="1"/>
          </p:cNvPicPr>
          <p:nvPr/>
        </p:nvPicPr>
        <p:blipFill>
          <a:blip r:embed="rId4">
            <a:alphaModFix/>
          </a:blip>
          <a:srcRect l="5125" r="5123" b="-1"/>
          <a:stretch/>
        </p:blipFill>
        <p:spPr>
          <a:xfrm>
            <a:off x="3611" y="10"/>
            <a:ext cx="12188389" cy="6857990"/>
          </a:xfrm>
          <a:prstGeom prst="rect">
            <a:avLst/>
          </a:prstGeom>
        </p:spPr>
      </p:pic>
      <p:grpSp>
        <p:nvGrpSpPr>
          <p:cNvPr id="85" name="Group 8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0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0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8" name="Group 8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0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0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0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0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89" name="Group 8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9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9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90" name="Group 8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9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9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9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9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7" name="TextBox 6">
            <a:extLst>
              <a:ext uri="{FF2B5EF4-FFF2-40B4-BE49-F238E27FC236}">
                <a16:creationId xmlns:a16="http://schemas.microsoft.com/office/drawing/2014/main" id="{B19D9045-51F2-8E53-FEB9-4C09A84238BC}"/>
              </a:ext>
            </a:extLst>
          </p:cNvPr>
          <p:cNvSpPr txBox="1"/>
          <p:nvPr/>
        </p:nvSpPr>
        <p:spPr>
          <a:xfrm>
            <a:off x="2386263" y="942473"/>
            <a:ext cx="71387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Our dataset after cleaning</a:t>
            </a:r>
          </a:p>
        </p:txBody>
      </p:sp>
      <p:pic>
        <p:nvPicPr>
          <p:cNvPr id="4" name="Picture 3">
            <a:extLst>
              <a:ext uri="{FF2B5EF4-FFF2-40B4-BE49-F238E27FC236}">
                <a16:creationId xmlns:a16="http://schemas.microsoft.com/office/drawing/2014/main" id="{07311BE8-E577-A9B4-390F-4F657820C620}"/>
              </a:ext>
            </a:extLst>
          </p:cNvPr>
          <p:cNvPicPr>
            <a:picLocks noChangeAspect="1"/>
          </p:cNvPicPr>
          <p:nvPr/>
        </p:nvPicPr>
        <p:blipFill>
          <a:blip r:embed="rId5"/>
          <a:stretch>
            <a:fillRect/>
          </a:stretch>
        </p:blipFill>
        <p:spPr>
          <a:xfrm>
            <a:off x="3119124" y="1631964"/>
            <a:ext cx="6291890" cy="4159492"/>
          </a:xfrm>
          <a:prstGeom prst="rect">
            <a:avLst/>
          </a:prstGeom>
        </p:spPr>
      </p:pic>
    </p:spTree>
    <p:extLst>
      <p:ext uri="{BB962C8B-B14F-4D97-AF65-F5344CB8AC3E}">
        <p14:creationId xmlns:p14="http://schemas.microsoft.com/office/powerpoint/2010/main" val="39605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AB97A-7478-7A09-E66F-52AF578E0D4D}"/>
              </a:ext>
            </a:extLst>
          </p:cNvPr>
          <p:cNvSpPr txBox="1"/>
          <p:nvPr/>
        </p:nvSpPr>
        <p:spPr>
          <a:xfrm>
            <a:off x="2187743" y="743953"/>
            <a:ext cx="810727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5- Post- Engineering Explanatory Data Analysis</a:t>
            </a:r>
            <a:endParaRPr lang="en-US" sz="3200">
              <a:latin typeface="Times New Roman"/>
              <a:cs typeface="Times New Roman"/>
            </a:endParaRPr>
          </a:p>
          <a:p>
            <a:pPr algn="ctr"/>
            <a:endParaRPr lang="en-US" sz="3200">
              <a:latin typeface="Times New Roman"/>
              <a:cs typeface="Times New Roman"/>
            </a:endParaRPr>
          </a:p>
        </p:txBody>
      </p:sp>
      <p:sp>
        <p:nvSpPr>
          <p:cNvPr id="7" name="TextBox 6">
            <a:extLst>
              <a:ext uri="{FF2B5EF4-FFF2-40B4-BE49-F238E27FC236}">
                <a16:creationId xmlns:a16="http://schemas.microsoft.com/office/drawing/2014/main" id="{C5481DD8-D082-AA6B-C29F-1E5FBD8FED68}"/>
              </a:ext>
            </a:extLst>
          </p:cNvPr>
          <p:cNvSpPr txBox="1"/>
          <p:nvPr/>
        </p:nvSpPr>
        <p:spPr>
          <a:xfrm>
            <a:off x="1513973" y="2115553"/>
            <a:ext cx="86126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Explore data distribution </a:t>
            </a:r>
          </a:p>
        </p:txBody>
      </p:sp>
      <p:pic>
        <p:nvPicPr>
          <p:cNvPr id="2" name="Picture 1" descr="A graph of a distribution of work hours&#10;&#10;Description automatically generated">
            <a:extLst>
              <a:ext uri="{FF2B5EF4-FFF2-40B4-BE49-F238E27FC236}">
                <a16:creationId xmlns:a16="http://schemas.microsoft.com/office/drawing/2014/main" id="{846A9F36-F8A3-E4EA-7D9D-1318672701FA}"/>
              </a:ext>
            </a:extLst>
          </p:cNvPr>
          <p:cNvPicPr>
            <a:picLocks noChangeAspect="1"/>
          </p:cNvPicPr>
          <p:nvPr/>
        </p:nvPicPr>
        <p:blipFill>
          <a:blip r:embed="rId2"/>
          <a:stretch>
            <a:fillRect/>
          </a:stretch>
        </p:blipFill>
        <p:spPr>
          <a:xfrm>
            <a:off x="381000" y="3088106"/>
            <a:ext cx="3191377" cy="3009900"/>
          </a:xfrm>
          <a:prstGeom prst="rect">
            <a:avLst/>
          </a:prstGeom>
        </p:spPr>
      </p:pic>
      <p:pic>
        <p:nvPicPr>
          <p:cNvPr id="3" name="Picture 2" descr="A graph with numbers and a bar&#10;&#10;Description automatically generated">
            <a:extLst>
              <a:ext uri="{FF2B5EF4-FFF2-40B4-BE49-F238E27FC236}">
                <a16:creationId xmlns:a16="http://schemas.microsoft.com/office/drawing/2014/main" id="{2E0B55B4-B5B6-F378-96E5-BF0B4C22AF50}"/>
              </a:ext>
            </a:extLst>
          </p:cNvPr>
          <p:cNvPicPr>
            <a:picLocks noChangeAspect="1"/>
          </p:cNvPicPr>
          <p:nvPr/>
        </p:nvPicPr>
        <p:blipFill>
          <a:blip r:embed="rId3"/>
          <a:stretch>
            <a:fillRect/>
          </a:stretch>
        </p:blipFill>
        <p:spPr>
          <a:xfrm>
            <a:off x="8021052" y="3088105"/>
            <a:ext cx="3156786" cy="3003885"/>
          </a:xfrm>
          <a:prstGeom prst="rect">
            <a:avLst/>
          </a:prstGeom>
        </p:spPr>
      </p:pic>
      <p:pic>
        <p:nvPicPr>
          <p:cNvPr id="4" name="Picture 3">
            <a:extLst>
              <a:ext uri="{FF2B5EF4-FFF2-40B4-BE49-F238E27FC236}">
                <a16:creationId xmlns:a16="http://schemas.microsoft.com/office/drawing/2014/main" id="{3EED8B0B-03CB-2031-C228-290A8C360983}"/>
              </a:ext>
            </a:extLst>
          </p:cNvPr>
          <p:cNvPicPr>
            <a:picLocks noChangeAspect="1"/>
          </p:cNvPicPr>
          <p:nvPr/>
        </p:nvPicPr>
        <p:blipFill>
          <a:blip r:embed="rId4"/>
          <a:stretch>
            <a:fillRect/>
          </a:stretch>
        </p:blipFill>
        <p:spPr>
          <a:xfrm>
            <a:off x="3960395" y="3088106"/>
            <a:ext cx="3552324" cy="3009900"/>
          </a:xfrm>
          <a:prstGeom prst="rect">
            <a:avLst/>
          </a:prstGeom>
        </p:spPr>
      </p:pic>
    </p:spTree>
    <p:extLst>
      <p:ext uri="{BB962C8B-B14F-4D97-AF65-F5344CB8AC3E}">
        <p14:creationId xmlns:p14="http://schemas.microsoft.com/office/powerpoint/2010/main" val="56312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AB97A-7478-7A09-E66F-52AF578E0D4D}"/>
              </a:ext>
            </a:extLst>
          </p:cNvPr>
          <p:cNvSpPr txBox="1"/>
          <p:nvPr/>
        </p:nvSpPr>
        <p:spPr>
          <a:xfrm>
            <a:off x="2187743" y="743953"/>
            <a:ext cx="810727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5- Post- Engineering Explanatory Data Analysis</a:t>
            </a:r>
            <a:endParaRPr lang="en-US" sz="3200">
              <a:latin typeface="Times New Roman"/>
              <a:cs typeface="Times New Roman"/>
            </a:endParaRPr>
          </a:p>
          <a:p>
            <a:pPr algn="ctr"/>
            <a:endParaRPr lang="en-US" sz="3200">
              <a:latin typeface="Times New Roman"/>
              <a:cs typeface="Times New Roman"/>
            </a:endParaRPr>
          </a:p>
        </p:txBody>
      </p:sp>
      <p:sp>
        <p:nvSpPr>
          <p:cNvPr id="7" name="TextBox 6">
            <a:extLst>
              <a:ext uri="{FF2B5EF4-FFF2-40B4-BE49-F238E27FC236}">
                <a16:creationId xmlns:a16="http://schemas.microsoft.com/office/drawing/2014/main" id="{C5481DD8-D082-AA6B-C29F-1E5FBD8FED68}"/>
              </a:ext>
            </a:extLst>
          </p:cNvPr>
          <p:cNvSpPr txBox="1"/>
          <p:nvPr/>
        </p:nvSpPr>
        <p:spPr>
          <a:xfrm>
            <a:off x="1513973" y="2115553"/>
            <a:ext cx="86126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Check for outliers</a:t>
            </a:r>
          </a:p>
        </p:txBody>
      </p:sp>
      <p:pic>
        <p:nvPicPr>
          <p:cNvPr id="5" name="Picture 4" descr="A diagram of a box plot&#10;&#10;Description automatically generated">
            <a:extLst>
              <a:ext uri="{FF2B5EF4-FFF2-40B4-BE49-F238E27FC236}">
                <a16:creationId xmlns:a16="http://schemas.microsoft.com/office/drawing/2014/main" id="{5B9ED5AE-80E2-209D-566B-E0F0663DF378}"/>
              </a:ext>
            </a:extLst>
          </p:cNvPr>
          <p:cNvPicPr>
            <a:picLocks noChangeAspect="1"/>
          </p:cNvPicPr>
          <p:nvPr/>
        </p:nvPicPr>
        <p:blipFill>
          <a:blip r:embed="rId2"/>
          <a:stretch>
            <a:fillRect/>
          </a:stretch>
        </p:blipFill>
        <p:spPr>
          <a:xfrm>
            <a:off x="1293395" y="3148263"/>
            <a:ext cx="3505200" cy="2876550"/>
          </a:xfrm>
          <a:prstGeom prst="rect">
            <a:avLst/>
          </a:prstGeom>
        </p:spPr>
      </p:pic>
      <p:pic>
        <p:nvPicPr>
          <p:cNvPr id="8" name="Picture 7" descr="A diagram of a stress&#10;&#10;Description automatically generated">
            <a:extLst>
              <a:ext uri="{FF2B5EF4-FFF2-40B4-BE49-F238E27FC236}">
                <a16:creationId xmlns:a16="http://schemas.microsoft.com/office/drawing/2014/main" id="{6C297F54-BF85-2E7C-682A-552D16828920}"/>
              </a:ext>
            </a:extLst>
          </p:cNvPr>
          <p:cNvPicPr>
            <a:picLocks noChangeAspect="1"/>
          </p:cNvPicPr>
          <p:nvPr/>
        </p:nvPicPr>
        <p:blipFill>
          <a:blip r:embed="rId3"/>
          <a:stretch>
            <a:fillRect/>
          </a:stretch>
        </p:blipFill>
        <p:spPr>
          <a:xfrm>
            <a:off x="7710237" y="3148263"/>
            <a:ext cx="3505200" cy="2876550"/>
          </a:xfrm>
          <a:prstGeom prst="rect">
            <a:avLst/>
          </a:prstGeom>
        </p:spPr>
      </p:pic>
    </p:spTree>
    <p:extLst>
      <p:ext uri="{BB962C8B-B14F-4D97-AF65-F5344CB8AC3E}">
        <p14:creationId xmlns:p14="http://schemas.microsoft.com/office/powerpoint/2010/main" val="264509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 name="TextBox 5">
            <a:extLst>
              <a:ext uri="{FF2B5EF4-FFF2-40B4-BE49-F238E27FC236}">
                <a16:creationId xmlns:a16="http://schemas.microsoft.com/office/drawing/2014/main" id="{775AB97A-7478-7A09-E66F-52AF578E0D4D}"/>
              </a:ext>
            </a:extLst>
          </p:cNvPr>
          <p:cNvSpPr txBox="1"/>
          <p:nvPr/>
        </p:nvSpPr>
        <p:spPr>
          <a:xfrm>
            <a:off x="1019015" y="1093787"/>
            <a:ext cx="3059969" cy="46974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cap="all">
                <a:latin typeface="Times New Roman"/>
                <a:ea typeface="+mj-ea"/>
                <a:cs typeface="Times New Roman"/>
              </a:rPr>
              <a:t>6- Data Modeling</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481DD8-D082-AA6B-C29F-1E5FBD8FED68}"/>
              </a:ext>
            </a:extLst>
          </p:cNvPr>
          <p:cNvSpPr txBox="1"/>
          <p:nvPr/>
        </p:nvSpPr>
        <p:spPr>
          <a:xfrm>
            <a:off x="5215467" y="1093788"/>
            <a:ext cx="5831944" cy="46974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Data Splitting </a:t>
            </a:r>
          </a:p>
          <a:p>
            <a:pPr indent="-228600" defTabSz="914400">
              <a:lnSpc>
                <a:spcPct val="110000"/>
              </a:lnSpc>
              <a:spcAft>
                <a:spcPts val="600"/>
              </a:spcAft>
              <a:buSzPct val="125000"/>
              <a:buFont typeface="Arial" panose="020B0604020202020204" pitchFamily="34" charset="0"/>
              <a:buChar char="•"/>
            </a:pPr>
            <a:endParaRPr lang="en-US" sz="1700">
              <a:latin typeface="Times New Roman"/>
              <a:cs typeface="Times New Roman"/>
            </a:endParaRPr>
          </a:p>
          <a:p>
            <a:pPr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 Crucial step in preparing data for a machine learning model. It involves splitting the dataset into two  parts: one for training the model and the other for testing its performance.</a:t>
            </a:r>
          </a:p>
          <a:p>
            <a:pPr indent="-228600" defTabSz="914400">
              <a:lnSpc>
                <a:spcPct val="110000"/>
              </a:lnSpc>
              <a:spcAft>
                <a:spcPts val="600"/>
              </a:spcAft>
              <a:buSzPct val="125000"/>
              <a:buFont typeface="Arial" panose="020B0604020202020204" pitchFamily="34" charset="0"/>
              <a:buChar char="•"/>
            </a:pPr>
            <a:endParaRPr lang="en-US" sz="1700">
              <a:latin typeface="Times New Roman"/>
              <a:cs typeface="Times New Roman"/>
            </a:endParaRPr>
          </a:p>
          <a:p>
            <a:pPr marL="285750"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Model Training </a:t>
            </a:r>
          </a:p>
          <a:p>
            <a:pPr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 </a:t>
            </a:r>
          </a:p>
          <a:p>
            <a:pPr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 Creating and training individual machine learning models.</a:t>
            </a:r>
          </a:p>
          <a:p>
            <a:pPr indent="-228600" defTabSz="914400">
              <a:lnSpc>
                <a:spcPct val="110000"/>
              </a:lnSpc>
              <a:spcAft>
                <a:spcPts val="600"/>
              </a:spcAft>
              <a:buSzPct val="125000"/>
              <a:buFont typeface="Arial" panose="020B0604020202020204" pitchFamily="34" charset="0"/>
              <a:buChar char="•"/>
            </a:pPr>
            <a:endParaRPr lang="en-US" sz="1700">
              <a:latin typeface="Times New Roman"/>
              <a:cs typeface="Times New Roman"/>
            </a:endParaRPr>
          </a:p>
          <a:p>
            <a:pPr indent="-228600" defTabSz="914400">
              <a:lnSpc>
                <a:spcPct val="110000"/>
              </a:lnSpc>
              <a:spcAft>
                <a:spcPts val="600"/>
              </a:spcAft>
              <a:buSzPct val="125000"/>
              <a:buFont typeface="Arial" panose="020B0604020202020204" pitchFamily="34" charset="0"/>
              <a:buChar char="•"/>
            </a:pPr>
            <a:r>
              <a:rPr lang="en-US" sz="1700">
                <a:latin typeface="Times New Roman"/>
                <a:cs typeface="Times New Roman"/>
              </a:rPr>
              <a:t> We use 4 models </a:t>
            </a:r>
            <a:r>
              <a:rPr lang="en-US" sz="1700" b="1">
                <a:latin typeface="Times New Roman"/>
                <a:cs typeface="Times New Roman"/>
              </a:rPr>
              <a:t>logistic regression</a:t>
            </a:r>
            <a:r>
              <a:rPr lang="en-US" sz="1700">
                <a:latin typeface="Times New Roman"/>
                <a:cs typeface="Times New Roman"/>
              </a:rPr>
              <a:t>, </a:t>
            </a:r>
            <a:r>
              <a:rPr lang="en-US" sz="1700" b="1">
                <a:latin typeface="Times New Roman"/>
                <a:cs typeface="Times New Roman"/>
              </a:rPr>
              <a:t>decision tree</a:t>
            </a:r>
            <a:r>
              <a:rPr lang="en-US" sz="1700">
                <a:latin typeface="Times New Roman"/>
                <a:cs typeface="Times New Roman"/>
              </a:rPr>
              <a:t>, </a:t>
            </a:r>
            <a:r>
              <a:rPr lang="en-US" sz="1700" b="1">
                <a:latin typeface="Times New Roman"/>
                <a:cs typeface="Times New Roman"/>
              </a:rPr>
              <a:t>random forests </a:t>
            </a:r>
            <a:r>
              <a:rPr lang="en-US" sz="1700">
                <a:latin typeface="Times New Roman"/>
                <a:cs typeface="Times New Roman"/>
              </a:rPr>
              <a:t>and </a:t>
            </a:r>
            <a:r>
              <a:rPr lang="en-US" sz="1700" b="1">
                <a:latin typeface="Times New Roman"/>
                <a:cs typeface="Times New Roman"/>
              </a:rPr>
              <a:t>support vector machine </a:t>
            </a:r>
            <a:r>
              <a:rPr lang="en-US" sz="1700">
                <a:latin typeface="Times New Roman"/>
                <a:cs typeface="Times New Roman"/>
              </a:rPr>
              <a:t> which are later combined to make a more robust prediction.</a:t>
            </a:r>
          </a:p>
        </p:txBody>
      </p:sp>
    </p:spTree>
    <p:extLst>
      <p:ext uri="{BB962C8B-B14F-4D97-AF65-F5344CB8AC3E}">
        <p14:creationId xmlns:p14="http://schemas.microsoft.com/office/powerpoint/2010/main" val="416913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grpSp>
      <p:sp>
        <p:nvSpPr>
          <p:cNvPr id="6" name="TextBox 5">
            <a:extLst>
              <a:ext uri="{FF2B5EF4-FFF2-40B4-BE49-F238E27FC236}">
                <a16:creationId xmlns:a16="http://schemas.microsoft.com/office/drawing/2014/main" id="{775AB97A-7478-7A09-E66F-52AF578E0D4D}"/>
              </a:ext>
            </a:extLst>
          </p:cNvPr>
          <p:cNvSpPr txBox="1"/>
          <p:nvPr/>
        </p:nvSpPr>
        <p:spPr>
          <a:xfrm>
            <a:off x="1019015" y="1093787"/>
            <a:ext cx="3059969" cy="46974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cap="all">
                <a:latin typeface="Times New Roman"/>
                <a:ea typeface="+mj-ea"/>
                <a:cs typeface="Times New Roman"/>
              </a:rPr>
              <a:t>6- Data Modeling</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3A0365-7387-00B6-689E-58D43CD25AFF}"/>
              </a:ext>
            </a:extLst>
          </p:cNvPr>
          <p:cNvSpPr txBox="1"/>
          <p:nvPr/>
        </p:nvSpPr>
        <p:spPr>
          <a:xfrm>
            <a:off x="4802605" y="1834816"/>
            <a:ext cx="71688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Models evaluation</a:t>
            </a:r>
          </a:p>
          <a:p>
            <a:endParaRPr lang="en-US">
              <a:latin typeface="Times New Roman"/>
              <a:cs typeface="Times New Roman"/>
            </a:endParaRPr>
          </a:p>
          <a:p>
            <a:r>
              <a:rPr lang="en-US">
                <a:latin typeface="Times New Roman"/>
                <a:cs typeface="Times New Roman"/>
              </a:rPr>
              <a:t>Each model was trained individually, used to predict data and got an evaluation based on the results.</a:t>
            </a:r>
          </a:p>
        </p:txBody>
      </p:sp>
      <p:pic>
        <p:nvPicPr>
          <p:cNvPr id="5" name="Picture 4" descr="A screenshot of a computer screen&#10;&#10;Description automatically generated">
            <a:extLst>
              <a:ext uri="{FF2B5EF4-FFF2-40B4-BE49-F238E27FC236}">
                <a16:creationId xmlns:a16="http://schemas.microsoft.com/office/drawing/2014/main" id="{0D09E674-2842-552D-A718-876E21E3A0F6}"/>
              </a:ext>
            </a:extLst>
          </p:cNvPr>
          <p:cNvPicPr>
            <a:picLocks noChangeAspect="1"/>
          </p:cNvPicPr>
          <p:nvPr/>
        </p:nvPicPr>
        <p:blipFill>
          <a:blip r:embed="rId2"/>
          <a:stretch>
            <a:fillRect/>
          </a:stretch>
        </p:blipFill>
        <p:spPr>
          <a:xfrm>
            <a:off x="8039351" y="3696452"/>
            <a:ext cx="3933825" cy="1279859"/>
          </a:xfrm>
          <a:prstGeom prst="rect">
            <a:avLst/>
          </a:prstGeom>
        </p:spPr>
      </p:pic>
      <p:sp>
        <p:nvSpPr>
          <p:cNvPr id="8" name="TextBox 7">
            <a:extLst>
              <a:ext uri="{FF2B5EF4-FFF2-40B4-BE49-F238E27FC236}">
                <a16:creationId xmlns:a16="http://schemas.microsoft.com/office/drawing/2014/main" id="{1C852B48-1DDA-E134-280A-7240B49F30BB}"/>
              </a:ext>
            </a:extLst>
          </p:cNvPr>
          <p:cNvSpPr txBox="1"/>
          <p:nvPr/>
        </p:nvSpPr>
        <p:spPr>
          <a:xfrm>
            <a:off x="8793078" y="4973052"/>
            <a:ext cx="241634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Prediction results for each model</a:t>
            </a:r>
          </a:p>
        </p:txBody>
      </p:sp>
    </p:spTree>
    <p:extLst>
      <p:ext uri="{BB962C8B-B14F-4D97-AF65-F5344CB8AC3E}">
        <p14:creationId xmlns:p14="http://schemas.microsoft.com/office/powerpoint/2010/main" val="99174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AB97A-7478-7A09-E66F-52AF578E0D4D}"/>
              </a:ext>
            </a:extLst>
          </p:cNvPr>
          <p:cNvSpPr txBox="1"/>
          <p:nvPr/>
        </p:nvSpPr>
        <p:spPr>
          <a:xfrm>
            <a:off x="2187743" y="743953"/>
            <a:ext cx="81072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6- Data Modeling</a:t>
            </a:r>
            <a:endParaRPr lang="en-US" sz="3200">
              <a:latin typeface="Times New Roman"/>
              <a:cs typeface="Times New Roman"/>
            </a:endParaRPr>
          </a:p>
        </p:txBody>
      </p:sp>
      <p:sp>
        <p:nvSpPr>
          <p:cNvPr id="7" name="TextBox 6">
            <a:extLst>
              <a:ext uri="{FF2B5EF4-FFF2-40B4-BE49-F238E27FC236}">
                <a16:creationId xmlns:a16="http://schemas.microsoft.com/office/drawing/2014/main" id="{C5481DD8-D082-AA6B-C29F-1E5FBD8FED68}"/>
              </a:ext>
            </a:extLst>
          </p:cNvPr>
          <p:cNvSpPr txBox="1"/>
          <p:nvPr/>
        </p:nvSpPr>
        <p:spPr>
          <a:xfrm>
            <a:off x="1513973" y="2115553"/>
            <a:ext cx="86126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We combine all the 4 models into a final </a:t>
            </a:r>
            <a:r>
              <a:rPr lang="en-US" b="1">
                <a:latin typeface="Times New Roman"/>
                <a:cs typeface="Times New Roman"/>
              </a:rPr>
              <a:t>Soft Voting Classifier</a:t>
            </a:r>
            <a:r>
              <a:rPr lang="en-US">
                <a:latin typeface="Times New Roman"/>
                <a:cs typeface="Times New Roman"/>
              </a:rPr>
              <a:t> </a:t>
            </a:r>
          </a:p>
          <a:p>
            <a:pPr marL="285750" indent="-285750">
              <a:buFont typeface="Arial"/>
              <a:buChar char="•"/>
            </a:pPr>
            <a:endParaRPr lang="en-US">
              <a:latin typeface="Times New Roman"/>
              <a:cs typeface="Times New Roman"/>
            </a:endParaRPr>
          </a:p>
          <a:p>
            <a:r>
              <a:rPr lang="en-US">
                <a:latin typeface="Times New Roman"/>
                <a:cs typeface="Times New Roman"/>
              </a:rPr>
              <a:t>The final voting classifier is created and evaluated to predict student depression based on the features proposed.</a:t>
            </a:r>
          </a:p>
        </p:txBody>
      </p:sp>
      <p:sp>
        <p:nvSpPr>
          <p:cNvPr id="3" name="TextBox 2">
            <a:extLst>
              <a:ext uri="{FF2B5EF4-FFF2-40B4-BE49-F238E27FC236}">
                <a16:creationId xmlns:a16="http://schemas.microsoft.com/office/drawing/2014/main" id="{D38AB3F5-365C-41E5-93AA-B68EC24AFB8D}"/>
              </a:ext>
            </a:extLst>
          </p:cNvPr>
          <p:cNvSpPr txBox="1"/>
          <p:nvPr/>
        </p:nvSpPr>
        <p:spPr>
          <a:xfrm>
            <a:off x="1664367" y="3830052"/>
            <a:ext cx="51134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We train the ensemble model, evaluates its performance using the F1 score, and saves the trained model for future use. This ensemble approach leads to more robust and accurate predictions compared to using each model individually.</a:t>
            </a:r>
          </a:p>
        </p:txBody>
      </p:sp>
      <p:pic>
        <p:nvPicPr>
          <p:cNvPr id="4" name="Picture 3" descr="A screen shot of a computer&#10;&#10;Description automatically generated">
            <a:extLst>
              <a:ext uri="{FF2B5EF4-FFF2-40B4-BE49-F238E27FC236}">
                <a16:creationId xmlns:a16="http://schemas.microsoft.com/office/drawing/2014/main" id="{3FAAA429-E84C-FCFE-4F43-67539C3669FE}"/>
              </a:ext>
            </a:extLst>
          </p:cNvPr>
          <p:cNvPicPr>
            <a:picLocks noChangeAspect="1"/>
          </p:cNvPicPr>
          <p:nvPr/>
        </p:nvPicPr>
        <p:blipFill>
          <a:blip r:embed="rId2"/>
          <a:stretch>
            <a:fillRect/>
          </a:stretch>
        </p:blipFill>
        <p:spPr>
          <a:xfrm>
            <a:off x="7053513" y="4300537"/>
            <a:ext cx="4762500" cy="542925"/>
          </a:xfrm>
          <a:prstGeom prst="rect">
            <a:avLst/>
          </a:prstGeom>
        </p:spPr>
      </p:pic>
      <p:sp>
        <p:nvSpPr>
          <p:cNvPr id="5" name="TextBox 4">
            <a:extLst>
              <a:ext uri="{FF2B5EF4-FFF2-40B4-BE49-F238E27FC236}">
                <a16:creationId xmlns:a16="http://schemas.microsoft.com/office/drawing/2014/main" id="{6F9D40A2-24A7-6A11-181B-DC0F3D93F259}"/>
              </a:ext>
            </a:extLst>
          </p:cNvPr>
          <p:cNvSpPr txBox="1"/>
          <p:nvPr/>
        </p:nvSpPr>
        <p:spPr>
          <a:xfrm>
            <a:off x="7932821" y="4884821"/>
            <a:ext cx="300388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rPr>
              <a:t>Prediction results for the combined model</a:t>
            </a:r>
            <a:r>
              <a:rPr lang="en-US" sz="1200">
                <a:latin typeface="Times New Roman"/>
                <a:cs typeface="Times New Roman"/>
              </a:rPr>
              <a:t>​</a:t>
            </a:r>
            <a:endParaRPr lang="en-US"/>
          </a:p>
        </p:txBody>
      </p:sp>
    </p:spTree>
    <p:extLst>
      <p:ext uri="{BB962C8B-B14F-4D97-AF65-F5344CB8AC3E}">
        <p14:creationId xmlns:p14="http://schemas.microsoft.com/office/powerpoint/2010/main" val="348430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 name="TextBox 5">
            <a:extLst>
              <a:ext uri="{FF2B5EF4-FFF2-40B4-BE49-F238E27FC236}">
                <a16:creationId xmlns:a16="http://schemas.microsoft.com/office/drawing/2014/main" id="{775AB97A-7478-7A09-E66F-52AF578E0D4D}"/>
              </a:ext>
            </a:extLst>
          </p:cNvPr>
          <p:cNvSpPr txBox="1"/>
          <p:nvPr/>
        </p:nvSpPr>
        <p:spPr>
          <a:xfrm>
            <a:off x="698173" y="1093787"/>
            <a:ext cx="3491100" cy="46974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cap="all">
                <a:latin typeface="Times New Roman"/>
                <a:ea typeface="+mj-ea"/>
                <a:cs typeface="Times New Roman"/>
              </a:rPr>
              <a:t>Advantages</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481DD8-D082-AA6B-C29F-1E5FBD8FED68}"/>
              </a:ext>
            </a:extLst>
          </p:cNvPr>
          <p:cNvSpPr txBox="1"/>
          <p:nvPr/>
        </p:nvSpPr>
        <p:spPr>
          <a:xfrm>
            <a:off x="5215467" y="1093788"/>
            <a:ext cx="5831944" cy="46974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400050" indent="-342900" defTabSz="914400">
              <a:lnSpc>
                <a:spcPct val="120000"/>
              </a:lnSpc>
              <a:spcAft>
                <a:spcPts val="600"/>
              </a:spcAft>
              <a:buSzPct val="125000"/>
              <a:buAutoNum type="arabicPeriod"/>
            </a:pPr>
            <a:r>
              <a:rPr lang="en-US">
                <a:latin typeface="Times New Roman"/>
                <a:cs typeface="Times New Roman"/>
              </a:rPr>
              <a:t>This approach provides a high level of flexibility and can result in improved model performance by leveraging the strengths of multiple ensemble strategies.</a:t>
            </a:r>
            <a:endParaRPr lang="en-US">
              <a:solidFill>
                <a:srgbClr val="FFFFFF"/>
              </a:solidFill>
              <a:latin typeface="Times New Roman"/>
              <a:ea typeface="Roboto"/>
              <a:cs typeface="Times New Roman"/>
            </a:endParaRPr>
          </a:p>
          <a:p>
            <a:pPr marL="400050" indent="-342900" defTabSz="914400">
              <a:lnSpc>
                <a:spcPct val="120000"/>
              </a:lnSpc>
              <a:spcAft>
                <a:spcPts val="600"/>
              </a:spcAft>
              <a:buSzPct val="125000"/>
              <a:buAutoNum type="arabicPeriod"/>
            </a:pPr>
            <a:r>
              <a:rPr lang="en-US" b="1">
                <a:solidFill>
                  <a:srgbClr val="E3E3E3"/>
                </a:solidFill>
                <a:latin typeface="Times New Roman"/>
                <a:ea typeface="Roboto"/>
                <a:cs typeface="Roboto"/>
              </a:rPr>
              <a:t>Diversity</a:t>
            </a:r>
            <a:r>
              <a:rPr lang="en-US">
                <a:solidFill>
                  <a:srgbClr val="E3E3E3"/>
                </a:solidFill>
                <a:latin typeface="Times New Roman"/>
                <a:ea typeface="Roboto"/>
                <a:cs typeface="Roboto"/>
              </a:rPr>
              <a:t>: The use of voting classifier with different base models adds diversity to the ensemble.</a:t>
            </a:r>
            <a:endParaRPr lang="en-US">
              <a:solidFill>
                <a:srgbClr val="FFFFFF"/>
              </a:solidFill>
              <a:latin typeface="Times New Roman"/>
              <a:ea typeface="Roboto"/>
              <a:cs typeface="Roboto"/>
            </a:endParaRPr>
          </a:p>
          <a:p>
            <a:pPr marL="400050" indent="-342900" defTabSz="914400">
              <a:lnSpc>
                <a:spcPct val="120000"/>
              </a:lnSpc>
              <a:spcAft>
                <a:spcPts val="600"/>
              </a:spcAft>
              <a:buSzPct val="125000"/>
              <a:buAutoNum type="arabicPeriod"/>
            </a:pPr>
            <a:r>
              <a:rPr lang="en-US" b="1">
                <a:solidFill>
                  <a:srgbClr val="E3E3E3"/>
                </a:solidFill>
                <a:latin typeface="Times New Roman"/>
                <a:ea typeface="Roboto"/>
                <a:cs typeface="Roboto"/>
              </a:rPr>
              <a:t>Final Ensemble</a:t>
            </a:r>
            <a:r>
              <a:rPr lang="en-US">
                <a:solidFill>
                  <a:srgbClr val="E3E3E3"/>
                </a:solidFill>
                <a:latin typeface="Times New Roman"/>
                <a:ea typeface="Roboto"/>
                <a:cs typeface="Roboto"/>
              </a:rPr>
              <a:t>: The final Voting Classifier combines all base models, offering a potentially higher-performing model.</a:t>
            </a:r>
            <a:endParaRPr lang="en-US">
              <a:latin typeface="Times New Roman"/>
            </a:endParaRPr>
          </a:p>
          <a:p>
            <a:pPr marL="57150" defTabSz="914400">
              <a:lnSpc>
                <a:spcPct val="120000"/>
              </a:lnSpc>
              <a:spcAft>
                <a:spcPts val="600"/>
              </a:spcAft>
              <a:buSzPct val="125000"/>
            </a:pPr>
            <a:endParaRPr lang="en-US">
              <a:latin typeface="Times New Roman"/>
              <a:cs typeface="Times New Roman"/>
            </a:endParaRPr>
          </a:p>
          <a:p>
            <a:pPr marL="285750" indent="-228600" defTabSz="914400">
              <a:lnSpc>
                <a:spcPct val="120000"/>
              </a:lnSpc>
              <a:spcAft>
                <a:spcPts val="600"/>
              </a:spcAft>
              <a:buSzPct val="125000"/>
              <a:buAutoNum type="arabicPeriod"/>
            </a:pPr>
            <a:endParaRPr lang="en-US">
              <a:latin typeface="Times New Roman"/>
              <a:cs typeface="Times New Roman"/>
            </a:endParaRPr>
          </a:p>
          <a:p>
            <a:pPr indent="-228600" defTabSz="914400">
              <a:lnSpc>
                <a:spcPct val="120000"/>
              </a:lnSpc>
              <a:spcAft>
                <a:spcPts val="600"/>
              </a:spcAft>
              <a:buSzPct val="125000"/>
              <a:buAutoNum type="arabicPeriod"/>
            </a:pPr>
            <a:endParaRPr lang="en-US">
              <a:latin typeface="Times New Roman"/>
              <a:cs typeface="Times New Roman"/>
            </a:endParaRPr>
          </a:p>
        </p:txBody>
      </p:sp>
    </p:spTree>
    <p:extLst>
      <p:ext uri="{BB962C8B-B14F-4D97-AF65-F5344CB8AC3E}">
        <p14:creationId xmlns:p14="http://schemas.microsoft.com/office/powerpoint/2010/main" val="116419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C30B1F-5BFD-8F3F-0B4D-4DF8563968F6}"/>
              </a:ext>
            </a:extLst>
          </p:cNvPr>
          <p:cNvPicPr>
            <a:picLocks noChangeAspect="1"/>
          </p:cNvPicPr>
          <p:nvPr/>
        </p:nvPicPr>
        <p:blipFill>
          <a:blip r:embed="rId3"/>
          <a:stretch>
            <a:fillRect/>
          </a:stretch>
        </p:blipFill>
        <p:spPr>
          <a:xfrm>
            <a:off x="858865" y="1848434"/>
            <a:ext cx="4231642" cy="387049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TextBox 6">
            <a:extLst>
              <a:ext uri="{FF2B5EF4-FFF2-40B4-BE49-F238E27FC236}">
                <a16:creationId xmlns:a16="http://schemas.microsoft.com/office/drawing/2014/main" id="{C5481DD8-D082-AA6B-C29F-1E5FBD8FED68}"/>
              </a:ext>
            </a:extLst>
          </p:cNvPr>
          <p:cNvSpPr txBox="1"/>
          <p:nvPr/>
        </p:nvSpPr>
        <p:spPr>
          <a:xfrm>
            <a:off x="5995833" y="2249487"/>
            <a:ext cx="5051577" cy="35417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defTabSz="914400">
              <a:lnSpc>
                <a:spcPct val="120000"/>
              </a:lnSpc>
              <a:spcAft>
                <a:spcPts val="600"/>
              </a:spcAft>
              <a:buSzPct val="125000"/>
            </a:pPr>
            <a:r>
              <a:rPr lang="en-US">
                <a:latin typeface="Times New Roman"/>
                <a:cs typeface="Times New Roman"/>
              </a:rPr>
              <a:t>The confusion matrix suggests that the model performs well in terms of correctly classifying both positive and negative classes. </a:t>
            </a:r>
            <a:endParaRPr lang="en-US"/>
          </a:p>
          <a:p>
            <a:pPr marL="285750" indent="-228600" defTabSz="914400">
              <a:lnSpc>
                <a:spcPct val="120000"/>
              </a:lnSpc>
              <a:spcAft>
                <a:spcPts val="600"/>
              </a:spcAft>
              <a:buSzPct val="125000"/>
              <a:buFont typeface="Arial" panose="020B0604020202020204" pitchFamily="34" charset="0"/>
              <a:buChar char="•"/>
            </a:pPr>
            <a:endParaRPr lang="en-US">
              <a:latin typeface="Times New Roman"/>
              <a:cs typeface="Times New Roman"/>
            </a:endParaRPr>
          </a:p>
          <a:p>
            <a:pPr marL="57150" defTabSz="914400">
              <a:lnSpc>
                <a:spcPct val="120000"/>
              </a:lnSpc>
              <a:spcAft>
                <a:spcPts val="600"/>
              </a:spcAft>
              <a:buSzPct val="125000"/>
            </a:pPr>
            <a:r>
              <a:rPr lang="en-US">
                <a:latin typeface="Times New Roman"/>
                <a:cs typeface="Times New Roman"/>
              </a:rPr>
              <a:t>However, some errors still occur, as indicated by the presence of false positives and false negatives.</a:t>
            </a:r>
            <a:endParaRPr lang="en-US"/>
          </a:p>
        </p:txBody>
      </p:sp>
      <p:sp>
        <p:nvSpPr>
          <p:cNvPr id="17" name="TextBox 16">
            <a:extLst>
              <a:ext uri="{FF2B5EF4-FFF2-40B4-BE49-F238E27FC236}">
                <a16:creationId xmlns:a16="http://schemas.microsoft.com/office/drawing/2014/main" id="{A67CD43E-1438-090D-43B9-3F5A5CFB598B}"/>
              </a:ext>
            </a:extLst>
          </p:cNvPr>
          <p:cNvSpPr txBox="1"/>
          <p:nvPr/>
        </p:nvSpPr>
        <p:spPr>
          <a:xfrm>
            <a:off x="2187743" y="743953"/>
            <a:ext cx="81072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Data Visualization</a:t>
            </a:r>
            <a:endParaRPr lang="en-US" sz="3200">
              <a:latin typeface="Times New Roman"/>
              <a:cs typeface="Times New Roman"/>
            </a:endParaRPr>
          </a:p>
        </p:txBody>
      </p:sp>
    </p:spTree>
    <p:extLst>
      <p:ext uri="{BB962C8B-B14F-4D97-AF65-F5344CB8AC3E}">
        <p14:creationId xmlns:p14="http://schemas.microsoft.com/office/powerpoint/2010/main" val="290380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81DD8-D082-AA6B-C29F-1E5FBD8FED68}"/>
              </a:ext>
            </a:extLst>
          </p:cNvPr>
          <p:cNvSpPr txBox="1"/>
          <p:nvPr/>
        </p:nvSpPr>
        <p:spPr>
          <a:xfrm>
            <a:off x="5955728" y="1708065"/>
            <a:ext cx="5051577" cy="39327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defTabSz="914400">
              <a:lnSpc>
                <a:spcPct val="120000"/>
              </a:lnSpc>
            </a:pPr>
            <a:r>
              <a:rPr lang="en-US" b="1">
                <a:latin typeface="Times New Roman"/>
                <a:cs typeface="Times New Roman"/>
              </a:rPr>
              <a:t>ROC Curve and AUC</a:t>
            </a:r>
            <a:endParaRPr lang="en-US" b="1"/>
          </a:p>
          <a:p>
            <a:pPr marL="57150" defTabSz="914400">
              <a:lnSpc>
                <a:spcPct val="120000"/>
              </a:lnSpc>
              <a:spcAft>
                <a:spcPts val="600"/>
              </a:spcAft>
            </a:pPr>
            <a:endParaRPr lang="en-US">
              <a:latin typeface="Times New Roman"/>
              <a:cs typeface="Times New Roman"/>
            </a:endParaRPr>
          </a:p>
          <a:p>
            <a:pPr marL="57150" defTabSz="914400">
              <a:lnSpc>
                <a:spcPct val="120000"/>
              </a:lnSpc>
            </a:pPr>
            <a:r>
              <a:rPr lang="en-US">
                <a:latin typeface="Times New Roman"/>
                <a:cs typeface="Times New Roman"/>
              </a:rPr>
              <a:t>Purpose: Evaluate the trade-off between true positive rate (TPR) and false positive rate (FPR) for binary classification.</a:t>
            </a:r>
            <a:endParaRPr lang="en-US"/>
          </a:p>
          <a:p>
            <a:pPr marL="57150" defTabSz="914400">
              <a:lnSpc>
                <a:spcPct val="120000"/>
              </a:lnSpc>
              <a:spcAft>
                <a:spcPts val="600"/>
              </a:spcAft>
            </a:pPr>
            <a:endParaRPr lang="en-US">
              <a:latin typeface="Times New Roman"/>
              <a:cs typeface="Times New Roman"/>
            </a:endParaRPr>
          </a:p>
          <a:p>
            <a:pPr marL="57150" defTabSz="914400">
              <a:lnSpc>
                <a:spcPct val="120000"/>
              </a:lnSpc>
              <a:spcAft>
                <a:spcPts val="600"/>
              </a:spcAft>
            </a:pPr>
            <a:r>
              <a:rPr lang="en-US">
                <a:latin typeface="Times New Roman"/>
                <a:cs typeface="Times New Roman"/>
              </a:rPr>
              <a:t>ROC Curve is generated using the model's predictions on test data to visually evaluate its ability to discriminate between the classes (in this case: presence or absence of depression)</a:t>
            </a:r>
            <a:endParaRPr lang="en-US"/>
          </a:p>
          <a:p>
            <a:pPr marL="57150" defTabSz="914400">
              <a:lnSpc>
                <a:spcPct val="120000"/>
              </a:lnSpc>
              <a:spcAft>
                <a:spcPts val="600"/>
              </a:spcAft>
              <a:buSzPct val="125000"/>
            </a:pPr>
            <a:endParaRPr lang="en-US">
              <a:latin typeface="Times New Roman"/>
              <a:cs typeface="Times New Roman"/>
            </a:endParaRPr>
          </a:p>
        </p:txBody>
      </p:sp>
      <p:sp>
        <p:nvSpPr>
          <p:cNvPr id="17" name="TextBox 16">
            <a:extLst>
              <a:ext uri="{FF2B5EF4-FFF2-40B4-BE49-F238E27FC236}">
                <a16:creationId xmlns:a16="http://schemas.microsoft.com/office/drawing/2014/main" id="{A67CD43E-1438-090D-43B9-3F5A5CFB598B}"/>
              </a:ext>
            </a:extLst>
          </p:cNvPr>
          <p:cNvSpPr txBox="1"/>
          <p:nvPr/>
        </p:nvSpPr>
        <p:spPr>
          <a:xfrm>
            <a:off x="2187743" y="743953"/>
            <a:ext cx="81072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Data Visualization</a:t>
            </a:r>
            <a:endParaRPr lang="en-US" sz="3200">
              <a:latin typeface="Times New Roman"/>
              <a:cs typeface="Times New Roman"/>
            </a:endParaRPr>
          </a:p>
        </p:txBody>
      </p:sp>
      <p:pic>
        <p:nvPicPr>
          <p:cNvPr id="3" name="Picture 2" descr="A graph of a positive result&#10;&#10;Description automatically generated">
            <a:extLst>
              <a:ext uri="{FF2B5EF4-FFF2-40B4-BE49-F238E27FC236}">
                <a16:creationId xmlns:a16="http://schemas.microsoft.com/office/drawing/2014/main" id="{FCEE1762-26A8-6C1D-64C7-F74E8B98759A}"/>
              </a:ext>
            </a:extLst>
          </p:cNvPr>
          <p:cNvPicPr>
            <a:picLocks noChangeAspect="1"/>
          </p:cNvPicPr>
          <p:nvPr/>
        </p:nvPicPr>
        <p:blipFill>
          <a:blip r:embed="rId3"/>
          <a:stretch>
            <a:fillRect/>
          </a:stretch>
        </p:blipFill>
        <p:spPr>
          <a:xfrm>
            <a:off x="733732" y="1712494"/>
            <a:ext cx="4247535" cy="4114800"/>
          </a:xfrm>
          <a:prstGeom prst="rect">
            <a:avLst/>
          </a:prstGeom>
        </p:spPr>
      </p:pic>
    </p:spTree>
    <p:extLst>
      <p:ext uri="{BB962C8B-B14F-4D97-AF65-F5344CB8AC3E}">
        <p14:creationId xmlns:p14="http://schemas.microsoft.com/office/powerpoint/2010/main" val="364483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57" name="Group 56">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4" name="Text Placeholder 3">
            <a:extLst>
              <a:ext uri="{FF2B5EF4-FFF2-40B4-BE49-F238E27FC236}">
                <a16:creationId xmlns:a16="http://schemas.microsoft.com/office/drawing/2014/main" id="{1AE8FB39-E0E3-21DD-265F-0047D4D95D60}"/>
              </a:ext>
            </a:extLst>
          </p:cNvPr>
          <p:cNvSpPr>
            <a:spLocks noGrp="1"/>
          </p:cNvSpPr>
          <p:nvPr>
            <p:ph type="body" sz="half" idx="2"/>
          </p:nvPr>
        </p:nvSpPr>
        <p:spPr>
          <a:xfrm>
            <a:off x="1141412" y="2249487"/>
            <a:ext cx="6003178" cy="3541714"/>
          </a:xfrm>
        </p:spPr>
        <p:txBody>
          <a:bodyPr vert="horz" lIns="91440" tIns="45720" rIns="91440" bIns="45720" rtlCol="0" anchor="ctr">
            <a:noAutofit/>
          </a:bodyPr>
          <a:lstStyle/>
          <a:p>
            <a:r>
              <a:rPr lang="en-US" sz="1800">
                <a:latin typeface="Times New Roman"/>
                <a:ea typeface="+mn-lt"/>
                <a:cs typeface="+mn-lt"/>
              </a:rPr>
              <a:t> Student depression is a growing concern worldwide, with significant impacts on academic performance, personal growth, and overall well-being. Numerous factors, such as academic pressure, financial stress, and social challenges, contribute to this issue. Identifying these factors and predicting at-risk students can help institutions implement targeted interventions and support programs.</a:t>
            </a:r>
            <a:endParaRPr lang="en-US" sz="1800">
              <a:latin typeface="Times New Roman"/>
              <a:cs typeface="Times New Roman"/>
            </a:endParaRPr>
          </a:p>
          <a:p>
            <a:pPr indent="-228600">
              <a:buFont typeface="Arial" panose="020B0604020202020204" pitchFamily="34" charset="0"/>
              <a:buChar char="•"/>
            </a:pPr>
            <a:endParaRPr lang="en-US">
              <a:latin typeface="Times New Roman"/>
              <a:cs typeface="Times New Roman"/>
            </a:endParaRPr>
          </a:p>
        </p:txBody>
      </p:sp>
      <p:pic>
        <p:nvPicPr>
          <p:cNvPr id="6" name="Picture Placeholder 5" descr="A person lying on the floor with her hands covering her face&#10;&#10;Description automatically generated">
            <a:extLst>
              <a:ext uri="{FF2B5EF4-FFF2-40B4-BE49-F238E27FC236}">
                <a16:creationId xmlns:a16="http://schemas.microsoft.com/office/drawing/2014/main" id="{BBC15D44-831C-9549-CD60-090970EB77FF}"/>
              </a:ext>
            </a:extLst>
          </p:cNvPr>
          <p:cNvPicPr>
            <a:picLocks noGrp="1" noChangeAspect="1"/>
          </p:cNvPicPr>
          <p:nvPr>
            <p:ph type="pic" idx="1"/>
          </p:nvPr>
        </p:nvPicPr>
        <p:blipFill>
          <a:blip r:embed="rId4"/>
          <a:srcRect l="25269" r="25269"/>
          <a:stretch/>
        </p:blipFill>
        <p:spPr>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3BAD62D6-AD4D-2CE4-4BB8-3F757AA402A6}"/>
              </a:ext>
            </a:extLst>
          </p:cNvPr>
          <p:cNvSpPr txBox="1"/>
          <p:nvPr/>
        </p:nvSpPr>
        <p:spPr>
          <a:xfrm>
            <a:off x="3037973" y="852236"/>
            <a:ext cx="48727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Times New Roman"/>
                <a:cs typeface="Times New Roman"/>
              </a:rPr>
              <a:t>Introduction</a:t>
            </a:r>
            <a:r>
              <a:rPr lang="en-US" sz="4400"/>
              <a:t> </a:t>
            </a:r>
            <a:endParaRPr lang="en-US"/>
          </a:p>
        </p:txBody>
      </p:sp>
    </p:spTree>
    <p:extLst>
      <p:ext uri="{BB962C8B-B14F-4D97-AF65-F5344CB8AC3E}">
        <p14:creationId xmlns:p14="http://schemas.microsoft.com/office/powerpoint/2010/main" val="1440934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81DD8-D082-AA6B-C29F-1E5FBD8FED68}"/>
              </a:ext>
            </a:extLst>
          </p:cNvPr>
          <p:cNvSpPr txBox="1"/>
          <p:nvPr/>
        </p:nvSpPr>
        <p:spPr>
          <a:xfrm>
            <a:off x="5955728" y="1708065"/>
            <a:ext cx="5432577" cy="39327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57150" defTabSz="914400">
              <a:lnSpc>
                <a:spcPct val="120000"/>
              </a:lnSpc>
            </a:pPr>
            <a:r>
              <a:rPr lang="en-US" sz="1600" b="1">
                <a:latin typeface="Times New Roman"/>
                <a:cs typeface="Times New Roman"/>
              </a:rPr>
              <a:t>Learning Curve: </a:t>
            </a:r>
            <a:r>
              <a:rPr lang="en-US" sz="1600">
                <a:latin typeface="Times New Roman"/>
                <a:cs typeface="Times New Roman"/>
              </a:rPr>
              <a:t>We observe that</a:t>
            </a:r>
          </a:p>
          <a:p>
            <a:pPr marL="57150" defTabSz="914400">
              <a:lnSpc>
                <a:spcPct val="120000"/>
              </a:lnSpc>
              <a:spcAft>
                <a:spcPts val="600"/>
              </a:spcAft>
            </a:pPr>
            <a:endParaRPr lang="en-US" sz="1600">
              <a:latin typeface="Times New Roman"/>
              <a:cs typeface="Times New Roman"/>
            </a:endParaRPr>
          </a:p>
          <a:p>
            <a:pPr marL="342900" indent="-285750" defTabSz="914400">
              <a:lnSpc>
                <a:spcPct val="120000"/>
              </a:lnSpc>
              <a:buFont typeface="Arial"/>
              <a:buChar char="•"/>
            </a:pPr>
            <a:r>
              <a:rPr lang="en-US" sz="1600">
                <a:latin typeface="Times New Roman"/>
                <a:cs typeface="Times New Roman"/>
              </a:rPr>
              <a:t>The model performs almost perfectly on the training data, suggesting that it has a good capacity to learn patterns. However, if the training score were much higher than the validation score, it could indicate overfitting.</a:t>
            </a:r>
          </a:p>
          <a:p>
            <a:pPr marL="342900" indent="-285750" defTabSz="914400">
              <a:lnSpc>
                <a:spcPct val="120000"/>
              </a:lnSpc>
              <a:buFont typeface="Arial"/>
              <a:buChar char="•"/>
            </a:pPr>
            <a:r>
              <a:rPr lang="en-US" sz="1600">
                <a:latin typeface="Times New Roman"/>
                <a:cs typeface="Times New Roman"/>
              </a:rPr>
              <a:t>The validation score improves slightly with more training data, indicating that the model generalizes better as it sees more examples.</a:t>
            </a:r>
          </a:p>
          <a:p>
            <a:pPr marL="342900" indent="-285750" defTabSz="914400">
              <a:lnSpc>
                <a:spcPct val="120000"/>
              </a:lnSpc>
              <a:buFont typeface="Arial"/>
              <a:buChar char="•"/>
            </a:pPr>
            <a:r>
              <a:rPr lang="en-US" sz="1600">
                <a:latin typeface="Times New Roman"/>
                <a:cs typeface="Times New Roman"/>
              </a:rPr>
              <a:t>Both the training and validation scores appear to stabilize, meaning that increasing the training data further might have diminishing returns on performance.</a:t>
            </a:r>
          </a:p>
          <a:p>
            <a:pPr marL="57150" defTabSz="914400">
              <a:lnSpc>
                <a:spcPct val="120000"/>
              </a:lnSpc>
              <a:spcAft>
                <a:spcPts val="600"/>
              </a:spcAft>
              <a:buSzPct val="125000"/>
            </a:pPr>
            <a:endParaRPr lang="en-US" sz="1600">
              <a:latin typeface="Times New Roman"/>
              <a:cs typeface="Times New Roman"/>
            </a:endParaRPr>
          </a:p>
        </p:txBody>
      </p:sp>
      <p:sp>
        <p:nvSpPr>
          <p:cNvPr id="17" name="TextBox 16">
            <a:extLst>
              <a:ext uri="{FF2B5EF4-FFF2-40B4-BE49-F238E27FC236}">
                <a16:creationId xmlns:a16="http://schemas.microsoft.com/office/drawing/2014/main" id="{A67CD43E-1438-090D-43B9-3F5A5CFB598B}"/>
              </a:ext>
            </a:extLst>
          </p:cNvPr>
          <p:cNvSpPr txBox="1"/>
          <p:nvPr/>
        </p:nvSpPr>
        <p:spPr>
          <a:xfrm>
            <a:off x="2187743" y="743953"/>
            <a:ext cx="81072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Data Visualization</a:t>
            </a:r>
            <a:endParaRPr lang="en-US" sz="3200">
              <a:latin typeface="Times New Roman"/>
              <a:cs typeface="Times New Roman"/>
            </a:endParaRPr>
          </a:p>
        </p:txBody>
      </p:sp>
      <p:pic>
        <p:nvPicPr>
          <p:cNvPr id="2" name="Picture 1" descr="A graph of training and validation&#10;&#10;Description automatically generated">
            <a:extLst>
              <a:ext uri="{FF2B5EF4-FFF2-40B4-BE49-F238E27FC236}">
                <a16:creationId xmlns:a16="http://schemas.microsoft.com/office/drawing/2014/main" id="{79324971-F398-BF64-838C-506A650D34A6}"/>
              </a:ext>
            </a:extLst>
          </p:cNvPr>
          <p:cNvPicPr>
            <a:picLocks noChangeAspect="1"/>
          </p:cNvPicPr>
          <p:nvPr/>
        </p:nvPicPr>
        <p:blipFill>
          <a:blip r:embed="rId3"/>
          <a:stretch>
            <a:fillRect/>
          </a:stretch>
        </p:blipFill>
        <p:spPr>
          <a:xfrm>
            <a:off x="516355" y="1712495"/>
            <a:ext cx="5053264" cy="4114800"/>
          </a:xfrm>
          <a:prstGeom prst="rect">
            <a:avLst/>
          </a:prstGeom>
        </p:spPr>
      </p:pic>
    </p:spTree>
    <p:extLst>
      <p:ext uri="{BB962C8B-B14F-4D97-AF65-F5344CB8AC3E}">
        <p14:creationId xmlns:p14="http://schemas.microsoft.com/office/powerpoint/2010/main" val="141187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6" name="Rectangle 2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TextBox 16">
            <a:extLst>
              <a:ext uri="{FF2B5EF4-FFF2-40B4-BE49-F238E27FC236}">
                <a16:creationId xmlns:a16="http://schemas.microsoft.com/office/drawing/2014/main" id="{A67CD43E-1438-090D-43B9-3F5A5CFB598B}"/>
              </a:ext>
            </a:extLst>
          </p:cNvPr>
          <p:cNvSpPr txBox="1"/>
          <p:nvPr/>
        </p:nvSpPr>
        <p:spPr>
          <a:xfrm>
            <a:off x="424135" y="1711386"/>
            <a:ext cx="3392838" cy="14785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200" cap="all">
                <a:solidFill>
                  <a:srgbClr val="FFFFFF"/>
                </a:solidFill>
                <a:latin typeface="Times New Roman"/>
                <a:ea typeface="+mj-ea"/>
                <a:cs typeface="Times New Roman"/>
              </a:rPr>
              <a:t>Data Visualization</a:t>
            </a:r>
          </a:p>
        </p:txBody>
      </p:sp>
      <p:sp>
        <p:nvSpPr>
          <p:cNvPr id="7" name="TextBox 6">
            <a:extLst>
              <a:ext uri="{FF2B5EF4-FFF2-40B4-BE49-F238E27FC236}">
                <a16:creationId xmlns:a16="http://schemas.microsoft.com/office/drawing/2014/main" id="{C5481DD8-D082-AA6B-C29F-1E5FBD8FED68}"/>
              </a:ext>
            </a:extLst>
          </p:cNvPr>
          <p:cNvSpPr txBox="1"/>
          <p:nvPr/>
        </p:nvSpPr>
        <p:spPr>
          <a:xfrm>
            <a:off x="784462" y="3793539"/>
            <a:ext cx="2862444" cy="20222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defTabSz="914400">
              <a:lnSpc>
                <a:spcPct val="110000"/>
              </a:lnSpc>
              <a:buSzPct val="125000"/>
              <a:buFont typeface="Arial" panose="020B0604020202020204" pitchFamily="34" charset="0"/>
              <a:buChar char="•"/>
            </a:pPr>
            <a:r>
              <a:rPr lang="en-US" sz="1600" b="1">
                <a:solidFill>
                  <a:srgbClr val="FFFFFF"/>
                </a:solidFill>
                <a:latin typeface="Times New Roman"/>
                <a:cs typeface="Times"/>
              </a:rPr>
              <a:t>The plot shows each feature and its impact on student depression </a:t>
            </a:r>
          </a:p>
        </p:txBody>
      </p:sp>
      <p:grpSp>
        <p:nvGrpSpPr>
          <p:cNvPr id="30" name="Group 2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3" name="Picture 2" descr="A graph of blue bars&#10;&#10;Description automatically generated">
            <a:extLst>
              <a:ext uri="{FF2B5EF4-FFF2-40B4-BE49-F238E27FC236}">
                <a16:creationId xmlns:a16="http://schemas.microsoft.com/office/drawing/2014/main" id="{B28044CF-118E-A714-FB8F-5F30C3F2483E}"/>
              </a:ext>
            </a:extLst>
          </p:cNvPr>
          <p:cNvPicPr>
            <a:picLocks noChangeAspect="1"/>
          </p:cNvPicPr>
          <p:nvPr/>
        </p:nvPicPr>
        <p:blipFill>
          <a:blip r:embed="rId3"/>
          <a:stretch>
            <a:fillRect/>
          </a:stretch>
        </p:blipFill>
        <p:spPr>
          <a:xfrm>
            <a:off x="4260594" y="423813"/>
            <a:ext cx="7636123" cy="5785289"/>
          </a:xfrm>
          <a:prstGeom prst="rect">
            <a:avLst/>
          </a:prstGeom>
        </p:spPr>
      </p:pic>
    </p:spTree>
    <p:extLst>
      <p:ext uri="{BB962C8B-B14F-4D97-AF65-F5344CB8AC3E}">
        <p14:creationId xmlns:p14="http://schemas.microsoft.com/office/powerpoint/2010/main" val="372322456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2626894" y="651710"/>
            <a:ext cx="71186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Interpreting the results</a:t>
            </a:r>
            <a:endParaRPr lang="en-US"/>
          </a:p>
        </p:txBody>
      </p:sp>
      <p:sp>
        <p:nvSpPr>
          <p:cNvPr id="5" name="TextBox 4">
            <a:extLst>
              <a:ext uri="{FF2B5EF4-FFF2-40B4-BE49-F238E27FC236}">
                <a16:creationId xmlns:a16="http://schemas.microsoft.com/office/drawing/2014/main" id="{ECB5C538-4A5D-ECF7-0A1B-38B554C12525}"/>
              </a:ext>
            </a:extLst>
          </p:cNvPr>
          <p:cNvSpPr txBox="1"/>
          <p:nvPr/>
        </p:nvSpPr>
        <p:spPr>
          <a:xfrm>
            <a:off x="2015289" y="1975184"/>
            <a:ext cx="803107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Times New Roman"/>
              </a:rPr>
              <a:t>Key Factors Influencing Depression</a:t>
            </a:r>
          </a:p>
          <a:p>
            <a:endParaRPr lang="en-US" b="1">
              <a:latin typeface="Times New Roman"/>
              <a:cs typeface="Times New Roman"/>
            </a:endParaRPr>
          </a:p>
          <a:p>
            <a:pPr marL="228600" indent="-228600" algn="l">
              <a:buFont typeface=""/>
              <a:buAutoNum type="arabicPeriod"/>
            </a:pPr>
            <a:r>
              <a:rPr lang="en-US">
                <a:latin typeface="Times New Roman"/>
                <a:cs typeface="Times New Roman"/>
              </a:rPr>
              <a:t>"Have you ever had suicidal thoughts?" has the highest importance significantly more than any other feature, indicating that it is a strong predictor or influential variable.</a:t>
            </a:r>
          </a:p>
          <a:p>
            <a:pPr marL="228600" indent="-228600" algn="l">
              <a:buFont typeface=""/>
              <a:buAutoNum type="arabicPeriod"/>
            </a:pPr>
            <a:r>
              <a:rPr lang="en-US">
                <a:latin typeface="Times New Roman"/>
                <a:cs typeface="Times New Roman"/>
              </a:rPr>
              <a:t>Academic Pressure is the second most important factor, showing its strong relevance in the model.</a:t>
            </a:r>
          </a:p>
          <a:p>
            <a:pPr marL="228600" indent="-228600" algn="l">
              <a:buFont typeface=""/>
              <a:buAutoNum type="arabicPeriod"/>
            </a:pPr>
            <a:r>
              <a:rPr lang="en-US">
                <a:latin typeface="Times New Roman"/>
                <a:cs typeface="Times New Roman"/>
              </a:rPr>
              <a:t>Other factors like Financial Stress, Age Group, and Dietary Habits have moderate importance.</a:t>
            </a:r>
          </a:p>
          <a:p>
            <a:pPr marL="228600" indent="-228600" algn="l">
              <a:buFont typeface=""/>
              <a:buAutoNum type="arabicPeriod"/>
            </a:pPr>
            <a:r>
              <a:rPr lang="en-US">
                <a:latin typeface="Times New Roman"/>
                <a:cs typeface="Times New Roman"/>
              </a:rPr>
              <a:t>Factors such as Gender and CGPA Group have minimal importance, suggesting they contribute very little to the model's predictions.</a:t>
            </a:r>
          </a:p>
        </p:txBody>
      </p:sp>
    </p:spTree>
    <p:extLst>
      <p:ext uri="{BB962C8B-B14F-4D97-AF65-F5344CB8AC3E}">
        <p14:creationId xmlns:p14="http://schemas.microsoft.com/office/powerpoint/2010/main" val="2359043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TextBox 16">
            <a:extLst>
              <a:ext uri="{FF2B5EF4-FFF2-40B4-BE49-F238E27FC236}">
                <a16:creationId xmlns:a16="http://schemas.microsoft.com/office/drawing/2014/main" id="{A67CD43E-1438-090D-43B9-3F5A5CFB598B}"/>
              </a:ext>
            </a:extLst>
          </p:cNvPr>
          <p:cNvSpPr txBox="1"/>
          <p:nvPr/>
        </p:nvSpPr>
        <p:spPr>
          <a:xfrm>
            <a:off x="1141413" y="618518"/>
            <a:ext cx="4459286" cy="14785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200" cap="all">
                <a:latin typeface="Times New Roman"/>
                <a:ea typeface="+mj-ea"/>
                <a:cs typeface="Times New Roman"/>
              </a:rPr>
              <a:t>Data Visualization</a:t>
            </a:r>
          </a:p>
        </p:txBody>
      </p:sp>
      <p:sp>
        <p:nvSpPr>
          <p:cNvPr id="7" name="TextBox 6">
            <a:extLst>
              <a:ext uri="{FF2B5EF4-FFF2-40B4-BE49-F238E27FC236}">
                <a16:creationId xmlns:a16="http://schemas.microsoft.com/office/drawing/2014/main" id="{C5481DD8-D082-AA6B-C29F-1E5FBD8FED68}"/>
              </a:ext>
            </a:extLst>
          </p:cNvPr>
          <p:cNvSpPr txBox="1"/>
          <p:nvPr/>
        </p:nvSpPr>
        <p:spPr>
          <a:xfrm>
            <a:off x="1141412" y="2249487"/>
            <a:ext cx="4459287" cy="11777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defTabSz="914400">
              <a:lnSpc>
                <a:spcPct val="120000"/>
              </a:lnSpc>
              <a:spcAft>
                <a:spcPts val="600"/>
              </a:spcAft>
              <a:buSzPct val="125000"/>
              <a:buFont typeface="Arial" panose="020B0604020202020204" pitchFamily="34" charset="0"/>
              <a:buChar char="•"/>
            </a:pPr>
            <a:r>
              <a:rPr lang="en-US" sz="2000" b="1">
                <a:latin typeface="Times New Roman"/>
                <a:cs typeface="Times New Roman"/>
              </a:rPr>
              <a:t>The plot evaluates each model individually.</a:t>
            </a:r>
          </a:p>
        </p:txBody>
      </p:sp>
      <p:pic>
        <p:nvPicPr>
          <p:cNvPr id="2" name="Picture 1" descr="A graph of blue bars with white text&#10;&#10;Description automatically generated">
            <a:extLst>
              <a:ext uri="{FF2B5EF4-FFF2-40B4-BE49-F238E27FC236}">
                <a16:creationId xmlns:a16="http://schemas.microsoft.com/office/drawing/2014/main" id="{B06F71BE-0978-C599-3779-0DEA772EBE4E}"/>
              </a:ext>
            </a:extLst>
          </p:cNvPr>
          <p:cNvPicPr>
            <a:picLocks noChangeAspect="1"/>
          </p:cNvPicPr>
          <p:nvPr/>
        </p:nvPicPr>
        <p:blipFill>
          <a:blip r:embed="rId4"/>
          <a:stretch>
            <a:fillRect/>
          </a:stretch>
        </p:blipFill>
        <p:spPr>
          <a:xfrm>
            <a:off x="6096000" y="-4594"/>
            <a:ext cx="5716963" cy="68622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1" name="Group 10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36223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2626894" y="651710"/>
            <a:ext cx="71186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Interpreting the results</a:t>
            </a:r>
            <a:endParaRPr lang="en-US"/>
          </a:p>
        </p:txBody>
      </p:sp>
      <p:sp>
        <p:nvSpPr>
          <p:cNvPr id="5" name="TextBox 4">
            <a:extLst>
              <a:ext uri="{FF2B5EF4-FFF2-40B4-BE49-F238E27FC236}">
                <a16:creationId xmlns:a16="http://schemas.microsoft.com/office/drawing/2014/main" id="{ECB5C538-4A5D-ECF7-0A1B-38B554C12525}"/>
              </a:ext>
            </a:extLst>
          </p:cNvPr>
          <p:cNvSpPr txBox="1"/>
          <p:nvPr/>
        </p:nvSpPr>
        <p:spPr>
          <a:xfrm>
            <a:off x="2015289" y="1975184"/>
            <a:ext cx="803107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Interpreting the results using the 4 models used:</a:t>
            </a:r>
            <a:endParaRPr lang="en-US"/>
          </a:p>
          <a:p>
            <a:endParaRPr lang="en-US">
              <a:latin typeface="Times New Roman"/>
              <a:cs typeface="Times New Roman"/>
            </a:endParaRPr>
          </a:p>
          <a:p>
            <a:pPr marL="285750" indent="-285750">
              <a:buFont typeface="Arial"/>
              <a:buChar char="•"/>
            </a:pPr>
            <a:r>
              <a:rPr lang="en-US">
                <a:latin typeface="Times New Roman"/>
                <a:cs typeface="Times New Roman"/>
              </a:rPr>
              <a:t>Logistic Regression: This model has a high F1 score, slightly below the highest performers, indicating strong overall performance in balancing precision and recall.</a:t>
            </a:r>
            <a:endParaRPr lang="en-US"/>
          </a:p>
          <a:p>
            <a:pPr marL="285750" indent="-285750">
              <a:buFont typeface="Arial"/>
              <a:buChar char="•"/>
            </a:pPr>
            <a:r>
              <a:rPr lang="en-US">
                <a:latin typeface="Times New Roman"/>
                <a:cs typeface="Times New Roman"/>
              </a:rPr>
              <a:t>Decision Tree: This model has the lowest F1 score among the four, suggesting it may not handle the classification task as effectively as the other models.</a:t>
            </a:r>
            <a:endParaRPr lang="en-US"/>
          </a:p>
          <a:p>
            <a:pPr marL="285750" indent="-285750">
              <a:buFont typeface="Arial"/>
              <a:buChar char="•"/>
            </a:pPr>
            <a:r>
              <a:rPr lang="en-US">
                <a:latin typeface="Times New Roman"/>
                <a:cs typeface="Times New Roman"/>
              </a:rPr>
              <a:t>Random Forest: This model achieves one of the highest F1 scores, demonstrating excellent performance and indicating its robustness in handling the classification task, possibly due to its ensemble nature.</a:t>
            </a:r>
            <a:endParaRPr lang="en-US"/>
          </a:p>
          <a:p>
            <a:pPr marL="285750" indent="-285750">
              <a:buFont typeface="Arial"/>
              <a:buChar char="•"/>
            </a:pPr>
            <a:r>
              <a:rPr lang="en-US">
                <a:latin typeface="Times New Roman"/>
                <a:cs typeface="Times New Roman"/>
              </a:rPr>
              <a:t>Support Vector Machine (SVM): The SVM also performs very well, matching or slightly surpassing the performance of the Random Forest, which highlights its effectiveness in this task.</a:t>
            </a:r>
            <a:endParaRPr lang="en-US"/>
          </a:p>
          <a:p>
            <a:pPr algn="l"/>
            <a:endParaRPr lang="en-US">
              <a:latin typeface="Times New Roman"/>
              <a:cs typeface="Times New Roman"/>
            </a:endParaRPr>
          </a:p>
        </p:txBody>
      </p:sp>
    </p:spTree>
    <p:extLst>
      <p:ext uri="{BB962C8B-B14F-4D97-AF65-F5344CB8AC3E}">
        <p14:creationId xmlns:p14="http://schemas.microsoft.com/office/powerpoint/2010/main" val="288473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6D276-DADF-9838-0E06-65BD3A70D884}"/>
              </a:ext>
            </a:extLst>
          </p:cNvPr>
          <p:cNvSpPr txBox="1"/>
          <p:nvPr/>
        </p:nvSpPr>
        <p:spPr>
          <a:xfrm>
            <a:off x="1353553" y="641683"/>
            <a:ext cx="96453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Recommended actions based on the analysis to overcome students' depression problem</a:t>
            </a:r>
            <a:endParaRPr lang="en-US"/>
          </a:p>
        </p:txBody>
      </p:sp>
      <p:sp>
        <p:nvSpPr>
          <p:cNvPr id="7" name="TextBox 6">
            <a:extLst>
              <a:ext uri="{FF2B5EF4-FFF2-40B4-BE49-F238E27FC236}">
                <a16:creationId xmlns:a16="http://schemas.microsoft.com/office/drawing/2014/main" id="{462343CD-3118-F6BB-9FFB-A01B3A7DF1C6}"/>
              </a:ext>
            </a:extLst>
          </p:cNvPr>
          <p:cNvSpPr txBox="1"/>
          <p:nvPr/>
        </p:nvSpPr>
        <p:spPr>
          <a:xfrm>
            <a:off x="1352437" y="2552810"/>
            <a:ext cx="963863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According to the study it's crucial to take proactive and reactive actions to overcome student depression, so we may suggest:</a:t>
            </a:r>
          </a:p>
          <a:p>
            <a:endParaRPr lang="en-US"/>
          </a:p>
          <a:p>
            <a:endParaRPr lang="en-US"/>
          </a:p>
          <a:p>
            <a:endParaRPr lang="en-US"/>
          </a:p>
          <a:p>
            <a:endParaRPr lang="en-US"/>
          </a:p>
        </p:txBody>
      </p:sp>
      <p:sp>
        <p:nvSpPr>
          <p:cNvPr id="8" name="TextBox 7">
            <a:extLst>
              <a:ext uri="{FF2B5EF4-FFF2-40B4-BE49-F238E27FC236}">
                <a16:creationId xmlns:a16="http://schemas.microsoft.com/office/drawing/2014/main" id="{5753790B-8258-F446-CC1C-A9023D554ABA}"/>
              </a:ext>
            </a:extLst>
          </p:cNvPr>
          <p:cNvSpPr txBox="1"/>
          <p:nvPr/>
        </p:nvSpPr>
        <p:spPr>
          <a:xfrm>
            <a:off x="1799166" y="3820583"/>
            <a:ext cx="42968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Immediate Access to Counseling:</a:t>
            </a:r>
          </a:p>
          <a:p>
            <a:pPr marL="285750" lvl="1" indent="-285750" algn="l">
              <a:buFont typeface="Arial"/>
              <a:buChar char="•"/>
            </a:pPr>
            <a:r>
              <a:rPr lang="en-US"/>
              <a:t>Provide confidential and immediate psychological support for students in distress.</a:t>
            </a:r>
          </a:p>
          <a:p>
            <a:pPr marL="285750" lvl="1" indent="-285750" algn="l">
              <a:buFont typeface="Arial"/>
              <a:buChar char="•"/>
            </a:pPr>
            <a:r>
              <a:rPr lang="en-US"/>
              <a:t>Train counselors to handle crisis situations, including suicidal ideation.</a:t>
            </a:r>
          </a:p>
        </p:txBody>
      </p:sp>
      <p:pic>
        <p:nvPicPr>
          <p:cNvPr id="9" name="Picture 8" descr="A person sitting in a chair with a person covering her face&#10;&#10;Description automatically generated">
            <a:extLst>
              <a:ext uri="{FF2B5EF4-FFF2-40B4-BE49-F238E27FC236}">
                <a16:creationId xmlns:a16="http://schemas.microsoft.com/office/drawing/2014/main" id="{B1E6E5DC-2F3F-15CE-4AED-6C88568C3983}"/>
              </a:ext>
            </a:extLst>
          </p:cNvPr>
          <p:cNvPicPr>
            <a:picLocks noChangeAspect="1"/>
          </p:cNvPicPr>
          <p:nvPr/>
        </p:nvPicPr>
        <p:blipFill>
          <a:blip r:embed="rId2"/>
          <a:srcRect r="418" b="7895"/>
          <a:stretch/>
        </p:blipFill>
        <p:spPr>
          <a:xfrm>
            <a:off x="7469188" y="3677708"/>
            <a:ext cx="3053314" cy="2058459"/>
          </a:xfrm>
          <a:prstGeom prst="rect">
            <a:avLst/>
          </a:prstGeom>
        </p:spPr>
      </p:pic>
    </p:spTree>
    <p:extLst>
      <p:ext uri="{BB962C8B-B14F-4D97-AF65-F5344CB8AC3E}">
        <p14:creationId xmlns:p14="http://schemas.microsoft.com/office/powerpoint/2010/main" val="2229615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1303978" y="651710"/>
            <a:ext cx="10092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Recommended actions based on the analysis to overcome students' depression problem</a:t>
            </a:r>
            <a:endParaRPr lang="en-US" sz="3200">
              <a:solidFill>
                <a:srgbClr val="000000"/>
              </a:solidFill>
              <a:latin typeface="Times New Roman"/>
              <a:cs typeface="Times New Roman"/>
            </a:endParaRPr>
          </a:p>
          <a:p>
            <a:pPr algn="ctr"/>
            <a:endParaRPr lang="en-US" sz="3200">
              <a:latin typeface="Times New Roman"/>
              <a:cs typeface="Times New Roman"/>
            </a:endParaRPr>
          </a:p>
        </p:txBody>
      </p:sp>
      <p:sp>
        <p:nvSpPr>
          <p:cNvPr id="5" name="TextBox 4">
            <a:extLst>
              <a:ext uri="{FF2B5EF4-FFF2-40B4-BE49-F238E27FC236}">
                <a16:creationId xmlns:a16="http://schemas.microsoft.com/office/drawing/2014/main" id="{ECB5C538-4A5D-ECF7-0A1B-38B554C12525}"/>
              </a:ext>
            </a:extLst>
          </p:cNvPr>
          <p:cNvSpPr txBox="1"/>
          <p:nvPr/>
        </p:nvSpPr>
        <p:spPr>
          <a:xfrm>
            <a:off x="1306206" y="3012351"/>
            <a:ext cx="602024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Crisis Helplines:</a:t>
            </a:r>
            <a:endParaRPr lang="en-US"/>
          </a:p>
          <a:p>
            <a:endParaRPr lang="en-US">
              <a:latin typeface="Times New Roman"/>
              <a:cs typeface="Times New Roman"/>
            </a:endParaRPr>
          </a:p>
          <a:p>
            <a:r>
              <a:rPr lang="en-US">
                <a:latin typeface="Times New Roman"/>
                <a:cs typeface="Times New Roman"/>
              </a:rPr>
              <a:t>Promote 24/7 mental health hotlines for students to access help in emergencies.</a:t>
            </a:r>
            <a:endParaRPr lang="en-US"/>
          </a:p>
          <a:p>
            <a:endParaRPr lang="en-US">
              <a:latin typeface="Times New Roman"/>
              <a:cs typeface="Times New Roman"/>
            </a:endParaRPr>
          </a:p>
          <a:p>
            <a:pPr algn="l"/>
            <a:endParaRPr lang="en-US">
              <a:latin typeface="Times New Roman"/>
              <a:cs typeface="Times New Roman"/>
            </a:endParaRPr>
          </a:p>
        </p:txBody>
      </p:sp>
      <p:pic>
        <p:nvPicPr>
          <p:cNvPr id="2" name="Picture 1" descr="A hand holding a phone&#10;&#10;Description automatically generated">
            <a:extLst>
              <a:ext uri="{FF2B5EF4-FFF2-40B4-BE49-F238E27FC236}">
                <a16:creationId xmlns:a16="http://schemas.microsoft.com/office/drawing/2014/main" id="{C8012D5A-B868-D955-DE09-F59934178770}"/>
              </a:ext>
            </a:extLst>
          </p:cNvPr>
          <p:cNvPicPr>
            <a:picLocks noChangeAspect="1"/>
          </p:cNvPicPr>
          <p:nvPr/>
        </p:nvPicPr>
        <p:blipFill>
          <a:blip r:embed="rId2"/>
          <a:srcRect r="513" b="7655"/>
          <a:stretch/>
        </p:blipFill>
        <p:spPr>
          <a:xfrm>
            <a:off x="8178799" y="2732088"/>
            <a:ext cx="3009933" cy="2578591"/>
          </a:xfrm>
          <a:prstGeom prst="rect">
            <a:avLst/>
          </a:prstGeom>
        </p:spPr>
      </p:pic>
    </p:spTree>
    <p:extLst>
      <p:ext uri="{BB962C8B-B14F-4D97-AF65-F5344CB8AC3E}">
        <p14:creationId xmlns:p14="http://schemas.microsoft.com/office/powerpoint/2010/main" val="131912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1303978" y="651710"/>
            <a:ext cx="10092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Recommended actions based on the analysis to overcome students' depression problem</a:t>
            </a:r>
            <a:endParaRPr lang="en-US" sz="3200">
              <a:solidFill>
                <a:srgbClr val="000000"/>
              </a:solidFill>
              <a:latin typeface="Times New Roman"/>
              <a:cs typeface="Times New Roman"/>
            </a:endParaRPr>
          </a:p>
          <a:p>
            <a:pPr algn="ctr"/>
            <a:endParaRPr lang="en-US" sz="3200">
              <a:latin typeface="Times New Roman"/>
              <a:cs typeface="Times New Roman"/>
            </a:endParaRPr>
          </a:p>
        </p:txBody>
      </p:sp>
      <p:sp>
        <p:nvSpPr>
          <p:cNvPr id="5" name="TextBox 4">
            <a:extLst>
              <a:ext uri="{FF2B5EF4-FFF2-40B4-BE49-F238E27FC236}">
                <a16:creationId xmlns:a16="http://schemas.microsoft.com/office/drawing/2014/main" id="{ECB5C538-4A5D-ECF7-0A1B-38B554C12525}"/>
              </a:ext>
            </a:extLst>
          </p:cNvPr>
          <p:cNvSpPr txBox="1"/>
          <p:nvPr/>
        </p:nvSpPr>
        <p:spPr>
          <a:xfrm>
            <a:off x="1306206" y="3012351"/>
            <a:ext cx="602024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Promoting Healthy Lifestyles:</a:t>
            </a:r>
            <a:endParaRPr lang="en-US"/>
          </a:p>
          <a:p>
            <a:endParaRPr lang="en-US">
              <a:latin typeface="Times New Roman"/>
              <a:cs typeface="Times New Roman"/>
            </a:endParaRPr>
          </a:p>
          <a:p>
            <a:r>
              <a:rPr lang="en-US">
                <a:latin typeface="Times New Roman"/>
                <a:cs typeface="Times New Roman"/>
              </a:rPr>
              <a:t>Organize wellness programs focusing on physical and mental health.</a:t>
            </a:r>
            <a:endParaRPr lang="en-US"/>
          </a:p>
          <a:p>
            <a:pPr marL="285750" indent="-285750">
              <a:buFont typeface="Arial"/>
              <a:buChar char="•"/>
            </a:pPr>
            <a:endParaRPr lang="en-US">
              <a:latin typeface="Times New Roman"/>
              <a:cs typeface="Times New Roman"/>
            </a:endParaRPr>
          </a:p>
          <a:p>
            <a:pPr marL="285750" indent="-285750">
              <a:buFont typeface="Arial"/>
              <a:buChar char="•"/>
            </a:pPr>
            <a:endParaRPr lang="en-US">
              <a:latin typeface="Times New Roman"/>
              <a:cs typeface="Times New Roman"/>
            </a:endParaRPr>
          </a:p>
          <a:p>
            <a:endParaRPr lang="en-US">
              <a:latin typeface="Times New Roman"/>
              <a:cs typeface="Times New Roman"/>
            </a:endParaRPr>
          </a:p>
          <a:p>
            <a:pPr algn="l"/>
            <a:endParaRPr lang="en-US">
              <a:latin typeface="Times New Roman"/>
              <a:cs typeface="Times New Roman"/>
            </a:endParaRPr>
          </a:p>
        </p:txBody>
      </p:sp>
      <p:pic>
        <p:nvPicPr>
          <p:cNvPr id="3" name="Picture 2" descr="A group of people sitting in a circle&#10;&#10;Description automatically generated">
            <a:extLst>
              <a:ext uri="{FF2B5EF4-FFF2-40B4-BE49-F238E27FC236}">
                <a16:creationId xmlns:a16="http://schemas.microsoft.com/office/drawing/2014/main" id="{AA695864-5EF4-1E67-81A3-B0185FDDDBFF}"/>
              </a:ext>
            </a:extLst>
          </p:cNvPr>
          <p:cNvPicPr>
            <a:picLocks noChangeAspect="1"/>
          </p:cNvPicPr>
          <p:nvPr/>
        </p:nvPicPr>
        <p:blipFill>
          <a:blip r:embed="rId2"/>
          <a:stretch>
            <a:fillRect/>
          </a:stretch>
        </p:blipFill>
        <p:spPr>
          <a:xfrm>
            <a:off x="7577667" y="2607734"/>
            <a:ext cx="3820583" cy="2319866"/>
          </a:xfrm>
          <a:prstGeom prst="rect">
            <a:avLst/>
          </a:prstGeom>
        </p:spPr>
      </p:pic>
    </p:spTree>
    <p:extLst>
      <p:ext uri="{BB962C8B-B14F-4D97-AF65-F5344CB8AC3E}">
        <p14:creationId xmlns:p14="http://schemas.microsoft.com/office/powerpoint/2010/main" val="1329935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1303978" y="651710"/>
            <a:ext cx="10092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Recommended actions based on the analysis to overcome students' depression problem</a:t>
            </a:r>
            <a:endParaRPr lang="en-US" sz="3200">
              <a:solidFill>
                <a:srgbClr val="000000"/>
              </a:solidFill>
              <a:latin typeface="Times New Roman"/>
              <a:cs typeface="Times New Roman"/>
            </a:endParaRPr>
          </a:p>
          <a:p>
            <a:pPr algn="ctr"/>
            <a:endParaRPr lang="en-US" sz="3200">
              <a:latin typeface="Times New Roman"/>
              <a:cs typeface="Times New Roman"/>
            </a:endParaRPr>
          </a:p>
        </p:txBody>
      </p:sp>
      <p:sp>
        <p:nvSpPr>
          <p:cNvPr id="5" name="TextBox 4">
            <a:extLst>
              <a:ext uri="{FF2B5EF4-FFF2-40B4-BE49-F238E27FC236}">
                <a16:creationId xmlns:a16="http://schemas.microsoft.com/office/drawing/2014/main" id="{ECB5C538-4A5D-ECF7-0A1B-38B554C12525}"/>
              </a:ext>
            </a:extLst>
          </p:cNvPr>
          <p:cNvSpPr txBox="1"/>
          <p:nvPr/>
        </p:nvSpPr>
        <p:spPr>
          <a:xfrm>
            <a:off x="1306206" y="3012351"/>
            <a:ext cx="581916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Parental and Teacher Training:</a:t>
            </a:r>
            <a:endParaRPr lang="en-US"/>
          </a:p>
          <a:p>
            <a:endParaRPr lang="en-US">
              <a:latin typeface="Times New Roman"/>
              <a:cs typeface="Times New Roman"/>
            </a:endParaRPr>
          </a:p>
          <a:p>
            <a:pPr marL="285750" indent="-285750">
              <a:buFont typeface="Arial"/>
              <a:buChar char="•"/>
            </a:pPr>
            <a:r>
              <a:rPr lang="en-US">
                <a:latin typeface="Times New Roman"/>
                <a:cs typeface="Times New Roman"/>
              </a:rPr>
              <a:t>Train parents and teachers to identify early warning signs of mental health issues.</a:t>
            </a:r>
            <a:endParaRPr lang="en-US"/>
          </a:p>
          <a:p>
            <a:pPr marL="285750" indent="-285750">
              <a:buFont typeface="Arial"/>
              <a:buChar char="•"/>
            </a:pPr>
            <a:r>
              <a:rPr lang="en-US">
                <a:latin typeface="Times New Roman"/>
                <a:cs typeface="Times New Roman"/>
              </a:rPr>
              <a:t>Advocate for sufficient sleep, regular exercise, and balanced nutrition.</a:t>
            </a:r>
            <a:endParaRPr lang="en-US"/>
          </a:p>
          <a:p>
            <a:endParaRPr lang="en-US">
              <a:latin typeface="Times New Roman"/>
              <a:cs typeface="Times New Roman"/>
            </a:endParaRPr>
          </a:p>
          <a:p>
            <a:pPr marL="285750" indent="-285750">
              <a:buFont typeface="Arial"/>
              <a:buChar char="•"/>
            </a:pPr>
            <a:endParaRPr lang="en-US">
              <a:latin typeface="Times New Roman"/>
              <a:cs typeface="Times New Roman"/>
            </a:endParaRPr>
          </a:p>
          <a:p>
            <a:endParaRPr lang="en-US">
              <a:latin typeface="Times New Roman"/>
              <a:cs typeface="Times New Roman"/>
            </a:endParaRPr>
          </a:p>
          <a:p>
            <a:pPr algn="l"/>
            <a:endParaRPr lang="en-US">
              <a:latin typeface="Times New Roman"/>
              <a:cs typeface="Times New Roman"/>
            </a:endParaRPr>
          </a:p>
        </p:txBody>
      </p:sp>
      <p:pic>
        <p:nvPicPr>
          <p:cNvPr id="2" name="Picture 1" descr="A group of people sitting at a table&#10;&#10;Description automatically generated">
            <a:extLst>
              <a:ext uri="{FF2B5EF4-FFF2-40B4-BE49-F238E27FC236}">
                <a16:creationId xmlns:a16="http://schemas.microsoft.com/office/drawing/2014/main" id="{E014A10D-8A31-A5F8-0844-10C92D141512}"/>
              </a:ext>
            </a:extLst>
          </p:cNvPr>
          <p:cNvPicPr>
            <a:picLocks noChangeAspect="1"/>
          </p:cNvPicPr>
          <p:nvPr/>
        </p:nvPicPr>
        <p:blipFill>
          <a:blip r:embed="rId2"/>
          <a:stretch>
            <a:fillRect/>
          </a:stretch>
        </p:blipFill>
        <p:spPr>
          <a:xfrm>
            <a:off x="7503583" y="3009901"/>
            <a:ext cx="4000500" cy="2415116"/>
          </a:xfrm>
          <a:prstGeom prst="rect">
            <a:avLst/>
          </a:prstGeom>
        </p:spPr>
      </p:pic>
    </p:spTree>
    <p:extLst>
      <p:ext uri="{BB962C8B-B14F-4D97-AF65-F5344CB8AC3E}">
        <p14:creationId xmlns:p14="http://schemas.microsoft.com/office/powerpoint/2010/main" val="2880097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9A1A0-3149-AA1D-6FBD-50C4AF733ADF}"/>
              </a:ext>
            </a:extLst>
          </p:cNvPr>
          <p:cNvSpPr txBox="1"/>
          <p:nvPr/>
        </p:nvSpPr>
        <p:spPr>
          <a:xfrm>
            <a:off x="1303978" y="651710"/>
            <a:ext cx="10092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Recommended actions based on the analysis to overcome students' depression problem</a:t>
            </a:r>
            <a:endParaRPr lang="en-US" sz="3200">
              <a:solidFill>
                <a:srgbClr val="000000"/>
              </a:solidFill>
              <a:latin typeface="Times New Roman"/>
              <a:cs typeface="Times New Roman"/>
            </a:endParaRPr>
          </a:p>
          <a:p>
            <a:pPr algn="ctr"/>
            <a:endParaRPr lang="en-US" sz="3200">
              <a:latin typeface="Times New Roman"/>
              <a:cs typeface="Times New Roman"/>
            </a:endParaRPr>
          </a:p>
        </p:txBody>
      </p:sp>
      <p:sp>
        <p:nvSpPr>
          <p:cNvPr id="5" name="TextBox 4">
            <a:extLst>
              <a:ext uri="{FF2B5EF4-FFF2-40B4-BE49-F238E27FC236}">
                <a16:creationId xmlns:a16="http://schemas.microsoft.com/office/drawing/2014/main" id="{ECB5C538-4A5D-ECF7-0A1B-38B554C12525}"/>
              </a:ext>
            </a:extLst>
          </p:cNvPr>
          <p:cNvSpPr txBox="1"/>
          <p:nvPr/>
        </p:nvSpPr>
        <p:spPr>
          <a:xfrm>
            <a:off x="1306206" y="3012351"/>
            <a:ext cx="58191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Reduce Financial Stress:</a:t>
            </a:r>
            <a:endParaRPr lang="en-US"/>
          </a:p>
          <a:p>
            <a:endParaRPr lang="en-US">
              <a:latin typeface="Times New Roman"/>
              <a:cs typeface="Times New Roman"/>
            </a:endParaRPr>
          </a:p>
          <a:p>
            <a:r>
              <a:rPr lang="en-US">
                <a:latin typeface="Times New Roman"/>
                <a:cs typeface="Times New Roman"/>
              </a:rPr>
              <a:t>Offer financial aid, scholarships, and workshops on managing personal finances.</a:t>
            </a:r>
            <a:endParaRPr lang="en-US"/>
          </a:p>
          <a:p>
            <a:pPr algn="l"/>
            <a:endParaRPr lang="en-US">
              <a:latin typeface="Times New Roman"/>
              <a:cs typeface="Times New Roman"/>
            </a:endParaRPr>
          </a:p>
        </p:txBody>
      </p:sp>
      <p:pic>
        <p:nvPicPr>
          <p:cNvPr id="3" name="Picture 2">
            <a:extLst>
              <a:ext uri="{FF2B5EF4-FFF2-40B4-BE49-F238E27FC236}">
                <a16:creationId xmlns:a16="http://schemas.microsoft.com/office/drawing/2014/main" id="{2AEEBC01-3C92-F2DB-DC87-738388DBFBC6}"/>
              </a:ext>
            </a:extLst>
          </p:cNvPr>
          <p:cNvPicPr>
            <a:picLocks noChangeAspect="1"/>
          </p:cNvPicPr>
          <p:nvPr/>
        </p:nvPicPr>
        <p:blipFill>
          <a:blip r:embed="rId2"/>
          <a:stretch>
            <a:fillRect/>
          </a:stretch>
        </p:blipFill>
        <p:spPr>
          <a:xfrm>
            <a:off x="7322970" y="2397042"/>
            <a:ext cx="4073190" cy="2555206"/>
          </a:xfrm>
          <a:prstGeom prst="rect">
            <a:avLst/>
          </a:prstGeom>
        </p:spPr>
      </p:pic>
    </p:spTree>
    <p:extLst>
      <p:ext uri="{BB962C8B-B14F-4D97-AF65-F5344CB8AC3E}">
        <p14:creationId xmlns:p14="http://schemas.microsoft.com/office/powerpoint/2010/main" val="311039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AE8FB39-E0E3-21DD-265F-0047D4D95D60}"/>
              </a:ext>
            </a:extLst>
          </p:cNvPr>
          <p:cNvSpPr>
            <a:spLocks noGrp="1"/>
          </p:cNvSpPr>
          <p:nvPr>
            <p:ph type="body" sz="half" idx="4294967295"/>
          </p:nvPr>
        </p:nvSpPr>
        <p:spPr>
          <a:xfrm>
            <a:off x="823913" y="2249488"/>
            <a:ext cx="10221912" cy="3771900"/>
          </a:xfrm>
        </p:spPr>
        <p:txBody>
          <a:bodyPr vert="horz" lIns="91440" tIns="45720" rIns="91440" bIns="45720" rtlCol="0" anchor="ctr">
            <a:noAutofit/>
          </a:bodyPr>
          <a:lstStyle/>
          <a:p>
            <a:pPr marL="0" indent="0">
              <a:buNone/>
            </a:pPr>
            <a:r>
              <a:rPr lang="en-US" sz="1800" b="1">
                <a:solidFill>
                  <a:srgbClr val="E3E3E3"/>
                </a:solidFill>
                <a:latin typeface="Times New Roman"/>
                <a:ea typeface="Roboto"/>
                <a:cs typeface="Roboto"/>
              </a:rPr>
              <a:t>We aim to address the following questions:</a:t>
            </a:r>
            <a:endParaRPr lang="en-US" sz="1800" b="1">
              <a:latin typeface="Times New Roman"/>
              <a:ea typeface="+mn-lt"/>
              <a:cs typeface="Times New Roman"/>
            </a:endParaRPr>
          </a:p>
          <a:p>
            <a:r>
              <a:rPr lang="en-US" sz="1800">
                <a:solidFill>
                  <a:srgbClr val="E3E3E3"/>
                </a:solidFill>
                <a:latin typeface="Times New Roman"/>
                <a:ea typeface="Roboto"/>
                <a:cs typeface="Roboto"/>
              </a:rPr>
              <a:t>What are the key factors contributing to student depression?</a:t>
            </a:r>
            <a:endParaRPr lang="en-US" sz="1800">
              <a:latin typeface="Times New Roman"/>
              <a:cs typeface="Times New Roman"/>
            </a:endParaRPr>
          </a:p>
          <a:p>
            <a:r>
              <a:rPr lang="en-US" sz="1800">
                <a:solidFill>
                  <a:srgbClr val="E3E3E3"/>
                </a:solidFill>
                <a:latin typeface="Times New Roman"/>
                <a:ea typeface="Roboto"/>
                <a:cs typeface="Roboto"/>
              </a:rPr>
              <a:t>How can data modeling techniques help predict students at risk?</a:t>
            </a:r>
            <a:endParaRPr lang="en-US" sz="1800">
              <a:latin typeface="Times New Roman"/>
              <a:cs typeface="Times New Roman"/>
            </a:endParaRPr>
          </a:p>
          <a:p>
            <a:r>
              <a:rPr lang="en-US" sz="1800">
                <a:solidFill>
                  <a:srgbClr val="E3E3E3"/>
                </a:solidFill>
                <a:latin typeface="Times New Roman"/>
                <a:ea typeface="Roboto"/>
                <a:cs typeface="Roboto"/>
              </a:rPr>
              <a:t>What insights can be derived to guide effective mental health support strategies?</a:t>
            </a:r>
            <a:endParaRPr lang="en-US" sz="1800">
              <a:latin typeface="Times New Roman"/>
            </a:endParaRPr>
          </a:p>
          <a:p>
            <a:pPr marL="57150" indent="-285750">
              <a:buChar char="•"/>
            </a:pPr>
            <a:endParaRPr lang="en-US" sz="1800">
              <a:latin typeface="Times New Roman"/>
              <a:cs typeface="Times New Roman"/>
            </a:endParaRPr>
          </a:p>
          <a:p>
            <a:pPr indent="-228600">
              <a:buFont typeface="Arial" panose="020B0604020202020204" pitchFamily="34" charset="0"/>
              <a:buChar char="•"/>
            </a:pPr>
            <a:endParaRPr lang="en-US">
              <a:latin typeface="Times New Roman"/>
              <a:cs typeface="Times New Roman"/>
            </a:endParaRPr>
          </a:p>
        </p:txBody>
      </p:sp>
      <p:sp>
        <p:nvSpPr>
          <p:cNvPr id="7" name="TextBox 6">
            <a:extLst>
              <a:ext uri="{FF2B5EF4-FFF2-40B4-BE49-F238E27FC236}">
                <a16:creationId xmlns:a16="http://schemas.microsoft.com/office/drawing/2014/main" id="{BA9CD12D-CF17-5F7A-C866-BE629EF54DDB}"/>
              </a:ext>
            </a:extLst>
          </p:cNvPr>
          <p:cNvSpPr txBox="1"/>
          <p:nvPr/>
        </p:nvSpPr>
        <p:spPr>
          <a:xfrm>
            <a:off x="3037973" y="852236"/>
            <a:ext cx="48727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latin typeface="Times New Roman"/>
                <a:cs typeface="Times New Roman"/>
              </a:rPr>
              <a:t>Goals</a:t>
            </a:r>
          </a:p>
        </p:txBody>
      </p:sp>
    </p:spTree>
    <p:extLst>
      <p:ext uri="{BB962C8B-B14F-4D97-AF65-F5344CB8AC3E}">
        <p14:creationId xmlns:p14="http://schemas.microsoft.com/office/powerpoint/2010/main" val="134544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BEB098-F4C1-25CE-7805-13CF5ECCDBE1}"/>
              </a:ext>
            </a:extLst>
          </p:cNvPr>
          <p:cNvSpPr>
            <a:spLocks noGrp="1"/>
          </p:cNvSpPr>
          <p:nvPr>
            <p:ph type="body" sz="half" idx="2"/>
          </p:nvPr>
        </p:nvSpPr>
        <p:spPr>
          <a:xfrm>
            <a:off x="1141364" y="4021126"/>
            <a:ext cx="9910859" cy="1785366"/>
          </a:xfrm>
        </p:spPr>
        <p:txBody>
          <a:bodyPr vert="horz" lIns="91440" tIns="45720" rIns="91440" bIns="45720" rtlCol="0" anchor="t">
            <a:normAutofit/>
          </a:bodyPr>
          <a:lstStyle/>
          <a:p>
            <a:r>
              <a:rPr lang="en-US" dirty="0"/>
              <a:t>Ahmed Hatem </a:t>
            </a:r>
            <a:r>
              <a:rPr lang="en-US" dirty="0">
                <a:latin typeface="TW Cen MT"/>
              </a:rPr>
              <a:t>Fathy: </a:t>
            </a:r>
            <a:r>
              <a:rPr lang="en-US" dirty="0">
                <a:latin typeface="TW Cen MT"/>
                <a:hlinkClick r:id="rId3"/>
              </a:rPr>
              <a:t>Ahmed_201900022@fci.helwan.edu.eg</a:t>
            </a:r>
            <a:endParaRPr lang="en-US" dirty="0">
              <a:latin typeface="TW Cen MT"/>
            </a:endParaRPr>
          </a:p>
          <a:p>
            <a:r>
              <a:rPr lang="en-US" dirty="0" err="1"/>
              <a:t>Haydi</a:t>
            </a:r>
            <a:r>
              <a:rPr lang="en-US" dirty="0"/>
              <a:t> Mohamed Ahmed: </a:t>
            </a:r>
            <a:r>
              <a:rPr lang="en-US" dirty="0">
                <a:hlinkClick r:id="rId4"/>
              </a:rPr>
              <a:t>Haydi_201900926@fci.helwan.edu.eg</a:t>
            </a:r>
            <a:endParaRPr lang="en-US" dirty="0"/>
          </a:p>
        </p:txBody>
      </p:sp>
      <p:sp>
        <p:nvSpPr>
          <p:cNvPr id="10" name="Title 9">
            <a:extLst>
              <a:ext uri="{FF2B5EF4-FFF2-40B4-BE49-F238E27FC236}">
                <a16:creationId xmlns:a16="http://schemas.microsoft.com/office/drawing/2014/main" id="{33901DC4-9B02-3E55-5032-EEBE9574C5E2}"/>
              </a:ext>
            </a:extLst>
          </p:cNvPr>
          <p:cNvSpPr>
            <a:spLocks noGrp="1"/>
          </p:cNvSpPr>
          <p:nvPr>
            <p:ph type="title"/>
          </p:nvPr>
        </p:nvSpPr>
        <p:spPr>
          <a:xfrm>
            <a:off x="900778" y="2018664"/>
            <a:ext cx="9912355" cy="819355"/>
          </a:xfrm>
        </p:spPr>
        <p:txBody>
          <a:bodyPr/>
          <a:lstStyle/>
          <a:p>
            <a:pPr algn="ctr"/>
            <a:r>
              <a:rPr lang="en-US">
                <a:latin typeface="Times New Roman"/>
                <a:cs typeface="Times New Roman"/>
              </a:rPr>
              <a:t>Thank You!</a:t>
            </a:r>
            <a:endParaRPr lang="en-US"/>
          </a:p>
        </p:txBody>
      </p:sp>
    </p:spTree>
    <p:extLst>
      <p:ext uri="{BB962C8B-B14F-4D97-AF65-F5344CB8AC3E}">
        <p14:creationId xmlns:p14="http://schemas.microsoft.com/office/powerpoint/2010/main" val="390654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pic>
        <p:nvPicPr>
          <p:cNvPr id="8" name="Graphic 7">
            <a:extLst>
              <a:ext uri="{FF2B5EF4-FFF2-40B4-BE49-F238E27FC236}">
                <a16:creationId xmlns:a16="http://schemas.microsoft.com/office/drawing/2014/main" id="{04CD4F77-A7B9-6912-2B64-64342E716CAF}"/>
              </a:ext>
            </a:extLst>
          </p:cNvPr>
          <p:cNvPicPr>
            <a:picLocks noChangeAspect="1"/>
          </p:cNvPicPr>
          <p:nvPr/>
        </p:nvPicPr>
        <p:blipFill>
          <a:blip r:embed="rId4">
            <a:alphaModFix/>
          </a:blip>
          <a:srcRect l="5125" r="5123" b="-1"/>
          <a:stretch/>
        </p:blipFill>
        <p:spPr>
          <a:xfrm>
            <a:off x="3611" y="10"/>
            <a:ext cx="12188389" cy="6857990"/>
          </a:xfrm>
          <a:prstGeom prst="rect">
            <a:avLst/>
          </a:prstGeom>
        </p:spPr>
      </p:pic>
      <p:grpSp>
        <p:nvGrpSpPr>
          <p:cNvPr id="85" name="Group 8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0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0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8" name="Group 8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0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0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0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0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89" name="Group 8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9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9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90" name="Group 8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9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9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9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9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4" name="Text Placeholder 3">
            <a:extLst>
              <a:ext uri="{FF2B5EF4-FFF2-40B4-BE49-F238E27FC236}">
                <a16:creationId xmlns:a16="http://schemas.microsoft.com/office/drawing/2014/main" id="{1AE8FB39-E0E3-21DD-265F-0047D4D95D60}"/>
              </a:ext>
            </a:extLst>
          </p:cNvPr>
          <p:cNvSpPr>
            <a:spLocks noGrp="1"/>
          </p:cNvSpPr>
          <p:nvPr>
            <p:ph type="body" sz="half" idx="4294967295"/>
          </p:nvPr>
        </p:nvSpPr>
        <p:spPr>
          <a:xfrm>
            <a:off x="1143000" y="2379663"/>
            <a:ext cx="9896475" cy="3838575"/>
          </a:xfrm>
        </p:spPr>
        <p:txBody>
          <a:bodyPr vert="horz" lIns="91440" tIns="45720" rIns="91440" bIns="45720" rtlCol="0" anchor="ctr">
            <a:noAutofit/>
          </a:bodyPr>
          <a:lstStyle/>
          <a:p>
            <a:pPr>
              <a:lnSpc>
                <a:spcPct val="110000"/>
              </a:lnSpc>
              <a:buNone/>
            </a:pPr>
            <a:r>
              <a:rPr lang="en-US" sz="1400">
                <a:latin typeface="Times New Roman"/>
                <a:ea typeface="Roboto"/>
                <a:cs typeface="Times New Roman"/>
              </a:rPr>
              <a:t>Student depression </a:t>
            </a:r>
            <a:r>
              <a:rPr lang="en-US" sz="1400">
                <a:latin typeface="Times New Roman"/>
                <a:ea typeface="Roboto"/>
                <a:cs typeface="Times New Roman"/>
                <a:hlinkClick r:id="rId5"/>
              </a:rPr>
              <a:t>dataset</a:t>
            </a:r>
            <a:endParaRPr lang="en-US" sz="1400">
              <a:latin typeface="Times New Roman"/>
              <a:ea typeface="Calibri"/>
              <a:cs typeface="Calibri"/>
            </a:endParaRPr>
          </a:p>
          <a:p>
            <a:pPr>
              <a:lnSpc>
                <a:spcPct val="110000"/>
              </a:lnSpc>
              <a:buNone/>
            </a:pPr>
            <a:endParaRPr lang="en-US" sz="1400">
              <a:latin typeface="Times New Roman"/>
              <a:ea typeface="Roboto"/>
              <a:cs typeface="Roboto"/>
            </a:endParaRPr>
          </a:p>
          <a:p>
            <a:pPr>
              <a:lnSpc>
                <a:spcPct val="110000"/>
              </a:lnSpc>
              <a:buNone/>
            </a:pPr>
            <a:r>
              <a:rPr lang="en-US" sz="1400">
                <a:latin typeface="Times New Roman"/>
                <a:ea typeface="Roboto"/>
                <a:cs typeface="Roboto"/>
              </a:rPr>
              <a:t>Why This Dataset is Suitable</a:t>
            </a:r>
            <a:endParaRPr lang="en-US" sz="1400">
              <a:latin typeface="Times New Roman"/>
              <a:cs typeface="Times New Roman"/>
            </a:endParaRPr>
          </a:p>
          <a:p>
            <a:pPr>
              <a:lnSpc>
                <a:spcPct val="110000"/>
              </a:lnSpc>
              <a:buFont typeface="Arial"/>
              <a:buChar char="•"/>
            </a:pPr>
            <a:r>
              <a:rPr lang="en-US" sz="1400" b="1">
                <a:latin typeface="Times New Roman"/>
                <a:ea typeface="Roboto"/>
                <a:cs typeface="Roboto"/>
              </a:rPr>
              <a:t>Relevance:</a:t>
            </a:r>
            <a:r>
              <a:rPr lang="en-US" sz="1400">
                <a:latin typeface="Times New Roman"/>
                <a:ea typeface="Roboto"/>
                <a:cs typeface="Roboto"/>
              </a:rPr>
              <a:t> It covers key factors related to mental health, such as academic pressure, financial stress, and family history of mental illness. Includes variables directly related to depression and potential predictors.</a:t>
            </a:r>
            <a:endParaRPr lang="en-US" sz="1400">
              <a:latin typeface="Times New Roman"/>
              <a:cs typeface="Times New Roman"/>
            </a:endParaRPr>
          </a:p>
          <a:p>
            <a:pPr>
              <a:lnSpc>
                <a:spcPct val="110000"/>
              </a:lnSpc>
              <a:buFont typeface="Arial"/>
              <a:buChar char="•"/>
            </a:pPr>
            <a:r>
              <a:rPr lang="en-US" sz="1400" b="1">
                <a:latin typeface="Times New Roman"/>
                <a:ea typeface="Roboto"/>
                <a:cs typeface="Roboto"/>
              </a:rPr>
              <a:t>Diversity of Variables:</a:t>
            </a:r>
            <a:endParaRPr lang="en-US" sz="1400">
              <a:latin typeface="Times New Roman"/>
              <a:cs typeface="Times New Roman"/>
            </a:endParaRPr>
          </a:p>
          <a:p>
            <a:pPr marL="971550" lvl="1" indent="-285750">
              <a:lnSpc>
                <a:spcPct val="110000"/>
              </a:lnSpc>
              <a:buFont typeface="Arial"/>
              <a:buChar char="•"/>
            </a:pPr>
            <a:r>
              <a:rPr lang="en-US" sz="1400">
                <a:latin typeface="Times New Roman"/>
                <a:ea typeface="Roboto"/>
                <a:cs typeface="Roboto"/>
              </a:rPr>
              <a:t>Demographics: Gender, Age, City, Profession.</a:t>
            </a:r>
            <a:endParaRPr lang="en-US" sz="1400">
              <a:latin typeface="Times New Roman"/>
              <a:cs typeface="Times New Roman"/>
            </a:endParaRPr>
          </a:p>
          <a:p>
            <a:pPr marL="971550" lvl="1" indent="-285750">
              <a:lnSpc>
                <a:spcPct val="110000"/>
              </a:lnSpc>
              <a:buFont typeface="Arial"/>
              <a:buChar char="•"/>
            </a:pPr>
            <a:r>
              <a:rPr lang="en-US" sz="1400">
                <a:latin typeface="Times New Roman"/>
                <a:ea typeface="Roboto"/>
                <a:cs typeface="Roboto"/>
              </a:rPr>
              <a:t>Academic factors: CGPA, Academic Pressure, Study Satisfaction.</a:t>
            </a:r>
            <a:endParaRPr lang="en-US" sz="1400">
              <a:latin typeface="Times New Roman"/>
              <a:cs typeface="Times New Roman"/>
            </a:endParaRPr>
          </a:p>
          <a:p>
            <a:pPr marL="971550" lvl="1" indent="-285750">
              <a:lnSpc>
                <a:spcPct val="110000"/>
              </a:lnSpc>
              <a:buFont typeface="Arial"/>
              <a:buChar char="•"/>
            </a:pPr>
            <a:r>
              <a:rPr lang="en-US" sz="1400">
                <a:latin typeface="Times New Roman"/>
                <a:ea typeface="Roboto"/>
                <a:cs typeface="Roboto"/>
              </a:rPr>
              <a:t>Lifestyle habits: Sleep Duration, Dietary Habits, Work/Study Hours.</a:t>
            </a:r>
            <a:endParaRPr lang="en-US" sz="1400">
              <a:latin typeface="Times New Roman"/>
              <a:cs typeface="Times New Roman"/>
            </a:endParaRPr>
          </a:p>
          <a:p>
            <a:pPr marL="971550" lvl="1" indent="-285750">
              <a:lnSpc>
                <a:spcPct val="110000"/>
              </a:lnSpc>
              <a:buFont typeface="Arial"/>
              <a:buChar char="•"/>
            </a:pPr>
            <a:r>
              <a:rPr lang="en-US" sz="1400">
                <a:latin typeface="Times New Roman"/>
                <a:ea typeface="Roboto"/>
                <a:cs typeface="Roboto"/>
              </a:rPr>
              <a:t>Mental health indicators: Suicidal thoughts, Family history of mental illness.</a:t>
            </a:r>
            <a:endParaRPr lang="en-US" sz="1400">
              <a:latin typeface="Times New Roman"/>
              <a:cs typeface="Times New Roman"/>
            </a:endParaRPr>
          </a:p>
          <a:p>
            <a:pPr>
              <a:lnSpc>
                <a:spcPct val="110000"/>
              </a:lnSpc>
              <a:buFont typeface="Arial"/>
              <a:buChar char="•"/>
            </a:pPr>
            <a:r>
              <a:rPr lang="en-US" sz="1400" b="1">
                <a:latin typeface="Times New Roman"/>
                <a:ea typeface="Roboto"/>
                <a:cs typeface="Roboto"/>
              </a:rPr>
              <a:t>Data Size:</a:t>
            </a:r>
            <a:r>
              <a:rPr lang="en-US" sz="1400">
                <a:latin typeface="Times New Roman"/>
                <a:ea typeface="Roboto"/>
                <a:cs typeface="Roboto"/>
              </a:rPr>
              <a:t> 27,901 rows are sufficient for statistical analysis and modeling while being manageable for processing.</a:t>
            </a:r>
            <a:endParaRPr lang="en-US" sz="1400">
              <a:latin typeface="Times New Roman"/>
              <a:cs typeface="Times New Roman"/>
            </a:endParaRPr>
          </a:p>
          <a:p>
            <a:pPr marL="0" indent="0">
              <a:lnSpc>
                <a:spcPct val="110000"/>
              </a:lnSpc>
              <a:buNone/>
            </a:pPr>
            <a:endParaRPr lang="en-US" sz="1400" b="1">
              <a:latin typeface="Times New Roman"/>
              <a:ea typeface="Roboto"/>
              <a:cs typeface="Roboto"/>
            </a:endParaRPr>
          </a:p>
          <a:p>
            <a:pPr marL="57150" indent="-285750">
              <a:lnSpc>
                <a:spcPct val="110000"/>
              </a:lnSpc>
              <a:buFont typeface="Arial" panose="020B0604020202020204" pitchFamily="34" charset="0"/>
              <a:buChar char="•"/>
            </a:pPr>
            <a:endParaRPr lang="en-US" sz="1300" b="1">
              <a:latin typeface="Times New Roman"/>
              <a:cs typeface="Times New Roman"/>
            </a:endParaRPr>
          </a:p>
          <a:p>
            <a:pPr>
              <a:lnSpc>
                <a:spcPct val="110000"/>
              </a:lnSpc>
            </a:pPr>
            <a:endParaRPr lang="en-US" sz="1300" b="1">
              <a:latin typeface="Times New Roman"/>
              <a:cs typeface="Times New Roman"/>
            </a:endParaRPr>
          </a:p>
        </p:txBody>
      </p:sp>
      <p:sp>
        <p:nvSpPr>
          <p:cNvPr id="7" name="TextBox 6">
            <a:extLst>
              <a:ext uri="{FF2B5EF4-FFF2-40B4-BE49-F238E27FC236}">
                <a16:creationId xmlns:a16="http://schemas.microsoft.com/office/drawing/2014/main" id="{B19D9045-51F2-8E53-FEB9-4C09A84238BC}"/>
              </a:ext>
            </a:extLst>
          </p:cNvPr>
          <p:cNvSpPr txBox="1"/>
          <p:nvPr/>
        </p:nvSpPr>
        <p:spPr>
          <a:xfrm>
            <a:off x="3238499" y="942473"/>
            <a:ext cx="48727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latin typeface="Times New Roman"/>
                <a:cs typeface="Times New Roman"/>
              </a:rPr>
              <a:t>Dataset</a:t>
            </a:r>
            <a:endParaRPr lang="en-US" sz="4400" b="1"/>
          </a:p>
        </p:txBody>
      </p:sp>
    </p:spTree>
    <p:extLst>
      <p:ext uri="{BB962C8B-B14F-4D97-AF65-F5344CB8AC3E}">
        <p14:creationId xmlns:p14="http://schemas.microsoft.com/office/powerpoint/2010/main" val="8034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8" name="Graphic 7">
            <a:extLst>
              <a:ext uri="{FF2B5EF4-FFF2-40B4-BE49-F238E27FC236}">
                <a16:creationId xmlns:a16="http://schemas.microsoft.com/office/drawing/2014/main" id="{04CD4F77-A7B9-6912-2B64-64342E716CAF}"/>
              </a:ext>
            </a:extLst>
          </p:cNvPr>
          <p:cNvPicPr>
            <a:picLocks noChangeAspect="1"/>
          </p:cNvPicPr>
          <p:nvPr/>
        </p:nvPicPr>
        <p:blipFill>
          <a:blip r:embed="rId4">
            <a:alphaModFix/>
          </a:blip>
          <a:srcRect l="5125" r="5123" b="-1"/>
          <a:stretch/>
        </p:blipFill>
        <p:spPr>
          <a:xfrm>
            <a:off x="3611" y="10"/>
            <a:ext cx="12188389" cy="6857990"/>
          </a:xfrm>
          <a:prstGeom prst="rect">
            <a:avLst/>
          </a:prstGeom>
        </p:spPr>
      </p:pic>
      <p:grpSp>
        <p:nvGrpSpPr>
          <p:cNvPr id="85" name="Group 8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0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0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8" name="Group 8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0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0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0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0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89" name="Group 8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9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9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90" name="Group 8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9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9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9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9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7" name="TextBox 6">
            <a:extLst>
              <a:ext uri="{FF2B5EF4-FFF2-40B4-BE49-F238E27FC236}">
                <a16:creationId xmlns:a16="http://schemas.microsoft.com/office/drawing/2014/main" id="{B19D9045-51F2-8E53-FEB9-4C09A84238BC}"/>
              </a:ext>
            </a:extLst>
          </p:cNvPr>
          <p:cNvSpPr txBox="1"/>
          <p:nvPr/>
        </p:nvSpPr>
        <p:spPr>
          <a:xfrm>
            <a:off x="2386263" y="942473"/>
            <a:ext cx="71387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Our dataset prior analysis</a:t>
            </a:r>
          </a:p>
        </p:txBody>
      </p:sp>
      <p:pic>
        <p:nvPicPr>
          <p:cNvPr id="3" name="Picture 2">
            <a:extLst>
              <a:ext uri="{FF2B5EF4-FFF2-40B4-BE49-F238E27FC236}">
                <a16:creationId xmlns:a16="http://schemas.microsoft.com/office/drawing/2014/main" id="{699D1D55-12EE-5173-4B69-329745C5B802}"/>
              </a:ext>
            </a:extLst>
          </p:cNvPr>
          <p:cNvPicPr>
            <a:picLocks noChangeAspect="1"/>
          </p:cNvPicPr>
          <p:nvPr/>
        </p:nvPicPr>
        <p:blipFill>
          <a:blip r:embed="rId5"/>
          <a:stretch>
            <a:fillRect/>
          </a:stretch>
        </p:blipFill>
        <p:spPr>
          <a:xfrm>
            <a:off x="3380543" y="1687619"/>
            <a:ext cx="5364364" cy="4243776"/>
          </a:xfrm>
          <a:prstGeom prst="rect">
            <a:avLst/>
          </a:prstGeom>
        </p:spPr>
      </p:pic>
    </p:spTree>
    <p:extLst>
      <p:ext uri="{BB962C8B-B14F-4D97-AF65-F5344CB8AC3E}">
        <p14:creationId xmlns:p14="http://schemas.microsoft.com/office/powerpoint/2010/main" val="109631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nvGrpSpPr>
          <p:cNvPr id="15" name="Group 1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2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grpSp>
        <p:nvGrpSpPr>
          <p:cNvPr id="71" name="Group 7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7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pic>
        <p:nvPicPr>
          <p:cNvPr id="8" name="Graphic 7">
            <a:extLst>
              <a:ext uri="{FF2B5EF4-FFF2-40B4-BE49-F238E27FC236}">
                <a16:creationId xmlns:a16="http://schemas.microsoft.com/office/drawing/2014/main" id="{04CD4F77-A7B9-6912-2B64-64342E716CAF}"/>
              </a:ext>
            </a:extLst>
          </p:cNvPr>
          <p:cNvPicPr>
            <a:picLocks noChangeAspect="1"/>
          </p:cNvPicPr>
          <p:nvPr/>
        </p:nvPicPr>
        <p:blipFill>
          <a:blip r:embed="rId4">
            <a:alphaModFix amt="30000"/>
          </a:blip>
          <a:srcRect l="5125" r="5123" b="-1"/>
          <a:stretch/>
        </p:blipFill>
        <p:spPr>
          <a:xfrm>
            <a:off x="-2" y="10"/>
            <a:ext cx="12188389" cy="6857990"/>
          </a:xfrm>
          <a:prstGeom prst="rect">
            <a:avLst/>
          </a:prstGeom>
        </p:spPr>
      </p:pic>
      <p:grpSp>
        <p:nvGrpSpPr>
          <p:cNvPr id="75" name="Group 7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4" name="TextBox 3">
            <a:extLst>
              <a:ext uri="{FF2B5EF4-FFF2-40B4-BE49-F238E27FC236}">
                <a16:creationId xmlns:a16="http://schemas.microsoft.com/office/drawing/2014/main" id="{87A877A7-487B-8C72-4CC0-357842095353}"/>
              </a:ext>
            </a:extLst>
          </p:cNvPr>
          <p:cNvSpPr txBox="1"/>
          <p:nvPr/>
        </p:nvSpPr>
        <p:spPr>
          <a:xfrm>
            <a:off x="3449052" y="3047999"/>
            <a:ext cx="48727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latin typeface="Times New Roman"/>
                <a:cs typeface="Times New Roman"/>
              </a:rPr>
              <a:t>Steps</a:t>
            </a:r>
            <a:endParaRPr lang="en-US" b="1"/>
          </a:p>
        </p:txBody>
      </p:sp>
    </p:spTree>
    <p:extLst>
      <p:ext uri="{BB962C8B-B14F-4D97-AF65-F5344CB8AC3E}">
        <p14:creationId xmlns:p14="http://schemas.microsoft.com/office/powerpoint/2010/main" val="91647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grpSp>
        <p:nvGrpSpPr>
          <p:cNvPr id="67" name="Group 66">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pic>
        <p:nvPicPr>
          <p:cNvPr id="5" name="Picture 4" descr="Top view of a wooden block with the number one written on it and the block is on a yellow surface">
            <a:extLst>
              <a:ext uri="{FF2B5EF4-FFF2-40B4-BE49-F238E27FC236}">
                <a16:creationId xmlns:a16="http://schemas.microsoft.com/office/drawing/2014/main" id="{3AE86059-0B37-1F02-30C4-46EF16268177}"/>
              </a:ext>
            </a:extLst>
          </p:cNvPr>
          <p:cNvPicPr>
            <a:picLocks noChangeAspect="1"/>
          </p:cNvPicPr>
          <p:nvPr/>
        </p:nvPicPr>
        <p:blipFill>
          <a:blip r:embed="rId4"/>
          <a:srcRect l="28453" r="26431" b="4"/>
          <a:stretch/>
        </p:blipFill>
        <p:spPr>
          <a:xfrm>
            <a:off x="-5597" y="10"/>
            <a:ext cx="4635583" cy="6857990"/>
          </a:xfrm>
          <a:prstGeom prst="rect">
            <a:avLst/>
          </a:prstGeom>
        </p:spPr>
      </p:pic>
      <p:grpSp>
        <p:nvGrpSpPr>
          <p:cNvPr id="71" name="Group 70">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5"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76"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3"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4"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8"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89"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99"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0"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01"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2"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3"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4"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5"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6"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7"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8"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09"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0"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1"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2"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sp>
          <p:nvSpPr>
            <p:cNvPr id="113"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4"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5"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6"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7"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8"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19"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0"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1"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2"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3"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4"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5"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grpSp>
      <p:grpSp>
        <p:nvGrpSpPr>
          <p:cNvPr id="127" name="Group 126">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29"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0"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1"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2"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3"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4"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5"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6"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txBody>
            <a:bodyPr/>
            <a:lstStyle/>
            <a:p>
              <a:endParaRPr lang="en-US"/>
            </a:p>
          </p:txBody>
        </p:sp>
        <p:sp>
          <p:nvSpPr>
            <p:cNvPr id="137"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miter lim="800000"/>
                  <a:headEnd/>
                  <a:tailEnd/>
                </a14:hiddenLine>
              </a:ext>
            </a:extLst>
          </p:spPr>
          <p:txBody>
            <a:bodyPr/>
            <a:lstStyle/>
            <a:p>
              <a:endParaRPr lang="en-US"/>
            </a:p>
          </p:txBody>
        </p:sp>
      </p:grpSp>
      <p:sp>
        <p:nvSpPr>
          <p:cNvPr id="6" name="TextBox 5">
            <a:extLst>
              <a:ext uri="{FF2B5EF4-FFF2-40B4-BE49-F238E27FC236}">
                <a16:creationId xmlns:a16="http://schemas.microsoft.com/office/drawing/2014/main" id="{5AA973B0-F0CC-AE14-184A-E9523027D80E}"/>
              </a:ext>
            </a:extLst>
          </p:cNvPr>
          <p:cNvSpPr txBox="1"/>
          <p:nvPr/>
        </p:nvSpPr>
        <p:spPr>
          <a:xfrm>
            <a:off x="5334000" y="2125578"/>
            <a:ext cx="53139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latin typeface="Times New Roman"/>
                <a:cs typeface="Times New Roman"/>
              </a:rPr>
              <a:t>We start with importing the necessary libraries and tools for:</a:t>
            </a:r>
            <a:endParaRPr lang="en-US">
              <a:latin typeface="Tw Cen MT" panose="020B0602020104020603"/>
              <a:cs typeface="Times New Roman"/>
            </a:endParaRPr>
          </a:p>
          <a:p>
            <a:pPr marL="742950" lvl="1" indent="-285750">
              <a:buFont typeface="Arial"/>
              <a:buChar char="•"/>
            </a:pPr>
            <a:r>
              <a:rPr lang="en-US">
                <a:latin typeface="Times New Roman"/>
                <a:cs typeface="Times New Roman"/>
              </a:rPr>
              <a:t> Data preprocessing</a:t>
            </a:r>
            <a:endParaRPr lang="en-US">
              <a:latin typeface="Tw Cen MT" panose="020B0602020104020603"/>
              <a:cs typeface="Times New Roman"/>
            </a:endParaRPr>
          </a:p>
          <a:p>
            <a:pPr marL="742950" lvl="1" indent="-285750">
              <a:buFont typeface="Arial"/>
              <a:buChar char="•"/>
            </a:pPr>
            <a:r>
              <a:rPr lang="en-US">
                <a:latin typeface="Times New Roman"/>
                <a:cs typeface="Times New Roman"/>
              </a:rPr>
              <a:t>Data cleaning </a:t>
            </a:r>
          </a:p>
          <a:p>
            <a:pPr marL="742950" lvl="1" indent="-285750">
              <a:buFont typeface="Arial"/>
              <a:buChar char="•"/>
            </a:pPr>
            <a:r>
              <a:rPr lang="en-US">
                <a:latin typeface="Times New Roman"/>
                <a:cs typeface="Times New Roman"/>
              </a:rPr>
              <a:t>Model building</a:t>
            </a:r>
          </a:p>
          <a:p>
            <a:pPr marL="742950" lvl="1" indent="-285750">
              <a:buFont typeface="Arial"/>
              <a:buChar char="•"/>
            </a:pPr>
            <a:r>
              <a:rPr lang="en-US">
                <a:latin typeface="Times New Roman"/>
                <a:cs typeface="Times New Roman"/>
              </a:rPr>
              <a:t>Visualization</a:t>
            </a:r>
          </a:p>
          <a:p>
            <a:pPr marL="742950" lvl="1" indent="-285750">
              <a:buFont typeface="Arial"/>
              <a:buChar char="•"/>
            </a:pPr>
            <a:r>
              <a:rPr lang="en-US">
                <a:latin typeface="Times New Roman"/>
                <a:cs typeface="Times New Roman"/>
              </a:rPr>
              <a:t>Evaluation</a:t>
            </a:r>
          </a:p>
          <a:p>
            <a:pPr marL="742950" lvl="1" indent="-285750">
              <a:buFont typeface="Arial"/>
              <a:buChar char="•"/>
            </a:pPr>
            <a:r>
              <a:rPr lang="en-US">
                <a:latin typeface="Times New Roman"/>
                <a:cs typeface="Times New Roman"/>
              </a:rPr>
              <a:t>Saving final model</a:t>
            </a:r>
          </a:p>
          <a:p>
            <a:endParaRPr lang="en-US">
              <a:latin typeface="Times New Roman"/>
              <a:cs typeface="Times New Roman"/>
            </a:endParaRPr>
          </a:p>
          <a:p>
            <a:pPr marL="285750" indent="-285750">
              <a:buFont typeface="Wingdings"/>
              <a:buChar char="Ø"/>
            </a:pPr>
            <a:r>
              <a:rPr lang="en-US">
                <a:latin typeface="Times New Roman"/>
                <a:cs typeface="Times New Roman"/>
              </a:rPr>
              <a:t>Setting Variables</a:t>
            </a:r>
            <a:endParaRPr lang="en-US"/>
          </a:p>
        </p:txBody>
      </p:sp>
      <p:sp>
        <p:nvSpPr>
          <p:cNvPr id="7" name="TextBox 6">
            <a:extLst>
              <a:ext uri="{FF2B5EF4-FFF2-40B4-BE49-F238E27FC236}">
                <a16:creationId xmlns:a16="http://schemas.microsoft.com/office/drawing/2014/main" id="{D8D8868E-35E2-4C38-772F-76902E62B06B}"/>
              </a:ext>
            </a:extLst>
          </p:cNvPr>
          <p:cNvSpPr txBox="1"/>
          <p:nvPr/>
        </p:nvSpPr>
        <p:spPr>
          <a:xfrm>
            <a:off x="5153526" y="802105"/>
            <a:ext cx="59255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Data Importing &amp; loading </a:t>
            </a:r>
          </a:p>
        </p:txBody>
      </p:sp>
    </p:spTree>
    <p:extLst>
      <p:ext uri="{BB962C8B-B14F-4D97-AF65-F5344CB8AC3E}">
        <p14:creationId xmlns:p14="http://schemas.microsoft.com/office/powerpoint/2010/main" val="288556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70578B-F37B-786D-C1F1-B720497DEED4}"/>
              </a:ext>
            </a:extLst>
          </p:cNvPr>
          <p:cNvSpPr txBox="1"/>
          <p:nvPr/>
        </p:nvSpPr>
        <p:spPr>
          <a:xfrm>
            <a:off x="1674394" y="631657"/>
            <a:ext cx="83920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cs typeface="Times New Roman"/>
              </a:rPr>
              <a:t>2- Explanatory Data Analysis (EDA)</a:t>
            </a:r>
            <a:endParaRPr lang="en-US"/>
          </a:p>
        </p:txBody>
      </p:sp>
      <p:sp>
        <p:nvSpPr>
          <p:cNvPr id="10" name="TextBox 9">
            <a:extLst>
              <a:ext uri="{FF2B5EF4-FFF2-40B4-BE49-F238E27FC236}">
                <a16:creationId xmlns:a16="http://schemas.microsoft.com/office/drawing/2014/main" id="{06F4C9D3-6657-F721-4C3B-44FBA9A9F904}"/>
              </a:ext>
            </a:extLst>
          </p:cNvPr>
          <p:cNvSpPr txBox="1"/>
          <p:nvPr/>
        </p:nvSpPr>
        <p:spPr>
          <a:xfrm>
            <a:off x="1674395" y="1714499"/>
            <a:ext cx="34991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 Checking missing values </a:t>
            </a:r>
            <a:endParaRPr lang="en-US"/>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 </a:t>
            </a:r>
            <a:r>
              <a:rPr lang="en-US">
                <a:latin typeface="Times New Roman"/>
                <a:ea typeface="+mn-lt"/>
                <a:cs typeface="+mn-lt"/>
              </a:rPr>
              <a:t>Explore Data Distributions</a:t>
            </a:r>
            <a:endParaRPr lang="en-US">
              <a:latin typeface="Times New Roman"/>
              <a:cs typeface="Times New Roman"/>
            </a:endParaRPr>
          </a:p>
          <a:p>
            <a:endParaRPr lang="en-US">
              <a:latin typeface="Times New Roman"/>
              <a:cs typeface="Times New Roman"/>
            </a:endParaRPr>
          </a:p>
        </p:txBody>
      </p:sp>
      <p:pic>
        <p:nvPicPr>
          <p:cNvPr id="12" name="Picture 11" descr="A graph of a number of bars&#10;&#10;Description automatically generated">
            <a:extLst>
              <a:ext uri="{FF2B5EF4-FFF2-40B4-BE49-F238E27FC236}">
                <a16:creationId xmlns:a16="http://schemas.microsoft.com/office/drawing/2014/main" id="{E33C91A4-F0A0-D9B9-72C6-4CBF8A6D0FA4}"/>
              </a:ext>
            </a:extLst>
          </p:cNvPr>
          <p:cNvPicPr>
            <a:picLocks noChangeAspect="1"/>
          </p:cNvPicPr>
          <p:nvPr/>
        </p:nvPicPr>
        <p:blipFill>
          <a:blip r:embed="rId3"/>
          <a:stretch>
            <a:fillRect/>
          </a:stretch>
        </p:blipFill>
        <p:spPr>
          <a:xfrm>
            <a:off x="359980" y="3226468"/>
            <a:ext cx="3501121" cy="3392906"/>
          </a:xfrm>
          <a:prstGeom prst="rect">
            <a:avLst/>
          </a:prstGeom>
        </p:spPr>
      </p:pic>
      <p:pic>
        <p:nvPicPr>
          <p:cNvPr id="13" name="Picture 12" descr="A graph of a stress distribution&#10;&#10;Description automatically generated">
            <a:extLst>
              <a:ext uri="{FF2B5EF4-FFF2-40B4-BE49-F238E27FC236}">
                <a16:creationId xmlns:a16="http://schemas.microsoft.com/office/drawing/2014/main" id="{D667B288-175E-1838-22F1-A38122C4E079}"/>
              </a:ext>
            </a:extLst>
          </p:cNvPr>
          <p:cNvPicPr>
            <a:picLocks noChangeAspect="1"/>
          </p:cNvPicPr>
          <p:nvPr/>
        </p:nvPicPr>
        <p:blipFill>
          <a:blip r:embed="rId4"/>
          <a:stretch>
            <a:fillRect/>
          </a:stretch>
        </p:blipFill>
        <p:spPr>
          <a:xfrm>
            <a:off x="8381033" y="3226468"/>
            <a:ext cx="3220383" cy="3392906"/>
          </a:xfrm>
          <a:prstGeom prst="rect">
            <a:avLst/>
          </a:prstGeom>
        </p:spPr>
      </p:pic>
      <p:pic>
        <p:nvPicPr>
          <p:cNvPr id="15" name="Picture 14" descr="A graph of a distribution of mental illness&#10;&#10;Description automatically generated">
            <a:extLst>
              <a:ext uri="{FF2B5EF4-FFF2-40B4-BE49-F238E27FC236}">
                <a16:creationId xmlns:a16="http://schemas.microsoft.com/office/drawing/2014/main" id="{4F0597E6-A9AE-68C2-278E-1479179A62C4}"/>
              </a:ext>
            </a:extLst>
          </p:cNvPr>
          <p:cNvPicPr>
            <a:picLocks noChangeAspect="1"/>
          </p:cNvPicPr>
          <p:nvPr/>
        </p:nvPicPr>
        <p:blipFill>
          <a:blip r:embed="rId5"/>
          <a:stretch>
            <a:fillRect/>
          </a:stretch>
        </p:blipFill>
        <p:spPr>
          <a:xfrm>
            <a:off x="4139900" y="3226468"/>
            <a:ext cx="3914894" cy="3392906"/>
          </a:xfrm>
          <a:prstGeom prst="rect">
            <a:avLst/>
          </a:prstGeom>
        </p:spPr>
      </p:pic>
    </p:spTree>
    <p:extLst>
      <p:ext uri="{BB962C8B-B14F-4D97-AF65-F5344CB8AC3E}">
        <p14:creationId xmlns:p14="http://schemas.microsoft.com/office/powerpoint/2010/main" val="286077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04E359-8DC3-2229-F6C5-7AE43CBD5B3C}"/>
              </a:ext>
            </a:extLst>
          </p:cNvPr>
          <p:cNvSpPr txBox="1"/>
          <p:nvPr/>
        </p:nvSpPr>
        <p:spPr>
          <a:xfrm>
            <a:off x="2187743" y="743953"/>
            <a:ext cx="740543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Times New Roman"/>
              </a:rPr>
              <a:t>3- Check for outliers</a:t>
            </a:r>
            <a:endParaRPr lang="en-US" sz="3200">
              <a:latin typeface="Times New Roman"/>
              <a:cs typeface="Times New Roman"/>
            </a:endParaRPr>
          </a:p>
          <a:p>
            <a:pPr algn="ctr"/>
            <a:endParaRPr lang="en-US" sz="3200">
              <a:latin typeface="Times New Roman"/>
              <a:cs typeface="Times New Roman"/>
            </a:endParaRPr>
          </a:p>
        </p:txBody>
      </p:sp>
      <p:pic>
        <p:nvPicPr>
          <p:cNvPr id="8" name="Picture 7" descr="A blue square with white text&#10;&#10;Description automatically generated">
            <a:extLst>
              <a:ext uri="{FF2B5EF4-FFF2-40B4-BE49-F238E27FC236}">
                <a16:creationId xmlns:a16="http://schemas.microsoft.com/office/drawing/2014/main" id="{54A9FA8F-57C0-021B-335F-2E3601CCB98F}"/>
              </a:ext>
            </a:extLst>
          </p:cNvPr>
          <p:cNvPicPr>
            <a:picLocks noChangeAspect="1"/>
          </p:cNvPicPr>
          <p:nvPr/>
        </p:nvPicPr>
        <p:blipFill>
          <a:blip r:embed="rId3"/>
          <a:stretch>
            <a:fillRect/>
          </a:stretch>
        </p:blipFill>
        <p:spPr>
          <a:xfrm>
            <a:off x="4281488" y="2842962"/>
            <a:ext cx="3629025" cy="2876550"/>
          </a:xfrm>
          <a:prstGeom prst="rect">
            <a:avLst/>
          </a:prstGeom>
        </p:spPr>
      </p:pic>
      <p:pic>
        <p:nvPicPr>
          <p:cNvPr id="9" name="Picture 8" descr="A diagram of a stress&#10;&#10;Description automatically generated">
            <a:extLst>
              <a:ext uri="{FF2B5EF4-FFF2-40B4-BE49-F238E27FC236}">
                <a16:creationId xmlns:a16="http://schemas.microsoft.com/office/drawing/2014/main" id="{4F647DC9-37CA-BC09-B78A-C7EF7689818F}"/>
              </a:ext>
            </a:extLst>
          </p:cNvPr>
          <p:cNvPicPr>
            <a:picLocks noChangeAspect="1"/>
          </p:cNvPicPr>
          <p:nvPr/>
        </p:nvPicPr>
        <p:blipFill>
          <a:blip r:embed="rId4"/>
          <a:stretch>
            <a:fillRect/>
          </a:stretch>
        </p:blipFill>
        <p:spPr>
          <a:xfrm>
            <a:off x="8342146" y="2842962"/>
            <a:ext cx="3314700" cy="2876550"/>
          </a:xfrm>
          <a:prstGeom prst="rect">
            <a:avLst/>
          </a:prstGeom>
        </p:spPr>
      </p:pic>
      <p:pic>
        <p:nvPicPr>
          <p:cNvPr id="10" name="Picture 9" descr="A diagram of a box plot&#10;&#10;Description automatically generated">
            <a:extLst>
              <a:ext uri="{FF2B5EF4-FFF2-40B4-BE49-F238E27FC236}">
                <a16:creationId xmlns:a16="http://schemas.microsoft.com/office/drawing/2014/main" id="{F037008C-409B-B728-BEBF-A52362F96909}"/>
              </a:ext>
            </a:extLst>
          </p:cNvPr>
          <p:cNvPicPr>
            <a:picLocks noChangeAspect="1"/>
          </p:cNvPicPr>
          <p:nvPr/>
        </p:nvPicPr>
        <p:blipFill>
          <a:blip r:embed="rId5"/>
          <a:stretch>
            <a:fillRect/>
          </a:stretch>
        </p:blipFill>
        <p:spPr>
          <a:xfrm>
            <a:off x="531645" y="2842962"/>
            <a:ext cx="3320716" cy="2876550"/>
          </a:xfrm>
          <a:prstGeom prst="rect">
            <a:avLst/>
          </a:prstGeom>
        </p:spPr>
      </p:pic>
    </p:spTree>
    <p:extLst>
      <p:ext uri="{BB962C8B-B14F-4D97-AF65-F5344CB8AC3E}">
        <p14:creationId xmlns:p14="http://schemas.microsoft.com/office/powerpoint/2010/main" val="2013948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1303</Words>
  <Application>Microsoft Office PowerPoint</Application>
  <PresentationFormat>Widescreen</PresentationFormat>
  <Paragraphs>146</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TW Cen MT</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Hatem</cp:lastModifiedBy>
  <cp:revision>3</cp:revision>
  <dcterms:created xsi:type="dcterms:W3CDTF">2024-12-23T16:49:37Z</dcterms:created>
  <dcterms:modified xsi:type="dcterms:W3CDTF">2024-12-26T07:13:02Z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