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54"/>
  </p:notesMasterIdLst>
  <p:handoutMasterIdLst>
    <p:handoutMasterId r:id="rId55"/>
  </p:handoutMasterIdLst>
  <p:sldIdLst>
    <p:sldId id="257" r:id="rId3"/>
    <p:sldId id="334" r:id="rId4"/>
    <p:sldId id="335" r:id="rId5"/>
    <p:sldId id="336" r:id="rId6"/>
    <p:sldId id="338" r:id="rId7"/>
    <p:sldId id="339" r:id="rId8"/>
    <p:sldId id="390" r:id="rId9"/>
    <p:sldId id="340" r:id="rId10"/>
    <p:sldId id="342" r:id="rId11"/>
    <p:sldId id="343" r:id="rId12"/>
    <p:sldId id="344" r:id="rId13"/>
    <p:sldId id="346" r:id="rId14"/>
    <p:sldId id="391" r:id="rId15"/>
    <p:sldId id="392" r:id="rId16"/>
    <p:sldId id="364" r:id="rId17"/>
    <p:sldId id="366" r:id="rId18"/>
    <p:sldId id="365" r:id="rId19"/>
    <p:sldId id="393" r:id="rId20"/>
    <p:sldId id="403" r:id="rId21"/>
    <p:sldId id="395" r:id="rId22"/>
    <p:sldId id="396" r:id="rId23"/>
    <p:sldId id="397" r:id="rId24"/>
    <p:sldId id="398" r:id="rId25"/>
    <p:sldId id="347" r:id="rId26"/>
    <p:sldId id="348" r:id="rId27"/>
    <p:sldId id="399" r:id="rId28"/>
    <p:sldId id="400" r:id="rId29"/>
    <p:sldId id="404" r:id="rId30"/>
    <p:sldId id="405" r:id="rId31"/>
    <p:sldId id="350" r:id="rId32"/>
    <p:sldId id="351" r:id="rId33"/>
    <p:sldId id="352" r:id="rId34"/>
    <p:sldId id="353" r:id="rId35"/>
    <p:sldId id="356" r:id="rId36"/>
    <p:sldId id="357" r:id="rId37"/>
    <p:sldId id="358" r:id="rId38"/>
    <p:sldId id="359" r:id="rId39"/>
    <p:sldId id="406" r:id="rId40"/>
    <p:sldId id="361" r:id="rId41"/>
    <p:sldId id="363" r:id="rId42"/>
    <p:sldId id="367" r:id="rId43"/>
    <p:sldId id="368" r:id="rId44"/>
    <p:sldId id="369" r:id="rId45"/>
    <p:sldId id="372" r:id="rId46"/>
    <p:sldId id="376" r:id="rId47"/>
    <p:sldId id="407" r:id="rId48"/>
    <p:sldId id="377" r:id="rId49"/>
    <p:sldId id="378" r:id="rId50"/>
    <p:sldId id="379" r:id="rId51"/>
    <p:sldId id="381" r:id="rId52"/>
    <p:sldId id="389" r:id="rId5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1" autoAdjust="0"/>
    <p:restoredTop sz="96341" autoAdjust="0"/>
  </p:normalViewPr>
  <p:slideViewPr>
    <p:cSldViewPr>
      <p:cViewPr varScale="1">
        <p:scale>
          <a:sx n="124" d="100"/>
          <a:sy n="124" d="100"/>
        </p:scale>
        <p:origin x="158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60D117-F74C-45DD-A815-9E55496351B8}" type="slidenum">
              <a:rPr lang="en-US"/>
              <a:pPr>
                <a:defRPr/>
              </a:pPr>
              <a:t>‹#›</a:t>
            </a:fld>
            <a:endParaRPr lang="en-US" dirty="0"/>
          </a:p>
        </p:txBody>
      </p:sp>
    </p:spTree>
    <p:extLst>
      <p:ext uri="{BB962C8B-B14F-4D97-AF65-F5344CB8AC3E}">
        <p14:creationId xmlns:p14="http://schemas.microsoft.com/office/powerpoint/2010/main" val="1145457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3E0F2AC-4C8B-4E69-98D8-4FC3D927D0D2}" type="slidenum">
              <a:rPr lang="en-US"/>
              <a:pPr>
                <a:defRPr/>
              </a:pPr>
              <a:t>‹#›</a:t>
            </a:fld>
            <a:endParaRPr lang="en-US" dirty="0"/>
          </a:p>
        </p:txBody>
      </p:sp>
    </p:spTree>
    <p:extLst>
      <p:ext uri="{BB962C8B-B14F-4D97-AF65-F5344CB8AC3E}">
        <p14:creationId xmlns:p14="http://schemas.microsoft.com/office/powerpoint/2010/main" val="316517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dirty="0" smtClean="0"/>
          </a:p>
        </p:txBody>
      </p:sp>
      <p:sp>
        <p:nvSpPr>
          <p:cNvPr id="74756" name="Slide Number Placeholder 3"/>
          <p:cNvSpPr>
            <a:spLocks noGrp="1"/>
          </p:cNvSpPr>
          <p:nvPr>
            <p:ph type="sldNum" sz="quarter" idx="5"/>
          </p:nvPr>
        </p:nvSpPr>
        <p:spPr>
          <a:noFill/>
        </p:spPr>
        <p:txBody>
          <a:bodyPr/>
          <a:lstStyle/>
          <a:p>
            <a:fld id="{6D4CE72C-ACCC-4D05-AEAA-ED5DAF005743}" type="slidenum">
              <a:rPr lang="en-US" smtClean="0"/>
              <a:pPr/>
              <a:t>1</a:t>
            </a:fld>
            <a:endParaRPr lang="en-US" dirty="0" smtClean="0"/>
          </a:p>
        </p:txBody>
      </p:sp>
    </p:spTree>
    <p:extLst>
      <p:ext uri="{BB962C8B-B14F-4D97-AF65-F5344CB8AC3E}">
        <p14:creationId xmlns:p14="http://schemas.microsoft.com/office/powerpoint/2010/main" val="173172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A9EB16-CEF4-4DC4-AE5E-84B8157BFD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D5A6CF-F2F4-44AA-AD93-7472A933C4B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650E3AA-DC1A-4D77-A5FA-3C0663FE698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A28C206E-A81E-40E9-A6A3-A83CD71EEC9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5EA6CB9E-84A0-45DA-81C2-C3F66A5CA276}"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8B88E397-22E9-4312-8417-493F9DFFCEB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C586D89-9D2B-4FE0-85E8-99D6D71EDAB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C897986-E65C-47D6-9688-05105290B6C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EEC1763-9698-418F-8D31-FAB1D8D79D1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36A36603-1135-40FA-A0BC-093F4CF4391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4A1F818-4800-4080-991F-A0F6C4C6C68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DD9E4B6-4DAA-41FE-80F7-442DE98529E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8E42CA0-050B-4AB7-87A1-8D44934CD7A9}"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A319BD9-98F9-44D7-A680-A8B68E79D6B4}"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2E687EA-8FFD-4F60-8B8D-F03D410A869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2605A6-91D4-432A-9CE8-5BF9116288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153FD43-EC1A-4430-9548-08AA93B6D5D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4585CE7-C2B8-4940-B39F-07D266A295A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29C5B73-22FC-4F44-A8FE-63C69132937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AEFA8A4-5E77-4DFA-8523-BB2BD366A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D72121F-75BC-442D-8003-1D92BA357C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2D6724F-EC1B-4F27-8C6E-3598EB88353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86EE55E-B41D-4258-BEDF-F2FB3719710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86EE55E-B41D-4258-BEDF-F2FB3719710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1600200"/>
            <a:ext cx="8610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8:</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Quality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52400" y="1676400"/>
            <a:ext cx="8763000" cy="4572000"/>
          </a:xfrm>
        </p:spPr>
        <p:txBody>
          <a:bodyPr/>
          <a:lstStyle/>
          <a:p>
            <a:pPr>
              <a:spcBef>
                <a:spcPct val="100000"/>
              </a:spcBef>
            </a:pPr>
            <a:r>
              <a:rPr lang="en-US" dirty="0" smtClean="0"/>
              <a:t>Project managers are ultimately responsible for quality management on their projects</a:t>
            </a:r>
          </a:p>
          <a:p>
            <a:pPr>
              <a:spcBef>
                <a:spcPct val="100000"/>
              </a:spcBef>
            </a:pPr>
            <a:r>
              <a:rPr lang="en-US" dirty="0" smtClean="0"/>
              <a:t>Several organizations and references can help project managers and their teams understand quality</a:t>
            </a:r>
          </a:p>
          <a:p>
            <a:pPr lvl="1">
              <a:spcBef>
                <a:spcPct val="100000"/>
              </a:spcBef>
            </a:pPr>
            <a:r>
              <a:rPr lang="en-US" dirty="0" smtClean="0"/>
              <a:t>International Organization for Standardization (www.iso.org)</a:t>
            </a:r>
          </a:p>
          <a:p>
            <a:pPr lvl="1">
              <a:spcBef>
                <a:spcPct val="100000"/>
              </a:spcBef>
            </a:pPr>
            <a:r>
              <a:rPr lang="en-US" dirty="0" smtClean="0"/>
              <a:t>IEEE (www.ieee.org)</a:t>
            </a:r>
          </a:p>
          <a:p>
            <a:pPr lvl="1">
              <a:buFont typeface="Wingdings" pitchFamily="2" charset="2"/>
              <a:buNone/>
            </a:pPr>
            <a:endParaRPr lang="en-US" dirty="0" smtClean="0"/>
          </a:p>
        </p:txBody>
      </p:sp>
      <p:sp>
        <p:nvSpPr>
          <p:cNvPr id="19458" name="Rectangle 2"/>
          <p:cNvSpPr>
            <a:spLocks noGrp="1" noChangeArrowheads="1"/>
          </p:cNvSpPr>
          <p:nvPr>
            <p:ph type="title"/>
          </p:nvPr>
        </p:nvSpPr>
        <p:spPr/>
        <p:txBody>
          <a:bodyPr>
            <a:normAutofit fontScale="90000"/>
          </a:bodyPr>
          <a:lstStyle/>
          <a:p>
            <a:r>
              <a:rPr lang="en-US" dirty="0" smtClean="0"/>
              <a:t>Who’s Responsible for the Quality </a:t>
            </a:r>
            <a:br>
              <a:rPr lang="en-US" dirty="0" smtClean="0"/>
            </a:br>
            <a:r>
              <a:rPr lang="en-US" dirty="0" smtClean="0"/>
              <a:t>of Projects?</a:t>
            </a:r>
          </a:p>
        </p:txBody>
      </p:sp>
      <p:sp>
        <p:nvSpPr>
          <p:cNvPr id="1946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C3F607C-2128-4D98-BE27-CA32B82E791A}"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762000"/>
            <a:ext cx="8686800" cy="5181600"/>
          </a:xfrm>
        </p:spPr>
        <p:txBody>
          <a:bodyPr/>
          <a:lstStyle/>
          <a:p>
            <a:pPr>
              <a:spcBef>
                <a:spcPct val="40000"/>
              </a:spcBef>
            </a:pPr>
            <a:r>
              <a:rPr lang="en-US" sz="2600" b="1" dirty="0" smtClean="0"/>
              <a:t>Quality assurance </a:t>
            </a:r>
            <a:r>
              <a:rPr lang="en-US" sz="2600" dirty="0" smtClean="0"/>
              <a:t>includes all the activities related to satisfying the relevant quality standards for a project</a:t>
            </a:r>
          </a:p>
          <a:p>
            <a:pPr>
              <a:spcBef>
                <a:spcPct val="40000"/>
              </a:spcBef>
            </a:pPr>
            <a:r>
              <a:rPr lang="en-US" sz="2600" dirty="0" smtClean="0"/>
              <a:t>Another goal of quality assurance is continuous quality improvement</a:t>
            </a:r>
          </a:p>
          <a:p>
            <a:pPr>
              <a:spcBef>
                <a:spcPct val="40000"/>
              </a:spcBef>
            </a:pPr>
            <a:r>
              <a:rPr lang="en-US" sz="2600" b="1" dirty="0" smtClean="0"/>
              <a:t>Benchmarking</a:t>
            </a:r>
            <a:r>
              <a:rPr lang="en-US" sz="2600" dirty="0" smtClean="0"/>
              <a:t> generates ideas for quality improvements by comparing specific project practices or product characteristics to those of other projects or products within or outside the performing organization </a:t>
            </a:r>
          </a:p>
          <a:p>
            <a:pPr>
              <a:spcBef>
                <a:spcPct val="40000"/>
              </a:spcBef>
            </a:pPr>
            <a:r>
              <a:rPr lang="en-US" sz="2600" dirty="0" smtClean="0"/>
              <a:t>A </a:t>
            </a:r>
            <a:r>
              <a:rPr lang="en-US" sz="2600" b="1" dirty="0" smtClean="0"/>
              <a:t>quality audit </a:t>
            </a:r>
            <a:r>
              <a:rPr lang="en-US" sz="2600" dirty="0" smtClean="0"/>
              <a:t>is a structured review of specific quality management activities that help identify lessons learned that could improve performance on current or future projects</a:t>
            </a:r>
            <a:r>
              <a:rPr lang="en-US" sz="2400" dirty="0" smtClean="0"/>
              <a:t> </a:t>
            </a:r>
          </a:p>
          <a:p>
            <a:pPr>
              <a:lnSpc>
                <a:spcPct val="90000"/>
              </a:lnSpc>
              <a:buFont typeface="Wingdings" pitchFamily="2" charset="2"/>
              <a:buNone/>
            </a:pPr>
            <a:endParaRPr lang="en-US" sz="2400" dirty="0" smtClean="0"/>
          </a:p>
        </p:txBody>
      </p:sp>
      <p:sp>
        <p:nvSpPr>
          <p:cNvPr id="20482" name="Rectangle 2"/>
          <p:cNvSpPr>
            <a:spLocks noGrp="1" noChangeArrowheads="1"/>
          </p:cNvSpPr>
          <p:nvPr>
            <p:ph type="title"/>
          </p:nvPr>
        </p:nvSpPr>
        <p:spPr>
          <a:xfrm>
            <a:off x="457200" y="0"/>
            <a:ext cx="8229600" cy="838200"/>
          </a:xfrm>
        </p:spPr>
        <p:txBody>
          <a:bodyPr/>
          <a:lstStyle/>
          <a:p>
            <a:r>
              <a:rPr lang="en-US" dirty="0" smtClean="0"/>
              <a:t>Performing Quality Assurance</a:t>
            </a:r>
          </a:p>
        </p:txBody>
      </p:sp>
      <p:sp>
        <p:nvSpPr>
          <p:cNvPr id="204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8BD6018-CC30-4C37-9361-9FE90704E012}"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dirty="0" smtClean="0"/>
              <a:t>There </a:t>
            </a:r>
            <a:r>
              <a:rPr lang="en-US" dirty="0" smtClean="0"/>
              <a:t>are Seven Basic Tools of Quality that help in performing quality </a:t>
            </a:r>
            <a:r>
              <a:rPr lang="en-US" dirty="0" smtClean="0"/>
              <a:t>control:</a:t>
            </a:r>
          </a:p>
          <a:p>
            <a:pPr marL="849313" lvl="1" indent="-457200">
              <a:buFont typeface="+mj-lt"/>
              <a:buAutoNum type="arabicPeriod"/>
            </a:pPr>
            <a:r>
              <a:rPr lang="en-US" dirty="0"/>
              <a:t>Cause-and-Effect </a:t>
            </a:r>
            <a:r>
              <a:rPr lang="en-US" dirty="0" smtClean="0"/>
              <a:t>Diagrams</a:t>
            </a:r>
          </a:p>
          <a:p>
            <a:pPr marL="849313" lvl="1" indent="-457200">
              <a:buFont typeface="+mj-lt"/>
              <a:buAutoNum type="arabicPeriod"/>
            </a:pPr>
            <a:r>
              <a:rPr lang="en-US" dirty="0"/>
              <a:t>Quality Control </a:t>
            </a:r>
            <a:r>
              <a:rPr lang="en-US" dirty="0" smtClean="0"/>
              <a:t>Charts</a:t>
            </a:r>
          </a:p>
          <a:p>
            <a:pPr marL="849313" lvl="1" indent="-457200">
              <a:buFont typeface="+mj-lt"/>
              <a:buAutoNum type="arabicPeriod"/>
            </a:pPr>
            <a:r>
              <a:rPr lang="en-US" dirty="0"/>
              <a:t>The Seven Run </a:t>
            </a:r>
            <a:r>
              <a:rPr lang="en-US" dirty="0" smtClean="0"/>
              <a:t>Rule</a:t>
            </a:r>
          </a:p>
          <a:p>
            <a:pPr marL="849313" lvl="1" indent="-457200">
              <a:buFont typeface="+mj-lt"/>
              <a:buAutoNum type="arabicPeriod"/>
            </a:pPr>
            <a:r>
              <a:rPr lang="en-US" dirty="0" err="1"/>
              <a:t>Checksheet</a:t>
            </a:r>
            <a:endParaRPr lang="en-US" dirty="0" smtClean="0"/>
          </a:p>
          <a:p>
            <a:pPr marL="849313" lvl="1" indent="-457200">
              <a:buFont typeface="+mj-lt"/>
              <a:buAutoNum type="arabicPeriod"/>
            </a:pPr>
            <a:r>
              <a:rPr lang="en-US" dirty="0"/>
              <a:t>Scatter </a:t>
            </a:r>
            <a:r>
              <a:rPr lang="en-US" dirty="0" smtClean="0"/>
              <a:t>diagram</a:t>
            </a:r>
          </a:p>
          <a:p>
            <a:pPr marL="849313" lvl="1" indent="-457200">
              <a:buFont typeface="+mj-lt"/>
              <a:buAutoNum type="arabicPeriod"/>
            </a:pPr>
            <a:r>
              <a:rPr lang="en-US" dirty="0" smtClean="0"/>
              <a:t>Histograms</a:t>
            </a:r>
          </a:p>
          <a:p>
            <a:pPr marL="849313" lvl="1" indent="-457200">
              <a:buFont typeface="+mj-lt"/>
              <a:buAutoNum type="arabicPeriod"/>
            </a:pPr>
            <a:r>
              <a:rPr lang="en-US" dirty="0"/>
              <a:t>Pareto Charts</a:t>
            </a:r>
            <a:endParaRPr lang="en-US" dirty="0" smtClean="0"/>
          </a:p>
        </p:txBody>
      </p:sp>
      <p:sp>
        <p:nvSpPr>
          <p:cNvPr id="21506" name="Rectangle 2"/>
          <p:cNvSpPr>
            <a:spLocks noGrp="1" noChangeArrowheads="1"/>
          </p:cNvSpPr>
          <p:nvPr>
            <p:ph type="title"/>
          </p:nvPr>
        </p:nvSpPr>
        <p:spPr/>
        <p:txBody>
          <a:bodyPr/>
          <a:lstStyle/>
          <a:p>
            <a:r>
              <a:rPr lang="en-US" dirty="0" smtClean="0"/>
              <a:t>Controlling Quality</a:t>
            </a:r>
          </a:p>
        </p:txBody>
      </p:sp>
      <p:sp>
        <p:nvSpPr>
          <p:cNvPr id="215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F450B71-5623-48F0-A845-927659A4C3D4}"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b="1" dirty="0" smtClean="0"/>
              <a:t>Cause-and-effect diagrams </a:t>
            </a:r>
            <a:r>
              <a:rPr lang="en-US" dirty="0" smtClean="0"/>
              <a:t>trace  complaints about quality problems back to the responsible production operations</a:t>
            </a:r>
          </a:p>
          <a:p>
            <a:r>
              <a:rPr lang="en-US" dirty="0" smtClean="0"/>
              <a:t>They help you find the root cause of a problem</a:t>
            </a:r>
          </a:p>
          <a:p>
            <a:r>
              <a:rPr lang="en-US" dirty="0" smtClean="0"/>
              <a:t>Also known as </a:t>
            </a:r>
            <a:r>
              <a:rPr lang="en-US" b="1" dirty="0" smtClean="0"/>
              <a:t>fishbone</a:t>
            </a:r>
            <a:r>
              <a:rPr lang="en-US" dirty="0" smtClean="0"/>
              <a:t> or </a:t>
            </a:r>
            <a:r>
              <a:rPr lang="en-US" b="1" dirty="0" smtClean="0"/>
              <a:t>Ishikawa diagrams</a:t>
            </a:r>
          </a:p>
          <a:p>
            <a:r>
              <a:rPr lang="en-US" dirty="0" smtClean="0"/>
              <a:t>Can also use the </a:t>
            </a:r>
            <a:r>
              <a:rPr lang="en-US" b="1" dirty="0" smtClean="0"/>
              <a:t>5 whys </a:t>
            </a:r>
            <a:r>
              <a:rPr lang="en-US" dirty="0" smtClean="0"/>
              <a:t>technique where you repeated ask the question “Why” (five is a good rule of thumb) to peel away the layers of symptoms that can lead to the root cause</a:t>
            </a:r>
          </a:p>
        </p:txBody>
      </p:sp>
      <p:sp>
        <p:nvSpPr>
          <p:cNvPr id="22530" name="Title 1"/>
          <p:cNvSpPr>
            <a:spLocks noGrp="1"/>
          </p:cNvSpPr>
          <p:nvPr>
            <p:ph type="title"/>
          </p:nvPr>
        </p:nvSpPr>
        <p:spPr>
          <a:xfrm>
            <a:off x="457200" y="304800"/>
            <a:ext cx="8229600" cy="1143000"/>
          </a:xfrm>
        </p:spPr>
        <p:txBody>
          <a:bodyPr/>
          <a:lstStyle/>
          <a:p>
            <a:r>
              <a:rPr lang="en-US" dirty="0" smtClean="0"/>
              <a:t>1. Cause-and-Effect </a:t>
            </a:r>
            <a:r>
              <a:rPr lang="en-US" dirty="0" smtClean="0"/>
              <a:t>Diagrams</a:t>
            </a:r>
          </a:p>
        </p:txBody>
      </p:sp>
      <p:sp>
        <p:nvSpPr>
          <p:cNvPr id="22532"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7E3DAAD-2A3C-46AE-849B-6623F3A11048}"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19112" y="28575"/>
            <a:ext cx="8229600" cy="1143000"/>
          </a:xfrm>
        </p:spPr>
        <p:txBody>
          <a:bodyPr>
            <a:normAutofit fontScale="90000"/>
          </a:bodyPr>
          <a:lstStyle/>
          <a:p>
            <a:r>
              <a:rPr lang="en-US" dirty="0" smtClean="0"/>
              <a:t>Figure 8-2. Sample Cause-and-Effect Diagram</a:t>
            </a:r>
          </a:p>
        </p:txBody>
      </p:sp>
      <p:sp>
        <p:nvSpPr>
          <p:cNvPr id="2355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6B75423-FEAD-4D1F-A502-F8A9165B0939}" type="slidenum">
              <a:rPr lang="en-US" smtClean="0"/>
              <a:pPr>
                <a:defRPr/>
              </a:pPr>
              <a:t>14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7924800" cy="51266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371600"/>
            <a:ext cx="8458200" cy="4572000"/>
          </a:xfrm>
        </p:spPr>
        <p:txBody>
          <a:bodyPr/>
          <a:lstStyle/>
          <a:p>
            <a:r>
              <a:rPr lang="en-US" sz="2400" dirty="0" smtClean="0"/>
              <a:t>A</a:t>
            </a:r>
            <a:r>
              <a:rPr lang="en-US" sz="2400" b="1" dirty="0" smtClean="0"/>
              <a:t> control chart</a:t>
            </a:r>
            <a:r>
              <a:rPr lang="en-US" sz="2400" dirty="0" smtClean="0"/>
              <a:t> is a graphic display of data that illustrates the results of a process over time</a:t>
            </a:r>
          </a:p>
          <a:p>
            <a:r>
              <a:rPr lang="en-US" sz="2400" dirty="0" smtClean="0"/>
              <a:t>The main use of control charts is to prevent defects, rather than to detect or reject them</a:t>
            </a:r>
          </a:p>
          <a:p>
            <a:r>
              <a:rPr lang="en-US" sz="2400" dirty="0" smtClean="0"/>
              <a:t>Quality control charts allow you to determine whether a process is in control or out of control</a:t>
            </a:r>
          </a:p>
          <a:p>
            <a:pPr lvl="1"/>
            <a:r>
              <a:rPr lang="en-US" sz="2200" dirty="0" smtClean="0"/>
              <a:t>When a process is in control, any variations in the results of the process are created by random events; processes that are in control do not need to be adjusted</a:t>
            </a:r>
          </a:p>
          <a:p>
            <a:pPr lvl="1"/>
            <a:r>
              <a:rPr lang="en-US" sz="2200" dirty="0" smtClean="0"/>
              <a:t>When a process is out of control, variations in the results of the process are caused by non-random events; you need to identify the causes of those non-random events and adjust the process to correct or eliminate them</a:t>
            </a:r>
          </a:p>
        </p:txBody>
      </p:sp>
      <p:sp>
        <p:nvSpPr>
          <p:cNvPr id="24578" name="Rectangle 2"/>
          <p:cNvSpPr>
            <a:spLocks noGrp="1" noChangeArrowheads="1"/>
          </p:cNvSpPr>
          <p:nvPr>
            <p:ph type="title"/>
          </p:nvPr>
        </p:nvSpPr>
        <p:spPr/>
        <p:txBody>
          <a:bodyPr/>
          <a:lstStyle/>
          <a:p>
            <a:r>
              <a:rPr lang="en-US" dirty="0" smtClean="0"/>
              <a:t>2. Quality </a:t>
            </a:r>
            <a:r>
              <a:rPr lang="en-US" dirty="0" smtClean="0"/>
              <a:t>Control Charts</a:t>
            </a:r>
          </a:p>
        </p:txBody>
      </p:sp>
      <p:sp>
        <p:nvSpPr>
          <p:cNvPr id="2458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7670760-B42D-4CD4-B296-DC6DC6E1E20C}"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dirty="0" smtClean="0"/>
              <a:t>Figure 8-3. Sample Quality </a:t>
            </a:r>
            <a:br>
              <a:rPr lang="en-US" dirty="0" smtClean="0"/>
            </a:br>
            <a:r>
              <a:rPr lang="en-US" dirty="0" smtClean="0"/>
              <a:t>Control Chart</a:t>
            </a:r>
          </a:p>
        </p:txBody>
      </p:sp>
      <p:sp>
        <p:nvSpPr>
          <p:cNvPr id="26629"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0EADFD07-DDE2-4A66-80ED-E5673B617E12}" type="slidenum">
              <a:rPr lang="en-US" smtClean="0"/>
              <a:pPr>
                <a:buFontTx/>
                <a:buNone/>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7548181" cy="489475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a:spcBef>
                <a:spcPct val="100000"/>
              </a:spcBef>
            </a:pPr>
            <a:r>
              <a:rPr lang="en-US" dirty="0" smtClean="0"/>
              <a:t>You can use quality control charts and the seven run rule to look for patterns in data</a:t>
            </a:r>
          </a:p>
          <a:p>
            <a:pPr>
              <a:spcBef>
                <a:spcPct val="100000"/>
              </a:spcBef>
            </a:pPr>
            <a:r>
              <a:rPr lang="en-US" dirty="0" smtClean="0"/>
              <a:t>The </a:t>
            </a:r>
            <a:r>
              <a:rPr lang="en-US" b="1" dirty="0" smtClean="0"/>
              <a:t>seven run rule</a:t>
            </a:r>
            <a:r>
              <a:rPr lang="en-US" dirty="0" smtClean="0"/>
              <a:t> states that if seven data points in a row are all below the mean, above the mean, or are all increasing or decreasing, then the process needs to be examined for non-random problems</a:t>
            </a:r>
          </a:p>
        </p:txBody>
      </p:sp>
      <p:sp>
        <p:nvSpPr>
          <p:cNvPr id="25602" name="Rectangle 2"/>
          <p:cNvSpPr>
            <a:spLocks noGrp="1" noChangeArrowheads="1"/>
          </p:cNvSpPr>
          <p:nvPr>
            <p:ph type="title"/>
          </p:nvPr>
        </p:nvSpPr>
        <p:spPr/>
        <p:txBody>
          <a:bodyPr/>
          <a:lstStyle/>
          <a:p>
            <a:r>
              <a:rPr lang="en-US" dirty="0" smtClean="0"/>
              <a:t>3. The </a:t>
            </a:r>
            <a:r>
              <a:rPr lang="en-US" dirty="0" smtClean="0"/>
              <a:t>Seven Run Rule</a:t>
            </a:r>
          </a:p>
        </p:txBody>
      </p:sp>
      <p:sp>
        <p:nvSpPr>
          <p:cNvPr id="256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CC9BCC7-97B7-424A-8EA8-FCDE1695BA23}"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4"/>
          <p:cNvSpPr>
            <a:spLocks noGrp="1"/>
          </p:cNvSpPr>
          <p:nvPr>
            <p:ph idx="1"/>
          </p:nvPr>
        </p:nvSpPr>
        <p:spPr/>
        <p:txBody>
          <a:bodyPr/>
          <a:lstStyle/>
          <a:p>
            <a:r>
              <a:rPr lang="en-US" dirty="0" smtClean="0"/>
              <a:t>A </a:t>
            </a:r>
            <a:r>
              <a:rPr lang="en-US" dirty="0" err="1" smtClean="0"/>
              <a:t>checksheet</a:t>
            </a:r>
            <a:r>
              <a:rPr lang="en-US" dirty="0" smtClean="0"/>
              <a:t> </a:t>
            </a:r>
            <a:r>
              <a:rPr lang="en-US" dirty="0"/>
              <a:t>is used to collect and analyze </a:t>
            </a:r>
            <a:r>
              <a:rPr lang="en-US" dirty="0" smtClean="0"/>
              <a:t>data</a:t>
            </a:r>
          </a:p>
          <a:p>
            <a:r>
              <a:rPr lang="en-US" dirty="0" smtClean="0"/>
              <a:t>It </a:t>
            </a:r>
            <a:r>
              <a:rPr lang="en-US" dirty="0"/>
              <a:t>is sometimes called </a:t>
            </a:r>
            <a:r>
              <a:rPr lang="en-US" dirty="0" smtClean="0"/>
              <a:t>a tally </a:t>
            </a:r>
            <a:r>
              <a:rPr lang="en-US" dirty="0"/>
              <a:t>sheet or checklist, depending on its </a:t>
            </a:r>
            <a:r>
              <a:rPr lang="en-US" dirty="0" smtClean="0"/>
              <a:t>format</a:t>
            </a:r>
          </a:p>
          <a:p>
            <a:r>
              <a:rPr lang="en-US" dirty="0"/>
              <a:t>In </a:t>
            </a:r>
            <a:r>
              <a:rPr lang="en-US" dirty="0" smtClean="0"/>
              <a:t>the example in Figure 8-4, </a:t>
            </a:r>
            <a:r>
              <a:rPr lang="en-US" dirty="0"/>
              <a:t>most complaints arrive via text </a:t>
            </a:r>
            <a:r>
              <a:rPr lang="en-US" dirty="0" smtClean="0"/>
              <a:t>message, and </a:t>
            </a:r>
            <a:r>
              <a:rPr lang="en-US" dirty="0"/>
              <a:t>there are more complaints on Monday and Tuesday than on </a:t>
            </a:r>
            <a:r>
              <a:rPr lang="en-US" dirty="0" smtClean="0"/>
              <a:t>other days </a:t>
            </a:r>
            <a:r>
              <a:rPr lang="en-US" dirty="0"/>
              <a:t>of the </a:t>
            </a:r>
            <a:r>
              <a:rPr lang="en-US" dirty="0" smtClean="0"/>
              <a:t>week</a:t>
            </a:r>
          </a:p>
          <a:p>
            <a:r>
              <a:rPr lang="en-US" dirty="0" smtClean="0"/>
              <a:t>This </a:t>
            </a:r>
            <a:r>
              <a:rPr lang="en-US" dirty="0"/>
              <a:t>information might be useful in improving the </a:t>
            </a:r>
            <a:r>
              <a:rPr lang="en-US" dirty="0" smtClean="0"/>
              <a:t>process for </a:t>
            </a:r>
            <a:r>
              <a:rPr lang="en-US" dirty="0"/>
              <a:t>handling </a:t>
            </a:r>
            <a:r>
              <a:rPr lang="en-US" dirty="0" smtClean="0"/>
              <a:t>complaints</a:t>
            </a:r>
          </a:p>
        </p:txBody>
      </p:sp>
      <p:sp>
        <p:nvSpPr>
          <p:cNvPr id="27650" name="Title 1"/>
          <p:cNvSpPr>
            <a:spLocks noGrp="1"/>
          </p:cNvSpPr>
          <p:nvPr>
            <p:ph type="title"/>
          </p:nvPr>
        </p:nvSpPr>
        <p:spPr/>
        <p:txBody>
          <a:bodyPr/>
          <a:lstStyle/>
          <a:p>
            <a:r>
              <a:rPr lang="en-US" dirty="0" smtClean="0"/>
              <a:t>4. </a:t>
            </a:r>
            <a:r>
              <a:rPr lang="en-US" dirty="0" err="1" smtClean="0"/>
              <a:t>Checksheet</a:t>
            </a:r>
            <a:endParaRPr lang="en-US" dirty="0" smtClean="0"/>
          </a:p>
        </p:txBody>
      </p:sp>
      <p:sp>
        <p:nvSpPr>
          <p:cNvPr id="27652"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A62A0B34-F533-4D63-B65A-99612F28F664}"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8-4. Sample </a:t>
            </a:r>
            <a:r>
              <a:rPr lang="en-US" dirty="0" err="1" smtClean="0"/>
              <a:t>Checksheet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19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2" y="1890077"/>
            <a:ext cx="9099668" cy="3062923"/>
          </a:xfrm>
          <a:prstGeom prst="rect">
            <a:avLst/>
          </a:prstGeom>
        </p:spPr>
      </p:pic>
    </p:spTree>
    <p:extLst>
      <p:ext uri="{BB962C8B-B14F-4D97-AF65-F5344CB8AC3E}">
        <p14:creationId xmlns:p14="http://schemas.microsoft.com/office/powerpoint/2010/main" val="348761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371600"/>
            <a:ext cx="8763000" cy="4724400"/>
          </a:xfrm>
        </p:spPr>
        <p:txBody>
          <a:bodyPr/>
          <a:lstStyle/>
          <a:p>
            <a:r>
              <a:rPr lang="en-US" sz="2800" dirty="0" smtClean="0"/>
              <a:t>Understand </a:t>
            </a:r>
            <a:r>
              <a:rPr lang="en-US" sz="2800" dirty="0"/>
              <a:t>the importance of project quality management for </a:t>
            </a:r>
            <a:r>
              <a:rPr lang="en-US" sz="2800" dirty="0" smtClean="0"/>
              <a:t>information technology </a:t>
            </a:r>
            <a:r>
              <a:rPr lang="en-US" sz="2800" dirty="0"/>
              <a:t>(IT) products and services</a:t>
            </a:r>
          </a:p>
          <a:p>
            <a:r>
              <a:rPr lang="en-US" sz="2800" dirty="0" smtClean="0"/>
              <a:t>Define </a:t>
            </a:r>
            <a:r>
              <a:rPr lang="en-US" sz="2800" dirty="0"/>
              <a:t>project quality management and understand how quality relates </a:t>
            </a:r>
            <a:r>
              <a:rPr lang="en-US" sz="2800" dirty="0" smtClean="0"/>
              <a:t>to various </a:t>
            </a:r>
            <a:r>
              <a:rPr lang="en-US" sz="2800" dirty="0"/>
              <a:t>aspects of IT projects</a:t>
            </a:r>
          </a:p>
          <a:p>
            <a:r>
              <a:rPr lang="en-US" sz="2800" dirty="0" smtClean="0"/>
              <a:t>Describe </a:t>
            </a:r>
            <a:r>
              <a:rPr lang="en-US" sz="2800" dirty="0"/>
              <a:t>quality management planning and how quality and scope </a:t>
            </a:r>
            <a:r>
              <a:rPr lang="en-US" sz="2800" dirty="0" smtClean="0"/>
              <a:t>management are </a:t>
            </a:r>
            <a:r>
              <a:rPr lang="en-US" sz="2800" dirty="0"/>
              <a:t>related</a:t>
            </a:r>
          </a:p>
          <a:p>
            <a:r>
              <a:rPr lang="en-US" sz="2800" dirty="0" smtClean="0"/>
              <a:t>Discuss </a:t>
            </a:r>
            <a:r>
              <a:rPr lang="en-US" sz="2800" dirty="0"/>
              <a:t>the importance of quality assurance</a:t>
            </a:r>
          </a:p>
          <a:p>
            <a:r>
              <a:rPr lang="en-US" sz="2800" dirty="0" smtClean="0"/>
              <a:t>Explain </a:t>
            </a:r>
            <a:r>
              <a:rPr lang="en-US" sz="2800" dirty="0"/>
              <a:t>the main outputs of the quality control </a:t>
            </a:r>
            <a:r>
              <a:rPr lang="en-US" sz="2800" dirty="0" smtClean="0"/>
              <a:t>process</a:t>
            </a:r>
            <a:endParaRPr lang="en-US" sz="2800" dirty="0"/>
          </a:p>
        </p:txBody>
      </p:sp>
      <p:sp>
        <p:nvSpPr>
          <p:cNvPr id="9218" name="Rectangle 2"/>
          <p:cNvSpPr>
            <a:spLocks noGrp="1" noChangeArrowheads="1"/>
          </p:cNvSpPr>
          <p:nvPr>
            <p:ph type="title"/>
          </p:nvPr>
        </p:nvSpPr>
        <p:spPr/>
        <p:txBody>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0296BA4-82CB-489D-93F6-CE8DCD9EDCF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r>
              <a:rPr lang="en-US" dirty="0" smtClean="0"/>
              <a:t>A </a:t>
            </a:r>
            <a:r>
              <a:rPr lang="en-US" b="1" dirty="0" smtClean="0"/>
              <a:t>scatter diagram </a:t>
            </a:r>
            <a:r>
              <a:rPr lang="en-US" dirty="0" smtClean="0"/>
              <a:t>helps to show if there is a relationship between two variables</a:t>
            </a:r>
          </a:p>
          <a:p>
            <a:r>
              <a:rPr lang="en-US" dirty="0" smtClean="0"/>
              <a:t>The closer data points are to a diagonal line, the more closely the two variables are related</a:t>
            </a:r>
          </a:p>
        </p:txBody>
      </p:sp>
      <p:sp>
        <p:nvSpPr>
          <p:cNvPr id="29698" name="Title 1"/>
          <p:cNvSpPr>
            <a:spLocks noGrp="1"/>
          </p:cNvSpPr>
          <p:nvPr>
            <p:ph type="title"/>
          </p:nvPr>
        </p:nvSpPr>
        <p:spPr/>
        <p:txBody>
          <a:bodyPr/>
          <a:lstStyle/>
          <a:p>
            <a:r>
              <a:rPr lang="en-US" dirty="0" smtClean="0"/>
              <a:t>5. Scatter </a:t>
            </a:r>
            <a:r>
              <a:rPr lang="en-US" dirty="0" smtClean="0"/>
              <a:t>diagram</a:t>
            </a:r>
          </a:p>
        </p:txBody>
      </p:sp>
      <p:sp>
        <p:nvSpPr>
          <p:cNvPr id="2970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23DF9B72-FF8D-4C7D-8911-302B8A9D2599}"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dirty="0" smtClean="0"/>
              <a:t>Figure 8-5. Sample Scatter Diagram</a:t>
            </a:r>
          </a:p>
        </p:txBody>
      </p:sp>
      <p:sp>
        <p:nvSpPr>
          <p:cNvPr id="3072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CB6161C1-B4FD-435C-8CEF-6A88CD60AE35}" type="slidenum">
              <a:rPr lang="en-US" smtClean="0"/>
              <a:pPr>
                <a:defRPr/>
              </a:pPr>
              <a:t>21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534399" cy="48013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A </a:t>
            </a:r>
            <a:r>
              <a:rPr lang="en-US" b="1" dirty="0" smtClean="0"/>
              <a:t>histogram</a:t>
            </a:r>
            <a:r>
              <a:rPr lang="en-US" dirty="0" smtClean="0"/>
              <a:t> is a bar graph of a distribution of variables</a:t>
            </a:r>
          </a:p>
          <a:p>
            <a:r>
              <a:rPr lang="en-US" dirty="0" smtClean="0"/>
              <a:t>Each bar represents an attribute or characteristic of a problem or situation, and the height of the bar represents its frequency</a:t>
            </a:r>
          </a:p>
        </p:txBody>
      </p:sp>
      <p:sp>
        <p:nvSpPr>
          <p:cNvPr id="31746" name="Title 1"/>
          <p:cNvSpPr>
            <a:spLocks noGrp="1"/>
          </p:cNvSpPr>
          <p:nvPr>
            <p:ph type="title"/>
          </p:nvPr>
        </p:nvSpPr>
        <p:spPr/>
        <p:txBody>
          <a:bodyPr/>
          <a:lstStyle/>
          <a:p>
            <a:r>
              <a:rPr lang="en-US" dirty="0" smtClean="0"/>
              <a:t>6. Histograms</a:t>
            </a:r>
            <a:endParaRPr lang="en-US" dirty="0" smtClean="0"/>
          </a:p>
        </p:txBody>
      </p:sp>
      <p:sp>
        <p:nvSpPr>
          <p:cNvPr id="31748"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FBCF470-0548-46A6-B4BC-490E871490E7}"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Figure 8-6. Sample Histogram</a:t>
            </a:r>
          </a:p>
        </p:txBody>
      </p:sp>
      <p:sp>
        <p:nvSpPr>
          <p:cNvPr id="32771"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13F4FB31-0ADA-4918-A8FB-0CC2AB974DF9}" type="slidenum">
              <a:rPr lang="en-US" smtClean="0"/>
              <a:pPr>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6" y="1268131"/>
            <a:ext cx="8785154" cy="437066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smtClean="0"/>
              <a:t>A</a:t>
            </a:r>
            <a:r>
              <a:rPr lang="en-US" b="1" dirty="0" smtClean="0"/>
              <a:t> Pareto chart </a:t>
            </a:r>
            <a:r>
              <a:rPr lang="en-US" dirty="0" smtClean="0"/>
              <a:t>is a histogram that can help you identify and prioritize problem areas</a:t>
            </a:r>
          </a:p>
          <a:p>
            <a:pPr>
              <a:spcBef>
                <a:spcPct val="100000"/>
              </a:spcBef>
            </a:pPr>
            <a:r>
              <a:rPr lang="en-US" b="1" dirty="0" smtClean="0"/>
              <a:t>Pareto analysis </a:t>
            </a:r>
            <a:r>
              <a:rPr lang="en-US" dirty="0" smtClean="0"/>
              <a:t>is</a:t>
            </a:r>
            <a:r>
              <a:rPr lang="en-US" b="1" dirty="0" smtClean="0"/>
              <a:t> </a:t>
            </a:r>
            <a:r>
              <a:rPr lang="en-US" dirty="0" smtClean="0"/>
              <a:t>also called the 80-20 rule, meaning that 80 percent of problems are often due to 20 percent of the causes</a:t>
            </a:r>
          </a:p>
          <a:p>
            <a:pPr>
              <a:buFont typeface="Wingdings" pitchFamily="2" charset="2"/>
              <a:buNone/>
            </a:pPr>
            <a:endParaRPr lang="en-US" dirty="0" smtClean="0"/>
          </a:p>
        </p:txBody>
      </p:sp>
      <p:sp>
        <p:nvSpPr>
          <p:cNvPr id="33794" name="Rectangle 2"/>
          <p:cNvSpPr>
            <a:spLocks noGrp="1" noChangeArrowheads="1"/>
          </p:cNvSpPr>
          <p:nvPr>
            <p:ph type="title"/>
          </p:nvPr>
        </p:nvSpPr>
        <p:spPr/>
        <p:txBody>
          <a:bodyPr/>
          <a:lstStyle/>
          <a:p>
            <a:r>
              <a:rPr lang="en-US" dirty="0" smtClean="0"/>
              <a:t>7. Pareto </a:t>
            </a:r>
            <a:r>
              <a:rPr lang="en-US" dirty="0" smtClean="0"/>
              <a:t>Charts</a:t>
            </a:r>
          </a:p>
        </p:txBody>
      </p:sp>
      <p:sp>
        <p:nvSpPr>
          <p:cNvPr id="3379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0E2DC25-9D86-4306-B97B-599B3D4DF219}"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Figure 8-7. Sample Pareto Chart</a:t>
            </a:r>
          </a:p>
        </p:txBody>
      </p:sp>
      <p:sp>
        <p:nvSpPr>
          <p:cNvPr id="34821"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28223030-3376-4AFB-B267-0ED1FBD23888}" type="slidenum">
              <a:rPr lang="en-US" smtClean="0"/>
              <a:pPr>
                <a:buFontTx/>
                <a:buNone/>
                <a:defRPr/>
              </a:pPr>
              <a:t>25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001000" cy="499927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5"/>
          <p:cNvSpPr>
            <a:spLocks noGrp="1"/>
          </p:cNvSpPr>
          <p:nvPr>
            <p:ph idx="1"/>
          </p:nvPr>
        </p:nvSpPr>
        <p:spPr/>
        <p:txBody>
          <a:bodyPr/>
          <a:lstStyle/>
          <a:p>
            <a:r>
              <a:rPr lang="en-US" dirty="0" smtClean="0"/>
              <a:t>Flowcharts are graphic displays of the logic and flow of processes that help you analyze how problems occur and how processes can be improved</a:t>
            </a:r>
          </a:p>
          <a:p>
            <a:r>
              <a:rPr lang="en-US" dirty="0" smtClean="0"/>
              <a:t>They show activities, decision points, and the order of how information is processed</a:t>
            </a:r>
          </a:p>
        </p:txBody>
      </p:sp>
      <p:sp>
        <p:nvSpPr>
          <p:cNvPr id="35842" name="Title 4"/>
          <p:cNvSpPr>
            <a:spLocks noGrp="1"/>
          </p:cNvSpPr>
          <p:nvPr>
            <p:ph type="title"/>
          </p:nvPr>
        </p:nvSpPr>
        <p:spPr/>
        <p:txBody>
          <a:bodyPr/>
          <a:lstStyle/>
          <a:p>
            <a:r>
              <a:rPr lang="en-US" dirty="0" smtClean="0"/>
              <a:t>7. Flowcharts</a:t>
            </a:r>
            <a:endParaRPr lang="en-US" dirty="0" smtClean="0"/>
          </a:p>
        </p:txBody>
      </p:sp>
      <p:sp>
        <p:nvSpPr>
          <p:cNvPr id="35844"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054B6D53-5AC6-46C5-B1A2-9F9C40AE9B9D}"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Figure 8-8. Sample Flowchart</a:t>
            </a:r>
          </a:p>
        </p:txBody>
      </p:sp>
      <p:sp>
        <p:nvSpPr>
          <p:cNvPr id="36867"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E0BA335D-CFAA-4C4E-A640-030A6566B81A}" type="slidenum">
              <a:rPr lang="en-US" smtClean="0"/>
              <a:pPr>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1343025"/>
            <a:ext cx="7543799" cy="50825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a:t>addition to flowcharts, run charts are also used </a:t>
            </a:r>
            <a:r>
              <a:rPr lang="en-US" dirty="0" smtClean="0"/>
              <a:t>for stratification, a </a:t>
            </a:r>
            <a:r>
              <a:rPr lang="en-US" dirty="0"/>
              <a:t>technique that shows data from a variety of sources to see </a:t>
            </a:r>
            <a:r>
              <a:rPr lang="en-US" dirty="0" smtClean="0"/>
              <a:t>if a </a:t>
            </a:r>
            <a:r>
              <a:rPr lang="en-US" dirty="0"/>
              <a:t>pattern </a:t>
            </a:r>
            <a:r>
              <a:rPr lang="en-US" dirty="0" smtClean="0"/>
              <a:t>emerges</a:t>
            </a:r>
            <a:endParaRPr lang="en-US" dirty="0"/>
          </a:p>
          <a:p>
            <a:r>
              <a:rPr lang="en-US" dirty="0" smtClean="0"/>
              <a:t> </a:t>
            </a:r>
            <a:r>
              <a:rPr lang="en-US" dirty="0"/>
              <a:t>A </a:t>
            </a:r>
            <a:r>
              <a:rPr lang="en-US" b="1" dirty="0"/>
              <a:t>run chart </a:t>
            </a:r>
            <a:r>
              <a:rPr lang="en-US" dirty="0"/>
              <a:t>displays the history and pattern of variation of </a:t>
            </a:r>
            <a:r>
              <a:rPr lang="en-US" dirty="0" smtClean="0"/>
              <a:t>a process </a:t>
            </a:r>
            <a:r>
              <a:rPr lang="en-US" dirty="0"/>
              <a:t>over time. </a:t>
            </a:r>
            <a:endParaRPr lang="en-US" dirty="0" smtClean="0"/>
          </a:p>
          <a:p>
            <a:r>
              <a:rPr lang="en-US" dirty="0" smtClean="0"/>
              <a:t>You </a:t>
            </a:r>
            <a:r>
              <a:rPr lang="en-US" dirty="0"/>
              <a:t>can use run charts to perform trend analysis </a:t>
            </a:r>
            <a:r>
              <a:rPr lang="en-US" dirty="0" smtClean="0"/>
              <a:t>and forecast </a:t>
            </a:r>
            <a:r>
              <a:rPr lang="en-US" dirty="0"/>
              <a:t>future outcomes based on historical </a:t>
            </a:r>
            <a:r>
              <a:rPr lang="en-US" dirty="0" smtClean="0"/>
              <a:t>results</a:t>
            </a:r>
            <a:endParaRPr lang="en-US" dirty="0"/>
          </a:p>
        </p:txBody>
      </p:sp>
      <p:sp>
        <p:nvSpPr>
          <p:cNvPr id="3" name="Title 2"/>
          <p:cNvSpPr>
            <a:spLocks noGrp="1"/>
          </p:cNvSpPr>
          <p:nvPr>
            <p:ph type="title"/>
          </p:nvPr>
        </p:nvSpPr>
        <p:spPr/>
        <p:txBody>
          <a:bodyPr/>
          <a:lstStyle/>
          <a:p>
            <a:r>
              <a:rPr lang="en-US" dirty="0" smtClean="0"/>
              <a:t>Run Charts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28</a:t>
            </a:fld>
            <a:endParaRPr lang="en-US" dirty="0"/>
          </a:p>
        </p:txBody>
      </p:sp>
    </p:spTree>
    <p:extLst>
      <p:ext uri="{BB962C8B-B14F-4D97-AF65-F5344CB8AC3E}">
        <p14:creationId xmlns:p14="http://schemas.microsoft.com/office/powerpoint/2010/main" val="2453564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8-9. Sample Run Chart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29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65801"/>
            <a:ext cx="8428894" cy="4601600"/>
          </a:xfrm>
          <a:prstGeom prst="rect">
            <a:avLst/>
          </a:prstGeom>
        </p:spPr>
      </p:pic>
    </p:spTree>
    <p:extLst>
      <p:ext uri="{BB962C8B-B14F-4D97-AF65-F5344CB8AC3E}">
        <p14:creationId xmlns:p14="http://schemas.microsoft.com/office/powerpoint/2010/main" val="11923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1219200"/>
            <a:ext cx="8763000" cy="4525962"/>
          </a:xfrm>
        </p:spPr>
        <p:txBody>
          <a:bodyPr/>
          <a:lstStyle/>
          <a:p>
            <a:r>
              <a:rPr lang="en-US" sz="2800" dirty="0" smtClean="0"/>
              <a:t>Understand </a:t>
            </a:r>
            <a:r>
              <a:rPr lang="en-US" sz="2800" dirty="0"/>
              <a:t>the tools and techniques for quality control, such as </a:t>
            </a:r>
            <a:r>
              <a:rPr lang="en-US" sz="2800" dirty="0" smtClean="0"/>
              <a:t>the Seven </a:t>
            </a:r>
            <a:r>
              <a:rPr lang="en-US" sz="2800" dirty="0"/>
              <a:t>Basic Tools of Quality, statistical sampling, Six Sigma, and testing</a:t>
            </a:r>
          </a:p>
          <a:p>
            <a:r>
              <a:rPr lang="en-US" sz="2800" dirty="0" smtClean="0"/>
              <a:t>Summarize </a:t>
            </a:r>
            <a:r>
              <a:rPr lang="en-US" sz="2800" dirty="0"/>
              <a:t>the contributions of noteworthy quality experts to </a:t>
            </a:r>
            <a:r>
              <a:rPr lang="en-US" sz="2800" dirty="0" smtClean="0"/>
              <a:t>modern quality </a:t>
            </a:r>
            <a:r>
              <a:rPr lang="en-US" sz="2800" dirty="0"/>
              <a:t>management</a:t>
            </a:r>
          </a:p>
          <a:p>
            <a:r>
              <a:rPr lang="en-US" sz="2800" dirty="0" smtClean="0"/>
              <a:t>Describe </a:t>
            </a:r>
            <a:r>
              <a:rPr lang="en-US" sz="2800" dirty="0"/>
              <a:t>how leadership, the cost of quality, organizational </a:t>
            </a:r>
            <a:r>
              <a:rPr lang="en-US" sz="2800" dirty="0" smtClean="0"/>
              <a:t>influences, expectations</a:t>
            </a:r>
            <a:r>
              <a:rPr lang="en-US" sz="2800" dirty="0"/>
              <a:t>, cultural differences, and maturity models relate to </a:t>
            </a:r>
            <a:r>
              <a:rPr lang="en-US" sz="2800" dirty="0" smtClean="0"/>
              <a:t>improving quality </a:t>
            </a:r>
            <a:r>
              <a:rPr lang="en-US" sz="2800" dirty="0"/>
              <a:t>in IT projects</a:t>
            </a:r>
          </a:p>
          <a:p>
            <a:r>
              <a:rPr lang="en-US" sz="2800" dirty="0" smtClean="0"/>
              <a:t>Discuss </a:t>
            </a:r>
            <a:r>
              <a:rPr lang="en-US" sz="2800" dirty="0"/>
              <a:t>how software can assist in project quality management</a:t>
            </a:r>
            <a:endParaRPr lang="en-US" sz="2800" dirty="0" smtClean="0"/>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47857BB-5AAE-4657-B1CE-58A2B68AA86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676400"/>
            <a:ext cx="8458200" cy="3657600"/>
          </a:xfrm>
        </p:spPr>
        <p:txBody>
          <a:bodyPr/>
          <a:lstStyle/>
          <a:p>
            <a:r>
              <a:rPr lang="en-US" b="1" dirty="0" smtClean="0"/>
              <a:t>Six Sigma</a:t>
            </a:r>
            <a:r>
              <a:rPr lang="en-US" dirty="0" smtClean="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39938" name="Rectangle 2"/>
          <p:cNvSpPr>
            <a:spLocks noGrp="1" noChangeArrowheads="1"/>
          </p:cNvSpPr>
          <p:nvPr>
            <p:ph type="title"/>
          </p:nvPr>
        </p:nvSpPr>
        <p:spPr/>
        <p:txBody>
          <a:bodyPr/>
          <a:lstStyle/>
          <a:p>
            <a:r>
              <a:rPr lang="en-US" dirty="0" smtClean="0"/>
              <a:t>Six Sigma</a:t>
            </a:r>
          </a:p>
        </p:txBody>
      </p:sp>
      <p:sp>
        <p:nvSpPr>
          <p:cNvPr id="39942"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5E9274A6-51E7-4302-8F67-4973D25B7901}" type="slidenum">
              <a:rPr lang="en-US" smtClean="0"/>
              <a:pPr>
                <a:defRPr/>
              </a:pPr>
              <a:t>30</a:t>
            </a:fld>
            <a:endParaRPr lang="en-US" dirty="0"/>
          </a:p>
        </p:txBody>
      </p:sp>
      <p:sp>
        <p:nvSpPr>
          <p:cNvPr id="39940" name="Text Box 5"/>
          <p:cNvSpPr txBox="1">
            <a:spLocks noChangeArrowheads="1"/>
          </p:cNvSpPr>
          <p:nvPr/>
        </p:nvSpPr>
        <p:spPr bwMode="auto">
          <a:xfrm>
            <a:off x="533400" y="5105400"/>
            <a:ext cx="8305800" cy="701675"/>
          </a:xfrm>
          <a:prstGeom prst="rect">
            <a:avLst/>
          </a:prstGeom>
          <a:noFill/>
          <a:ln w="9525">
            <a:noFill/>
            <a:miter lim="800000"/>
            <a:headEnd/>
            <a:tailEnd/>
          </a:ln>
        </p:spPr>
        <p:txBody>
          <a:bodyPr>
            <a:spAutoFit/>
          </a:bodyPr>
          <a:lstStyle/>
          <a:p>
            <a:r>
              <a:rPr lang="en-US" sz="2000" dirty="0"/>
              <a:t>*Pande, Peter S., Robert P. Neuman, and Roland R. Cavanagh, </a:t>
            </a:r>
            <a:r>
              <a:rPr lang="en-US" sz="2000" i="1" dirty="0"/>
              <a:t>The</a:t>
            </a:r>
          </a:p>
          <a:p>
            <a:r>
              <a:rPr lang="en-US" sz="2000" i="1" dirty="0"/>
              <a:t>Six Sigma Way</a:t>
            </a:r>
            <a:r>
              <a:rPr lang="en-US" sz="2000" dirty="0"/>
              <a:t>, New York: McGraw-Hill, 2000, p. xi.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spcBef>
                <a:spcPct val="100000"/>
              </a:spcBef>
            </a:pPr>
            <a:r>
              <a:rPr lang="en-US" dirty="0" smtClean="0"/>
              <a:t>The target for perfection is the achievement of no more than </a:t>
            </a:r>
            <a:r>
              <a:rPr lang="en-US" b="1" dirty="0" smtClean="0"/>
              <a:t>3.4 defects per million opportunities</a:t>
            </a:r>
          </a:p>
          <a:p>
            <a:pPr>
              <a:spcBef>
                <a:spcPct val="100000"/>
              </a:spcBef>
            </a:pPr>
            <a:r>
              <a:rPr lang="en-US" dirty="0" smtClean="0"/>
              <a:t>The principles can apply to a wide variety of processes</a:t>
            </a:r>
          </a:p>
          <a:p>
            <a:pPr>
              <a:spcBef>
                <a:spcPct val="100000"/>
              </a:spcBef>
            </a:pPr>
            <a:r>
              <a:rPr lang="en-US" dirty="0" smtClean="0"/>
              <a:t>Six Sigma projects normally follow a five-phase improvement process called DMAIC</a:t>
            </a:r>
          </a:p>
        </p:txBody>
      </p:sp>
      <p:sp>
        <p:nvSpPr>
          <p:cNvPr id="40962" name="Rectangle 2"/>
          <p:cNvSpPr>
            <a:spLocks noGrp="1" noChangeArrowheads="1"/>
          </p:cNvSpPr>
          <p:nvPr>
            <p:ph type="title"/>
          </p:nvPr>
        </p:nvSpPr>
        <p:spPr/>
        <p:txBody>
          <a:bodyPr/>
          <a:lstStyle/>
          <a:p>
            <a:r>
              <a:rPr lang="en-US" dirty="0" smtClean="0"/>
              <a:t>Basic Information on Six Sigma</a:t>
            </a:r>
          </a:p>
        </p:txBody>
      </p:sp>
      <p:sp>
        <p:nvSpPr>
          <p:cNvPr id="409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A55A823-B13C-4B58-A4B0-5EDF7AE524AB}"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04800" y="990600"/>
            <a:ext cx="8610600" cy="5029200"/>
          </a:xfrm>
        </p:spPr>
        <p:txBody>
          <a:bodyPr/>
          <a:lstStyle/>
          <a:p>
            <a:r>
              <a:rPr lang="en-US" sz="2600" b="1" dirty="0" smtClean="0"/>
              <a:t>DMAIC </a:t>
            </a:r>
            <a:r>
              <a:rPr lang="en-US" sz="2600" dirty="0" smtClean="0"/>
              <a:t>is a systematic, closed-loop process for continued improvement that is scientific and fact based</a:t>
            </a:r>
          </a:p>
          <a:p>
            <a:r>
              <a:rPr lang="en-US" sz="2600" dirty="0" smtClean="0"/>
              <a:t>DMAIC stands for:</a:t>
            </a:r>
          </a:p>
          <a:p>
            <a:pPr lvl="1"/>
            <a:r>
              <a:rPr lang="en-US" b="1" dirty="0" smtClean="0"/>
              <a:t>D</a:t>
            </a:r>
            <a:r>
              <a:rPr lang="en-US" dirty="0" smtClean="0"/>
              <a:t>efine: Define the problem/opportunity, process, and customer requirements</a:t>
            </a:r>
          </a:p>
          <a:p>
            <a:pPr lvl="1"/>
            <a:r>
              <a:rPr lang="en-US" b="1" dirty="0" smtClean="0"/>
              <a:t>M</a:t>
            </a:r>
            <a:r>
              <a:rPr lang="en-US" dirty="0" smtClean="0"/>
              <a:t>easure: Define measures, then collect, compile, and display data</a:t>
            </a:r>
          </a:p>
          <a:p>
            <a:pPr lvl="1"/>
            <a:r>
              <a:rPr lang="en-US" b="1" dirty="0" smtClean="0"/>
              <a:t>A</a:t>
            </a:r>
            <a:r>
              <a:rPr lang="en-US" dirty="0" smtClean="0"/>
              <a:t>nalyze: Scrutinize process details to find improvement opportunities</a:t>
            </a:r>
          </a:p>
          <a:p>
            <a:pPr lvl="1"/>
            <a:r>
              <a:rPr lang="en-US" b="1" dirty="0" smtClean="0"/>
              <a:t>I</a:t>
            </a:r>
            <a:r>
              <a:rPr lang="en-US" dirty="0" smtClean="0"/>
              <a:t>mprove: Generate solutions and ideas for improving the problem</a:t>
            </a:r>
          </a:p>
          <a:p>
            <a:pPr lvl="1"/>
            <a:r>
              <a:rPr lang="en-US" b="1" dirty="0" smtClean="0"/>
              <a:t>C</a:t>
            </a:r>
            <a:r>
              <a:rPr lang="en-US" dirty="0" smtClean="0"/>
              <a:t>ontrol: Track and verify the stability of the improvements and the predictability of the solution</a:t>
            </a:r>
          </a:p>
          <a:p>
            <a:pPr>
              <a:lnSpc>
                <a:spcPct val="80000"/>
              </a:lnSpc>
            </a:pPr>
            <a:endParaRPr lang="en-US" sz="2400" dirty="0" smtClean="0"/>
          </a:p>
        </p:txBody>
      </p:sp>
      <p:sp>
        <p:nvSpPr>
          <p:cNvPr id="41986" name="Rectangle 2"/>
          <p:cNvSpPr>
            <a:spLocks noGrp="1" noChangeArrowheads="1"/>
          </p:cNvSpPr>
          <p:nvPr>
            <p:ph type="title"/>
          </p:nvPr>
        </p:nvSpPr>
        <p:spPr>
          <a:xfrm>
            <a:off x="381000" y="304800"/>
            <a:ext cx="8382000" cy="685800"/>
          </a:xfrm>
        </p:spPr>
        <p:txBody>
          <a:bodyPr>
            <a:normAutofit fontScale="90000"/>
          </a:bodyPr>
          <a:lstStyle/>
          <a:p>
            <a:r>
              <a:rPr lang="en-US" dirty="0" smtClean="0"/>
              <a:t>DMAIC</a:t>
            </a:r>
          </a:p>
        </p:txBody>
      </p:sp>
      <p:sp>
        <p:nvSpPr>
          <p:cNvPr id="419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21AB4D5-9E2D-4A54-96AF-C461B1B43E2F}"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04800" y="1752600"/>
            <a:ext cx="8458200" cy="4572000"/>
          </a:xfrm>
        </p:spPr>
        <p:txBody>
          <a:bodyPr/>
          <a:lstStyle/>
          <a:p>
            <a:r>
              <a:rPr lang="en-US" dirty="0" smtClean="0"/>
              <a:t>It requires an organization-wide commitment.</a:t>
            </a:r>
          </a:p>
          <a:p>
            <a:r>
              <a:rPr lang="en-US" dirty="0" smtClean="0"/>
              <a:t>Training follows the “Belt” system</a:t>
            </a:r>
          </a:p>
          <a:p>
            <a:r>
              <a:rPr lang="en-US" dirty="0" smtClean="0"/>
              <a:t>Six Sigma organizations have the ability and willingness to adopt contrary objectives, such as reducing errors and getting things done faster</a:t>
            </a:r>
          </a:p>
          <a:p>
            <a:r>
              <a:rPr lang="en-US" dirty="0" smtClean="0"/>
              <a:t>It is an operating philosophy that is customer focused and strives to drive out waste, raise levels of quality, and improve financial performance at </a:t>
            </a:r>
            <a:r>
              <a:rPr lang="en-US" i="1" dirty="0" smtClean="0"/>
              <a:t>breakthrough</a:t>
            </a:r>
            <a:r>
              <a:rPr lang="en-US" dirty="0" smtClean="0"/>
              <a:t> levels</a:t>
            </a:r>
          </a:p>
        </p:txBody>
      </p:sp>
      <p:sp>
        <p:nvSpPr>
          <p:cNvPr id="43010" name="Rectangle 2"/>
          <p:cNvSpPr>
            <a:spLocks noGrp="1" noChangeArrowheads="1"/>
          </p:cNvSpPr>
          <p:nvPr>
            <p:ph type="title"/>
          </p:nvPr>
        </p:nvSpPr>
        <p:spPr/>
        <p:txBody>
          <a:bodyPr>
            <a:normAutofit fontScale="90000"/>
          </a:bodyPr>
          <a:lstStyle/>
          <a:p>
            <a:r>
              <a:rPr lang="en-US" dirty="0" smtClean="0"/>
              <a:t>How is Six Sigma Quality</a:t>
            </a:r>
            <a:br>
              <a:rPr lang="en-US" dirty="0" smtClean="0"/>
            </a:br>
            <a:r>
              <a:rPr lang="en-US" dirty="0" smtClean="0"/>
              <a:t> Control Unique?</a:t>
            </a:r>
          </a:p>
        </p:txBody>
      </p:sp>
      <p:sp>
        <p:nvSpPr>
          <p:cNvPr id="4301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ECD949B-619E-45C6-B724-AE4AC02EEEBD}"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52400" y="1524000"/>
            <a:ext cx="8839200" cy="4572000"/>
          </a:xfrm>
        </p:spPr>
        <p:txBody>
          <a:bodyPr/>
          <a:lstStyle/>
          <a:p>
            <a:pPr>
              <a:spcBef>
                <a:spcPct val="100000"/>
              </a:spcBef>
            </a:pPr>
            <a:r>
              <a:rPr lang="en-US" dirty="0" smtClean="0"/>
              <a:t>The training for Six Sigma includes many project management concepts, tools, and techniques</a:t>
            </a:r>
          </a:p>
          <a:p>
            <a:pPr>
              <a:spcBef>
                <a:spcPct val="100000"/>
              </a:spcBef>
            </a:pPr>
            <a:r>
              <a:rPr lang="en-US" dirty="0" smtClean="0"/>
              <a:t>For example, Six Sigma projects often use business cases, project charters, schedules, budgets, and so on</a:t>
            </a:r>
          </a:p>
          <a:p>
            <a:pPr>
              <a:spcBef>
                <a:spcPct val="100000"/>
              </a:spcBef>
            </a:pPr>
            <a:r>
              <a:rPr lang="en-US" dirty="0" smtClean="0"/>
              <a:t>Six Sigma projects are done in teams; the project manager is often called the team leader, and the sponsor is called the champion</a:t>
            </a:r>
          </a:p>
          <a:p>
            <a:pPr>
              <a:lnSpc>
                <a:spcPct val="90000"/>
              </a:lnSpc>
            </a:pPr>
            <a:endParaRPr lang="en-US" dirty="0" smtClean="0"/>
          </a:p>
          <a:p>
            <a:pPr>
              <a:lnSpc>
                <a:spcPct val="90000"/>
              </a:lnSpc>
              <a:buFont typeface="Wingdings" pitchFamily="2" charset="2"/>
              <a:buNone/>
            </a:pPr>
            <a:endParaRPr lang="en-US" dirty="0" smtClean="0"/>
          </a:p>
        </p:txBody>
      </p:sp>
      <p:sp>
        <p:nvSpPr>
          <p:cNvPr id="46082" name="Rectangle 2"/>
          <p:cNvSpPr>
            <a:spLocks noGrp="1" noChangeArrowheads="1"/>
          </p:cNvSpPr>
          <p:nvPr>
            <p:ph type="title"/>
          </p:nvPr>
        </p:nvSpPr>
        <p:spPr/>
        <p:txBody>
          <a:bodyPr>
            <a:normAutofit fontScale="90000"/>
          </a:bodyPr>
          <a:lstStyle/>
          <a:p>
            <a:r>
              <a:rPr lang="en-US" dirty="0" smtClean="0"/>
              <a:t>Six Sigma Projects Use </a:t>
            </a:r>
            <a:br>
              <a:rPr lang="en-US" dirty="0" smtClean="0"/>
            </a:br>
            <a:r>
              <a:rPr lang="en-US" dirty="0" smtClean="0"/>
              <a:t>Project Management</a:t>
            </a:r>
          </a:p>
        </p:txBody>
      </p:sp>
      <p:sp>
        <p:nvSpPr>
          <p:cNvPr id="460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D998537-A8E0-4F80-868D-0665AD9DF5C7}"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a:spcBef>
                <a:spcPct val="60000"/>
              </a:spcBef>
            </a:pPr>
            <a:r>
              <a:rPr lang="en-US" dirty="0" smtClean="0"/>
              <a:t>The term </a:t>
            </a:r>
            <a:r>
              <a:rPr lang="en-US" i="1" dirty="0" smtClean="0"/>
              <a:t>sigma</a:t>
            </a:r>
            <a:r>
              <a:rPr lang="en-US" dirty="0" smtClean="0"/>
              <a:t> means standard deviation</a:t>
            </a:r>
          </a:p>
          <a:p>
            <a:pPr>
              <a:spcBef>
                <a:spcPct val="60000"/>
              </a:spcBef>
            </a:pPr>
            <a:r>
              <a:rPr lang="en-US" b="1" dirty="0" smtClean="0"/>
              <a:t>Standard deviation</a:t>
            </a:r>
            <a:r>
              <a:rPr lang="en-US" dirty="0" smtClean="0"/>
              <a:t> measures how much variation exists in a distribution of data</a:t>
            </a:r>
          </a:p>
          <a:p>
            <a:pPr>
              <a:spcBef>
                <a:spcPct val="60000"/>
              </a:spcBef>
            </a:pPr>
            <a:r>
              <a:rPr lang="en-US" dirty="0" smtClean="0"/>
              <a:t>Standard deviation is a key factor in determining the acceptable number of defective units found in a population</a:t>
            </a:r>
          </a:p>
          <a:p>
            <a:pPr>
              <a:spcBef>
                <a:spcPct val="60000"/>
              </a:spcBef>
            </a:pPr>
            <a:r>
              <a:rPr lang="en-US" dirty="0" smtClean="0"/>
              <a:t>Six Sigma projects strive for no more than 3.4 defects per million opportunities, yet this number is confusing to many statisticians</a:t>
            </a:r>
          </a:p>
        </p:txBody>
      </p:sp>
      <p:sp>
        <p:nvSpPr>
          <p:cNvPr id="47106" name="Rectangle 2"/>
          <p:cNvSpPr>
            <a:spLocks noGrp="1" noChangeArrowheads="1"/>
          </p:cNvSpPr>
          <p:nvPr>
            <p:ph type="title"/>
          </p:nvPr>
        </p:nvSpPr>
        <p:spPr/>
        <p:txBody>
          <a:bodyPr/>
          <a:lstStyle/>
          <a:p>
            <a:r>
              <a:rPr lang="en-US" dirty="0" smtClean="0"/>
              <a:t>Six Sigma and Statistics</a:t>
            </a:r>
          </a:p>
        </p:txBody>
      </p:sp>
      <p:sp>
        <p:nvSpPr>
          <p:cNvPr id="471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4F9650C-BDEF-49EE-ABEC-15BD81EE838E}"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81000" y="762000"/>
            <a:ext cx="8458200" cy="4724400"/>
          </a:xfrm>
        </p:spPr>
        <p:txBody>
          <a:bodyPr/>
          <a:lstStyle/>
          <a:p>
            <a:pPr>
              <a:spcBef>
                <a:spcPct val="50000"/>
              </a:spcBef>
            </a:pPr>
            <a:r>
              <a:rPr lang="en-US" sz="2600" dirty="0" smtClean="0"/>
              <a:t>Using a normal curve, if a process is at six sigma, there would be no more than two defective units per billion produced</a:t>
            </a:r>
          </a:p>
          <a:p>
            <a:pPr>
              <a:spcBef>
                <a:spcPct val="50000"/>
              </a:spcBef>
            </a:pPr>
            <a:r>
              <a:rPr lang="en-US" sz="2600" dirty="0" smtClean="0"/>
              <a:t>Six Sigma uses a scoring system that accounts for time, an important factor in determining process variations</a:t>
            </a:r>
          </a:p>
          <a:p>
            <a:pPr>
              <a:spcBef>
                <a:spcPct val="50000"/>
              </a:spcBef>
            </a:pPr>
            <a:r>
              <a:rPr lang="en-US" sz="2600" b="1" dirty="0" smtClean="0"/>
              <a:t>Yield</a:t>
            </a:r>
            <a:r>
              <a:rPr lang="en-US" sz="2600" dirty="0" smtClean="0"/>
              <a:t> represents the number of units handled correctly through the process steps</a:t>
            </a:r>
          </a:p>
          <a:p>
            <a:pPr>
              <a:spcBef>
                <a:spcPct val="50000"/>
              </a:spcBef>
            </a:pPr>
            <a:r>
              <a:rPr lang="en-US" sz="2600" dirty="0" smtClean="0"/>
              <a:t>A </a:t>
            </a:r>
            <a:r>
              <a:rPr lang="en-US" sz="2600" b="1" dirty="0" smtClean="0"/>
              <a:t>defect</a:t>
            </a:r>
            <a:r>
              <a:rPr lang="en-US" sz="2600" dirty="0" smtClean="0"/>
              <a:t> is any instance where the product or service fails to meet customer requirements</a:t>
            </a:r>
          </a:p>
          <a:p>
            <a:pPr>
              <a:spcBef>
                <a:spcPct val="50000"/>
              </a:spcBef>
            </a:pPr>
            <a:r>
              <a:rPr lang="en-US" sz="2600" dirty="0" smtClean="0"/>
              <a:t>There can be several opportunities to have a defect</a:t>
            </a:r>
          </a:p>
        </p:txBody>
      </p:sp>
      <p:sp>
        <p:nvSpPr>
          <p:cNvPr id="48130" name="Rectangle 2"/>
          <p:cNvSpPr>
            <a:spLocks noGrp="1" noChangeArrowheads="1"/>
          </p:cNvSpPr>
          <p:nvPr>
            <p:ph type="title"/>
          </p:nvPr>
        </p:nvSpPr>
        <p:spPr>
          <a:xfrm>
            <a:off x="381000" y="0"/>
            <a:ext cx="8305800" cy="792162"/>
          </a:xfrm>
        </p:spPr>
        <p:txBody>
          <a:bodyPr>
            <a:normAutofit fontScale="90000"/>
          </a:bodyPr>
          <a:lstStyle/>
          <a:p>
            <a:r>
              <a:rPr lang="en-US" dirty="0" smtClean="0"/>
              <a:t>Six Sigma Uses a Conversion Table</a:t>
            </a:r>
          </a:p>
        </p:txBody>
      </p:sp>
      <p:sp>
        <p:nvSpPr>
          <p:cNvPr id="481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25FE612-05F0-480A-8A33-2E33CE5739D1}"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dirty="0" smtClean="0"/>
              <a:t>Figure 8-10. Normal Distribution and Standard Deviation</a:t>
            </a:r>
          </a:p>
        </p:txBody>
      </p:sp>
      <p:sp>
        <p:nvSpPr>
          <p:cNvPr id="49157"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ACA107B4-3DDE-4899-806D-7CA8D1D79654}" type="slidenum">
              <a:rPr lang="en-US" smtClean="0"/>
              <a:pPr>
                <a:buFontTx/>
                <a:buNone/>
                <a:defRPr/>
              </a:pPr>
              <a:t>37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47424"/>
            <a:ext cx="6553200" cy="4869016"/>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1143000"/>
          </a:xfrm>
        </p:spPr>
        <p:txBody>
          <a:bodyPr>
            <a:normAutofit fontScale="90000"/>
          </a:bodyPr>
          <a:lstStyle/>
          <a:p>
            <a:r>
              <a:rPr lang="en-US" dirty="0" smtClean="0"/>
              <a:t>Table 8-2. Sigma and Defective Units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38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8" y="1912150"/>
            <a:ext cx="8860032" cy="3040850"/>
          </a:xfrm>
          <a:prstGeom prst="rect">
            <a:avLst/>
          </a:prstGeom>
        </p:spPr>
      </p:pic>
    </p:spTree>
    <p:extLst>
      <p:ext uri="{BB962C8B-B14F-4D97-AF65-F5344CB8AC3E}">
        <p14:creationId xmlns:p14="http://schemas.microsoft.com/office/powerpoint/2010/main" val="303177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dirty="0" smtClean="0"/>
              <a:t>Table 8-3: Sigma Conversion Table</a:t>
            </a:r>
          </a:p>
        </p:txBody>
      </p:sp>
      <p:sp>
        <p:nvSpPr>
          <p:cNvPr id="50181"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1A01C404-FC56-48D2-AA45-156742728AAA}" type="slidenum">
              <a:rPr lang="en-US" smtClean="0"/>
              <a:pPr>
                <a:buFontTx/>
                <a:buNone/>
                <a:defRPr/>
              </a:pPr>
              <a:t>39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54" y="1600200"/>
            <a:ext cx="8978546"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981200"/>
            <a:ext cx="8458200" cy="4495800"/>
          </a:xfrm>
        </p:spPr>
        <p:txBody>
          <a:bodyPr/>
          <a:lstStyle/>
          <a:p>
            <a:pPr>
              <a:spcBef>
                <a:spcPct val="100000"/>
              </a:spcBef>
            </a:pPr>
            <a:r>
              <a:rPr lang="en-US" dirty="0" smtClean="0"/>
              <a:t>Many people joke about the poor quality of IT products (see cars and computers joke on pages 312-313)</a:t>
            </a:r>
          </a:p>
          <a:p>
            <a:pPr>
              <a:spcBef>
                <a:spcPct val="100000"/>
              </a:spcBef>
            </a:pPr>
            <a:r>
              <a:rPr lang="en-US" dirty="0" smtClean="0"/>
              <a:t>People seem to accept systems being down occasionally or needing to reboot their PCs</a:t>
            </a:r>
          </a:p>
          <a:p>
            <a:pPr>
              <a:spcBef>
                <a:spcPct val="100000"/>
              </a:spcBef>
            </a:pPr>
            <a:r>
              <a:rPr lang="en-US" dirty="0" smtClean="0"/>
              <a:t>But quality is very important in many IT projects</a:t>
            </a:r>
          </a:p>
        </p:txBody>
      </p:sp>
      <p:sp>
        <p:nvSpPr>
          <p:cNvPr id="11266" name="Rectangle 2"/>
          <p:cNvSpPr>
            <a:spLocks noGrp="1" noChangeArrowheads="1"/>
          </p:cNvSpPr>
          <p:nvPr>
            <p:ph type="title"/>
          </p:nvPr>
        </p:nvSpPr>
        <p:spPr>
          <a:xfrm>
            <a:off x="381000" y="457200"/>
            <a:ext cx="8382000" cy="1066800"/>
          </a:xfrm>
        </p:spPr>
        <p:txBody>
          <a:bodyPr>
            <a:normAutofit fontScale="90000"/>
          </a:bodyPr>
          <a:lstStyle/>
          <a:p>
            <a:r>
              <a:rPr lang="en-US" dirty="0" smtClean="0"/>
              <a:t>The Importance of Project Quality Management</a:t>
            </a:r>
          </a:p>
        </p:txBody>
      </p:sp>
      <p:sp>
        <p:nvSpPr>
          <p:cNvPr id="1126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8CBE0A8-1929-40E9-BA85-606FE0791D2B}"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a:spcBef>
                <a:spcPct val="100000"/>
              </a:spcBef>
            </a:pPr>
            <a:r>
              <a:rPr lang="en-US" b="1" dirty="0" smtClean="0"/>
              <a:t>Six 9s of quality </a:t>
            </a:r>
            <a:r>
              <a:rPr lang="en-US" dirty="0" smtClean="0"/>
              <a:t>is a measure of quality control equal to 1 fault in 1 million opportunities</a:t>
            </a:r>
          </a:p>
          <a:p>
            <a:pPr>
              <a:spcBef>
                <a:spcPct val="100000"/>
              </a:spcBef>
            </a:pPr>
            <a:r>
              <a:rPr lang="en-US" dirty="0" smtClean="0"/>
              <a:t>In the telecommunications industry, it means 99.9999 percent service availability or </a:t>
            </a:r>
            <a:r>
              <a:rPr lang="en-US" i="1" dirty="0" smtClean="0"/>
              <a:t>30 seconds of down time a year</a:t>
            </a:r>
          </a:p>
          <a:p>
            <a:pPr>
              <a:spcBef>
                <a:spcPct val="100000"/>
              </a:spcBef>
            </a:pPr>
            <a:r>
              <a:rPr lang="en-US" dirty="0" smtClean="0"/>
              <a:t>This level of quality has also been stated as the target goal for the number of errors in a communications circuit, system failures, or errors in lines of code </a:t>
            </a:r>
          </a:p>
        </p:txBody>
      </p:sp>
      <p:sp>
        <p:nvSpPr>
          <p:cNvPr id="51202" name="Rectangle 2"/>
          <p:cNvSpPr>
            <a:spLocks noGrp="1" noChangeArrowheads="1"/>
          </p:cNvSpPr>
          <p:nvPr>
            <p:ph type="title"/>
          </p:nvPr>
        </p:nvSpPr>
        <p:spPr/>
        <p:txBody>
          <a:bodyPr/>
          <a:lstStyle/>
          <a:p>
            <a:r>
              <a:rPr lang="en-US" dirty="0" smtClean="0"/>
              <a:t>Six 9s of Quality</a:t>
            </a:r>
          </a:p>
        </p:txBody>
      </p:sp>
      <p:sp>
        <p:nvSpPr>
          <p:cNvPr id="512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BA6D7FA-AA50-4761-BE7E-2B3828D676DD}"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a:spcBef>
                <a:spcPct val="100000"/>
              </a:spcBef>
            </a:pPr>
            <a:r>
              <a:rPr lang="en-US" dirty="0" smtClean="0"/>
              <a:t>Many IT professionals think of testing as a stage that comes near the end of IT product development</a:t>
            </a:r>
          </a:p>
          <a:p>
            <a:pPr>
              <a:spcBef>
                <a:spcPct val="100000"/>
              </a:spcBef>
            </a:pPr>
            <a:r>
              <a:rPr lang="en-US" dirty="0" smtClean="0"/>
              <a:t>Testing should be done during almost every phase of the IT product development life cycle</a:t>
            </a:r>
          </a:p>
        </p:txBody>
      </p:sp>
      <p:sp>
        <p:nvSpPr>
          <p:cNvPr id="52226" name="Rectangle 2"/>
          <p:cNvSpPr>
            <a:spLocks noGrp="1" noChangeArrowheads="1"/>
          </p:cNvSpPr>
          <p:nvPr>
            <p:ph type="title"/>
          </p:nvPr>
        </p:nvSpPr>
        <p:spPr/>
        <p:txBody>
          <a:bodyPr/>
          <a:lstStyle/>
          <a:p>
            <a:r>
              <a:rPr lang="en-US" dirty="0" smtClean="0"/>
              <a:t>Testing</a:t>
            </a:r>
          </a:p>
        </p:txBody>
      </p:sp>
      <p:sp>
        <p:nvSpPr>
          <p:cNvPr id="522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164EE55-CC46-4099-BA93-20DAAE517B2B}"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dirty="0" smtClean="0"/>
              <a:t>Figure 8-11. Testing Tasks in the Software Development Life Cycle</a:t>
            </a:r>
          </a:p>
        </p:txBody>
      </p:sp>
      <p:sp>
        <p:nvSpPr>
          <p:cNvPr id="53253"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37D22170-80BA-4534-A7F9-4EAE258EE73F}" type="slidenum">
              <a:rPr lang="en-US" smtClean="0"/>
              <a:pPr>
                <a:buFontTx/>
                <a:buNone/>
                <a:defRPr/>
              </a:pPr>
              <a:t>42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133266"/>
            <a:ext cx="4429215" cy="553101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28600" y="990600"/>
            <a:ext cx="8610600" cy="4791075"/>
          </a:xfrm>
        </p:spPr>
        <p:txBody>
          <a:bodyPr/>
          <a:lstStyle/>
          <a:p>
            <a:pPr>
              <a:spcBef>
                <a:spcPct val="80000"/>
              </a:spcBef>
            </a:pPr>
            <a:r>
              <a:rPr lang="en-US" b="1" dirty="0" smtClean="0"/>
              <a:t>Unit testing</a:t>
            </a:r>
            <a:r>
              <a:rPr lang="en-US" dirty="0" smtClean="0"/>
              <a:t> tests each individual component (often a program) to ensure it is as defect-free as possible</a:t>
            </a:r>
          </a:p>
          <a:p>
            <a:pPr>
              <a:spcBef>
                <a:spcPct val="80000"/>
              </a:spcBef>
            </a:pPr>
            <a:r>
              <a:rPr lang="en-US" b="1" dirty="0" smtClean="0"/>
              <a:t>Integration testing</a:t>
            </a:r>
            <a:r>
              <a:rPr lang="en-US" dirty="0" smtClean="0"/>
              <a:t> occurs between unit and system testing to test functionally grouped components</a:t>
            </a:r>
          </a:p>
          <a:p>
            <a:pPr>
              <a:spcBef>
                <a:spcPct val="80000"/>
              </a:spcBef>
            </a:pPr>
            <a:r>
              <a:rPr lang="en-US" b="1" dirty="0" smtClean="0"/>
              <a:t>System testing</a:t>
            </a:r>
            <a:r>
              <a:rPr lang="en-US" dirty="0" smtClean="0"/>
              <a:t> tests the entire system as one entity</a:t>
            </a:r>
          </a:p>
          <a:p>
            <a:pPr>
              <a:spcBef>
                <a:spcPct val="80000"/>
              </a:spcBef>
            </a:pPr>
            <a:r>
              <a:rPr lang="en-US" b="1" dirty="0" smtClean="0"/>
              <a:t>User acceptance testing</a:t>
            </a:r>
            <a:r>
              <a:rPr lang="en-US" dirty="0" smtClean="0"/>
              <a:t> is an independent test performed by end users prior to accepting the delivered system</a:t>
            </a:r>
          </a:p>
        </p:txBody>
      </p:sp>
      <p:sp>
        <p:nvSpPr>
          <p:cNvPr id="54274" name="Rectangle 2"/>
          <p:cNvSpPr>
            <a:spLocks noGrp="1" noChangeArrowheads="1"/>
          </p:cNvSpPr>
          <p:nvPr>
            <p:ph type="title"/>
          </p:nvPr>
        </p:nvSpPr>
        <p:spPr>
          <a:xfrm>
            <a:off x="381000" y="304800"/>
            <a:ext cx="8382000" cy="533400"/>
          </a:xfrm>
        </p:spPr>
        <p:txBody>
          <a:bodyPr>
            <a:normAutofit fontScale="90000"/>
          </a:bodyPr>
          <a:lstStyle/>
          <a:p>
            <a:r>
              <a:rPr lang="en-US" dirty="0" smtClean="0"/>
              <a:t>Types of Tests</a:t>
            </a:r>
          </a:p>
        </p:txBody>
      </p:sp>
      <p:sp>
        <p:nvSpPr>
          <p:cNvPr id="5427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46DB0CC-6AAB-4D22-9E01-9F430D95A55E}"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a:spcBef>
                <a:spcPct val="100000"/>
              </a:spcBef>
            </a:pPr>
            <a:r>
              <a:rPr lang="en-US" dirty="0" smtClean="0"/>
              <a:t>Modern quality management:</a:t>
            </a:r>
          </a:p>
          <a:p>
            <a:pPr lvl="1">
              <a:spcBef>
                <a:spcPct val="100000"/>
              </a:spcBef>
            </a:pPr>
            <a:r>
              <a:rPr lang="en-US" dirty="0" smtClean="0"/>
              <a:t>Requires customer satisfaction</a:t>
            </a:r>
          </a:p>
          <a:p>
            <a:pPr lvl="1">
              <a:spcBef>
                <a:spcPct val="100000"/>
              </a:spcBef>
            </a:pPr>
            <a:r>
              <a:rPr lang="en-US" dirty="0" smtClean="0"/>
              <a:t>Prefers prevention to inspection</a:t>
            </a:r>
          </a:p>
          <a:p>
            <a:pPr lvl="1">
              <a:spcBef>
                <a:spcPct val="100000"/>
              </a:spcBef>
            </a:pPr>
            <a:r>
              <a:rPr lang="en-US" dirty="0" smtClean="0"/>
              <a:t>Recognizes management responsibility for </a:t>
            </a:r>
            <a:r>
              <a:rPr lang="en-US" dirty="0" smtClean="0"/>
              <a:t>quality</a:t>
            </a:r>
            <a:endParaRPr lang="en-US" dirty="0" smtClean="0"/>
          </a:p>
        </p:txBody>
      </p:sp>
      <p:sp>
        <p:nvSpPr>
          <p:cNvPr id="56322" name="Rectangle 2"/>
          <p:cNvSpPr>
            <a:spLocks noGrp="1" noChangeArrowheads="1"/>
          </p:cNvSpPr>
          <p:nvPr>
            <p:ph type="title"/>
          </p:nvPr>
        </p:nvSpPr>
        <p:spPr/>
        <p:txBody>
          <a:bodyPr/>
          <a:lstStyle/>
          <a:p>
            <a:r>
              <a:rPr lang="en-US" dirty="0" smtClean="0"/>
              <a:t>Modern Quality Management</a:t>
            </a:r>
          </a:p>
        </p:txBody>
      </p:sp>
      <p:sp>
        <p:nvSpPr>
          <p:cNvPr id="5632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917BAE0-4B91-4BC2-8B47-DFA974136E2F}"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81000" y="914400"/>
            <a:ext cx="8458200" cy="5410200"/>
          </a:xfrm>
        </p:spPr>
        <p:txBody>
          <a:bodyPr/>
          <a:lstStyle/>
          <a:p>
            <a:pPr>
              <a:spcBef>
                <a:spcPct val="80000"/>
              </a:spcBef>
            </a:pPr>
            <a:r>
              <a:rPr lang="en-US" sz="2600" b="1" dirty="0" smtClean="0"/>
              <a:t>ISO 9000 </a:t>
            </a:r>
            <a:r>
              <a:rPr lang="en-US" sz="2600" dirty="0" smtClean="0"/>
              <a:t>is a quality system standard that:</a:t>
            </a:r>
          </a:p>
          <a:p>
            <a:pPr lvl="1">
              <a:spcBef>
                <a:spcPct val="80000"/>
              </a:spcBef>
            </a:pPr>
            <a:r>
              <a:rPr lang="en-US" dirty="0" smtClean="0"/>
              <a:t>Is a three-part, continuous cycle of planning, controlling, and documenting quality in an organization</a:t>
            </a:r>
          </a:p>
          <a:p>
            <a:pPr lvl="1">
              <a:spcBef>
                <a:spcPct val="80000"/>
              </a:spcBef>
            </a:pPr>
            <a:r>
              <a:rPr lang="en-US" dirty="0" smtClean="0"/>
              <a:t>Provides minimum requirements needed for an organization to meet its quality certification standards</a:t>
            </a:r>
          </a:p>
          <a:p>
            <a:pPr lvl="1">
              <a:spcBef>
                <a:spcPct val="80000"/>
              </a:spcBef>
            </a:pPr>
            <a:r>
              <a:rPr lang="en-US" dirty="0" smtClean="0"/>
              <a:t>Helps organizations around the world reduce costs and improve customer satisfaction</a:t>
            </a:r>
          </a:p>
          <a:p>
            <a:pPr>
              <a:spcBef>
                <a:spcPct val="80000"/>
              </a:spcBef>
            </a:pPr>
            <a:r>
              <a:rPr lang="en-US" dirty="0" smtClean="0"/>
              <a:t>See www.iso.org for more information</a:t>
            </a:r>
          </a:p>
        </p:txBody>
      </p:sp>
      <p:sp>
        <p:nvSpPr>
          <p:cNvPr id="59394" name="Rectangle 2"/>
          <p:cNvSpPr>
            <a:spLocks noGrp="1" noChangeArrowheads="1"/>
          </p:cNvSpPr>
          <p:nvPr>
            <p:ph type="title"/>
          </p:nvPr>
        </p:nvSpPr>
        <p:spPr>
          <a:xfrm>
            <a:off x="381000" y="274638"/>
            <a:ext cx="8305800" cy="715962"/>
          </a:xfrm>
        </p:spPr>
        <p:txBody>
          <a:bodyPr>
            <a:normAutofit fontScale="90000"/>
          </a:bodyPr>
          <a:lstStyle/>
          <a:p>
            <a:r>
              <a:rPr lang="en-US" dirty="0" smtClean="0"/>
              <a:t>ISO Standards</a:t>
            </a:r>
          </a:p>
        </p:txBody>
      </p:sp>
      <p:sp>
        <p:nvSpPr>
          <p:cNvPr id="5939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AB4E9A7D-F34F-408A-AE6C-B54E88579F32}"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car manufacturers are proud to show and sell their electric </a:t>
            </a:r>
            <a:r>
              <a:rPr lang="en-US" dirty="0" smtClean="0"/>
              <a:t>cars (Audi, Cadillac, Chevrolet, etc.), but </a:t>
            </a:r>
            <a:r>
              <a:rPr lang="en-US" dirty="0"/>
              <a:t>many people might wonder if these cars are </a:t>
            </a:r>
            <a:r>
              <a:rPr lang="en-US" dirty="0" smtClean="0"/>
              <a:t>safe</a:t>
            </a:r>
          </a:p>
          <a:p>
            <a:r>
              <a:rPr lang="en-US" dirty="0" smtClean="0"/>
              <a:t>Fortunately</a:t>
            </a:r>
            <a:r>
              <a:rPr lang="en-US" dirty="0"/>
              <a:t>, ISO has updated </a:t>
            </a:r>
            <a:r>
              <a:rPr lang="en-US" dirty="0" smtClean="0"/>
              <a:t>a standard </a:t>
            </a:r>
            <a:r>
              <a:rPr lang="en-US" dirty="0"/>
              <a:t>on safety features in electric and hybrid cars to prevent electricity-related </a:t>
            </a:r>
            <a:r>
              <a:rPr lang="en-US" dirty="0" smtClean="0"/>
              <a:t>injuries</a:t>
            </a:r>
            <a:endParaRPr lang="en-US" dirty="0"/>
          </a:p>
          <a:p>
            <a:r>
              <a:rPr lang="en-US" dirty="0"/>
              <a:t>ISO 6469-3:2011, Electrically propelled road vehicles – protection of persons </a:t>
            </a:r>
            <a:r>
              <a:rPr lang="en-US" dirty="0" smtClean="0"/>
              <a:t>against electric </a:t>
            </a:r>
            <a:r>
              <a:rPr lang="en-US" dirty="0"/>
              <a:t>shock, will help the global market for electric </a:t>
            </a:r>
            <a:r>
              <a:rPr lang="en-US" dirty="0" smtClean="0"/>
              <a:t>cars</a:t>
            </a:r>
          </a:p>
          <a:p>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46</a:t>
            </a:fld>
            <a:endParaRPr lang="en-US" dirty="0"/>
          </a:p>
        </p:txBody>
      </p:sp>
    </p:spTree>
    <p:extLst>
      <p:ext uri="{BB962C8B-B14F-4D97-AF65-F5344CB8AC3E}">
        <p14:creationId xmlns:p14="http://schemas.microsoft.com/office/powerpoint/2010/main" val="2912234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81000" y="1752600"/>
            <a:ext cx="8458200" cy="4572000"/>
          </a:xfrm>
        </p:spPr>
        <p:txBody>
          <a:bodyPr/>
          <a:lstStyle/>
          <a:p>
            <a:pPr>
              <a:spcBef>
                <a:spcPct val="100000"/>
              </a:spcBef>
            </a:pPr>
            <a:r>
              <a:rPr lang="en-US" dirty="0" smtClean="0"/>
              <a:t>Several suggestions for improving quality for IT projects include:</a:t>
            </a:r>
          </a:p>
          <a:p>
            <a:pPr lvl="1">
              <a:spcBef>
                <a:spcPct val="100000"/>
              </a:spcBef>
            </a:pPr>
            <a:r>
              <a:rPr lang="en-US" dirty="0" smtClean="0"/>
              <a:t>Establish leadership that promotes quality</a:t>
            </a:r>
          </a:p>
          <a:p>
            <a:pPr lvl="1">
              <a:spcBef>
                <a:spcPct val="100000"/>
              </a:spcBef>
            </a:pPr>
            <a:r>
              <a:rPr lang="en-US" dirty="0" smtClean="0"/>
              <a:t>Understand the cost of quality</a:t>
            </a:r>
          </a:p>
          <a:p>
            <a:pPr lvl="1">
              <a:spcBef>
                <a:spcPct val="100000"/>
              </a:spcBef>
            </a:pPr>
            <a:r>
              <a:rPr lang="en-US" dirty="0" smtClean="0"/>
              <a:t>Focus on organizational influences and workplace factors that affect quality</a:t>
            </a:r>
          </a:p>
          <a:p>
            <a:pPr lvl="1">
              <a:spcBef>
                <a:spcPct val="100000"/>
              </a:spcBef>
            </a:pPr>
            <a:r>
              <a:rPr lang="en-US" dirty="0" smtClean="0"/>
              <a:t>Follow maturity models</a:t>
            </a:r>
          </a:p>
        </p:txBody>
      </p:sp>
      <p:sp>
        <p:nvSpPr>
          <p:cNvPr id="60418" name="Rectangle 2"/>
          <p:cNvSpPr>
            <a:spLocks noGrp="1" noChangeArrowheads="1"/>
          </p:cNvSpPr>
          <p:nvPr>
            <p:ph type="title"/>
          </p:nvPr>
        </p:nvSpPr>
        <p:spPr/>
        <p:txBody>
          <a:bodyPr>
            <a:normAutofit fontScale="90000"/>
          </a:bodyPr>
          <a:lstStyle/>
          <a:p>
            <a:r>
              <a:rPr lang="en-US" dirty="0" smtClean="0"/>
              <a:t>Improving Information Technology Project Quality</a:t>
            </a:r>
          </a:p>
        </p:txBody>
      </p:sp>
      <p:sp>
        <p:nvSpPr>
          <p:cNvPr id="604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3F0EDE3-83E9-4417-B805-2D1A19CC59BE}"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a:spcBef>
                <a:spcPct val="50000"/>
              </a:spcBef>
            </a:pPr>
            <a:r>
              <a:rPr lang="en-US" dirty="0" smtClean="0"/>
              <a:t>As Joseph M. Juran said in 1945, “It is most important that top management be quality-minded. In the absence of sincere manifestation of interest at the top, little will happen below”*</a:t>
            </a:r>
          </a:p>
          <a:p>
            <a:pPr>
              <a:spcBef>
                <a:spcPct val="50000"/>
              </a:spcBef>
            </a:pPr>
            <a:r>
              <a:rPr lang="en-US" dirty="0" smtClean="0"/>
              <a:t>A large percentage of quality problems are associated with management, not technical issues.</a:t>
            </a:r>
          </a:p>
          <a:p>
            <a:pPr lvl="1">
              <a:buFont typeface="Wingdings" pitchFamily="2" charset="2"/>
              <a:buNone/>
            </a:pPr>
            <a:endParaRPr lang="en-US" dirty="0" smtClean="0"/>
          </a:p>
          <a:p>
            <a:pPr lvl="1">
              <a:buFont typeface="Wingdings" pitchFamily="2" charset="2"/>
              <a:buNone/>
            </a:pPr>
            <a:r>
              <a:rPr lang="en-US" sz="1700" dirty="0" smtClean="0"/>
              <a:t>*American Society for Quality (ASQ), </a:t>
            </a:r>
            <a:r>
              <a:rPr lang="en-US" sz="1700" i="1" dirty="0" smtClean="0"/>
              <a:t>(www.asqc.org/about/history/juran.html</a:t>
            </a:r>
            <a:r>
              <a:rPr lang="en-US" sz="1700" dirty="0" smtClean="0"/>
              <a:t>).</a:t>
            </a:r>
          </a:p>
          <a:p>
            <a:pPr lvl="1">
              <a:buFont typeface="Wingdings" pitchFamily="2" charset="2"/>
              <a:buNone/>
            </a:pPr>
            <a:endParaRPr lang="en-US" sz="2000" dirty="0" smtClean="0"/>
          </a:p>
        </p:txBody>
      </p:sp>
      <p:sp>
        <p:nvSpPr>
          <p:cNvPr id="61442" name="Rectangle 2"/>
          <p:cNvSpPr>
            <a:spLocks noGrp="1" noChangeArrowheads="1"/>
          </p:cNvSpPr>
          <p:nvPr>
            <p:ph type="title"/>
          </p:nvPr>
        </p:nvSpPr>
        <p:spPr/>
        <p:txBody>
          <a:bodyPr/>
          <a:lstStyle/>
          <a:p>
            <a:r>
              <a:rPr lang="en-US" dirty="0" smtClean="0"/>
              <a:t>Leadership</a:t>
            </a:r>
          </a:p>
        </p:txBody>
      </p:sp>
      <p:sp>
        <p:nvSpPr>
          <p:cNvPr id="614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66046AB-9974-4BFB-9F9E-7BE7781B7B66}"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a:lnSpc>
                <a:spcPct val="90000"/>
              </a:lnSpc>
            </a:pPr>
            <a:r>
              <a:rPr lang="en-US" dirty="0" smtClean="0"/>
              <a:t>The </a:t>
            </a:r>
            <a:r>
              <a:rPr lang="en-US" b="1" dirty="0" smtClean="0"/>
              <a:t>cost of quality</a:t>
            </a:r>
            <a:r>
              <a:rPr lang="en-US" dirty="0" smtClean="0"/>
              <a:t> is the cost of conformance plus the cost of nonconformance</a:t>
            </a:r>
          </a:p>
          <a:p>
            <a:pPr lvl="1">
              <a:lnSpc>
                <a:spcPct val="90000"/>
              </a:lnSpc>
            </a:pPr>
            <a:r>
              <a:rPr lang="en-US" b="1" dirty="0" smtClean="0"/>
              <a:t>Conformance</a:t>
            </a:r>
            <a:r>
              <a:rPr lang="en-US" dirty="0" smtClean="0"/>
              <a:t> means delivering products that meet requirements and fitness for use</a:t>
            </a:r>
          </a:p>
          <a:p>
            <a:pPr lvl="1">
              <a:lnSpc>
                <a:spcPct val="90000"/>
              </a:lnSpc>
            </a:pPr>
            <a:r>
              <a:rPr lang="en-US" b="1" dirty="0" smtClean="0"/>
              <a:t>Cost of nonconformance</a:t>
            </a:r>
            <a:r>
              <a:rPr lang="en-US" dirty="0" smtClean="0"/>
              <a:t> means taking responsibility for failures or not meeting quality expectations</a:t>
            </a:r>
          </a:p>
          <a:p>
            <a:pPr>
              <a:lnSpc>
                <a:spcPct val="90000"/>
              </a:lnSpc>
            </a:pPr>
            <a:r>
              <a:rPr lang="en-US" dirty="0" smtClean="0"/>
              <a:t>A study reported that software bugs cost the U.S. economy $59.6 billion each year and that one third of the bugs could be eliminated by an improved testing infrastructure</a:t>
            </a:r>
          </a:p>
        </p:txBody>
      </p:sp>
      <p:sp>
        <p:nvSpPr>
          <p:cNvPr id="62466" name="Rectangle 2"/>
          <p:cNvSpPr>
            <a:spLocks noGrp="1" noChangeArrowheads="1"/>
          </p:cNvSpPr>
          <p:nvPr>
            <p:ph type="title"/>
          </p:nvPr>
        </p:nvSpPr>
        <p:spPr/>
        <p:txBody>
          <a:bodyPr/>
          <a:lstStyle/>
          <a:p>
            <a:r>
              <a:rPr lang="en-US" dirty="0" smtClean="0"/>
              <a:t>The Cost of Quality</a:t>
            </a:r>
          </a:p>
        </p:txBody>
      </p:sp>
      <p:sp>
        <p:nvSpPr>
          <p:cNvPr id="62469"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7D8AE3BC-8A8A-45E1-9E7C-7D0B1B16348C}"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8600" y="1524000"/>
            <a:ext cx="8458200" cy="4572000"/>
          </a:xfrm>
        </p:spPr>
        <p:txBody>
          <a:bodyPr/>
          <a:lstStyle/>
          <a:p>
            <a:pPr>
              <a:spcBef>
                <a:spcPct val="60000"/>
              </a:spcBef>
            </a:pPr>
            <a:r>
              <a:rPr lang="en-US" dirty="0" smtClean="0"/>
              <a:t>The International Organization for Standardization (ISO) defines </a:t>
            </a:r>
            <a:r>
              <a:rPr lang="en-US" b="1" dirty="0" smtClean="0"/>
              <a:t>quality</a:t>
            </a:r>
            <a:r>
              <a:rPr lang="en-US" dirty="0" smtClean="0"/>
              <a:t> as “the degree to which a set of inherent characteristics fulfils requirements” (ISO9000:2000)</a:t>
            </a:r>
          </a:p>
          <a:p>
            <a:pPr>
              <a:spcBef>
                <a:spcPct val="60000"/>
              </a:spcBef>
            </a:pPr>
            <a:r>
              <a:rPr lang="en-US" dirty="0" smtClean="0"/>
              <a:t>Other experts define quality based on:</a:t>
            </a:r>
          </a:p>
          <a:p>
            <a:pPr lvl="1">
              <a:spcBef>
                <a:spcPct val="60000"/>
              </a:spcBef>
            </a:pPr>
            <a:r>
              <a:rPr lang="en-US" b="1" dirty="0" smtClean="0"/>
              <a:t>Conformance to requirements</a:t>
            </a:r>
            <a:r>
              <a:rPr lang="en-US" dirty="0" smtClean="0"/>
              <a:t>: The project’s processes and products meet written specifications</a:t>
            </a:r>
          </a:p>
          <a:p>
            <a:pPr lvl="1">
              <a:spcBef>
                <a:spcPct val="60000"/>
              </a:spcBef>
            </a:pPr>
            <a:r>
              <a:rPr lang="en-US" b="1" dirty="0" smtClean="0"/>
              <a:t>Fitness for use</a:t>
            </a:r>
            <a:r>
              <a:rPr lang="en-US" dirty="0" smtClean="0"/>
              <a:t>: A product can be used as it was intended</a:t>
            </a:r>
          </a:p>
        </p:txBody>
      </p:sp>
      <p:sp>
        <p:nvSpPr>
          <p:cNvPr id="13314" name="Rectangle 2"/>
          <p:cNvSpPr>
            <a:spLocks noGrp="1" noChangeArrowheads="1"/>
          </p:cNvSpPr>
          <p:nvPr>
            <p:ph type="title"/>
          </p:nvPr>
        </p:nvSpPr>
        <p:spPr/>
        <p:txBody>
          <a:bodyPr/>
          <a:lstStyle/>
          <a:p>
            <a:r>
              <a:rPr lang="en-US" dirty="0" smtClean="0"/>
              <a:t>What Is Project Quality?</a:t>
            </a:r>
          </a:p>
        </p:txBody>
      </p:sp>
      <p:sp>
        <p:nvSpPr>
          <p:cNvPr id="133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247F9B-931D-42CA-BDB2-4E58BEDFA701}"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0" y="838200"/>
            <a:ext cx="9144000" cy="5181600"/>
          </a:xfrm>
        </p:spPr>
        <p:txBody>
          <a:bodyPr/>
          <a:lstStyle/>
          <a:p>
            <a:pPr>
              <a:spcBef>
                <a:spcPct val="40000"/>
              </a:spcBef>
            </a:pPr>
            <a:r>
              <a:rPr lang="en-US" sz="2600" b="1" dirty="0" smtClean="0"/>
              <a:t>Prevention cost</a:t>
            </a:r>
            <a:r>
              <a:rPr lang="en-US" sz="2600" dirty="0" smtClean="0"/>
              <a:t>: Cost of planning and executing a project so it is error-free or within an acceptable error range</a:t>
            </a:r>
          </a:p>
          <a:p>
            <a:pPr>
              <a:spcBef>
                <a:spcPct val="40000"/>
              </a:spcBef>
            </a:pPr>
            <a:r>
              <a:rPr lang="en-US" sz="2600" b="1" dirty="0" smtClean="0"/>
              <a:t>Appraisal cost</a:t>
            </a:r>
            <a:r>
              <a:rPr lang="en-US" sz="2600" dirty="0" smtClean="0"/>
              <a:t>: Cost of evaluating processes and their outputs to ensure quality</a:t>
            </a:r>
          </a:p>
          <a:p>
            <a:pPr>
              <a:spcBef>
                <a:spcPct val="40000"/>
              </a:spcBef>
            </a:pPr>
            <a:r>
              <a:rPr lang="en-US" sz="2600" b="1" dirty="0" smtClean="0"/>
              <a:t>Internal failure cost</a:t>
            </a:r>
            <a:r>
              <a:rPr lang="en-US" sz="2600" dirty="0" smtClean="0"/>
              <a:t>: Cost incurred to correct an identified defect before the customer receives the product</a:t>
            </a:r>
          </a:p>
          <a:p>
            <a:pPr>
              <a:spcBef>
                <a:spcPct val="40000"/>
              </a:spcBef>
            </a:pPr>
            <a:r>
              <a:rPr lang="en-US" sz="2600" b="1" dirty="0" smtClean="0"/>
              <a:t>External failure cost</a:t>
            </a:r>
            <a:r>
              <a:rPr lang="en-US" sz="2600" dirty="0" smtClean="0"/>
              <a:t>: Cost that relates to all errors not detected and corrected before delivery to the customer</a:t>
            </a:r>
          </a:p>
          <a:p>
            <a:pPr>
              <a:spcBef>
                <a:spcPct val="40000"/>
              </a:spcBef>
            </a:pPr>
            <a:r>
              <a:rPr lang="en-US" sz="2600" b="1" dirty="0" smtClean="0"/>
              <a:t>Measurement and test equipment costs</a:t>
            </a:r>
            <a:r>
              <a:rPr lang="en-US" sz="2600" dirty="0" smtClean="0"/>
              <a:t>: Capital cost of equipment used to perform prevention and appraisal activities</a:t>
            </a:r>
          </a:p>
        </p:txBody>
      </p:sp>
      <p:sp>
        <p:nvSpPr>
          <p:cNvPr id="63490" name="Rectangle 2"/>
          <p:cNvSpPr>
            <a:spLocks noGrp="1" noChangeArrowheads="1"/>
          </p:cNvSpPr>
          <p:nvPr>
            <p:ph type="title"/>
          </p:nvPr>
        </p:nvSpPr>
        <p:spPr>
          <a:xfrm>
            <a:off x="381000" y="304800"/>
            <a:ext cx="8382000" cy="457200"/>
          </a:xfrm>
        </p:spPr>
        <p:txBody>
          <a:bodyPr>
            <a:normAutofit fontScale="90000"/>
          </a:bodyPr>
          <a:lstStyle/>
          <a:p>
            <a:r>
              <a:rPr lang="en-US" sz="3600" dirty="0" smtClean="0"/>
              <a:t>Five Cost Categories Related to Quality</a:t>
            </a:r>
            <a:endParaRPr lang="en-US" sz="4400" dirty="0" smtClean="0"/>
          </a:p>
        </p:txBody>
      </p:sp>
      <p:sp>
        <p:nvSpPr>
          <p:cNvPr id="6349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D81635D-5E53-4048-B164-DB1D8E4A9E29}"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spcBef>
                <a:spcPct val="100000"/>
              </a:spcBef>
            </a:pPr>
            <a:r>
              <a:rPr lang="en-US" dirty="0" smtClean="0"/>
              <a:t>Project quality management ensures that the project will satisfy the needs for which it was undertaken</a:t>
            </a:r>
          </a:p>
          <a:p>
            <a:pPr>
              <a:spcBef>
                <a:spcPct val="100000"/>
              </a:spcBef>
            </a:pPr>
            <a:r>
              <a:rPr lang="en-US" dirty="0" smtClean="0"/>
              <a:t>Main processes include:</a:t>
            </a:r>
          </a:p>
          <a:p>
            <a:pPr lvl="1">
              <a:spcBef>
                <a:spcPct val="100000"/>
              </a:spcBef>
            </a:pPr>
            <a:r>
              <a:rPr lang="en-US" dirty="0" smtClean="0"/>
              <a:t>Plan quality</a:t>
            </a:r>
          </a:p>
          <a:p>
            <a:pPr lvl="1">
              <a:spcBef>
                <a:spcPct val="100000"/>
              </a:spcBef>
            </a:pPr>
            <a:r>
              <a:rPr lang="en-US" dirty="0" smtClean="0"/>
              <a:t>Perform quality assurance</a:t>
            </a:r>
          </a:p>
          <a:p>
            <a:pPr lvl="1">
              <a:spcBef>
                <a:spcPct val="100000"/>
              </a:spcBef>
            </a:pPr>
            <a:r>
              <a:rPr lang="en-US" dirty="0" smtClean="0"/>
              <a:t>Perform quality control</a:t>
            </a:r>
          </a:p>
        </p:txBody>
      </p:sp>
      <p:sp>
        <p:nvSpPr>
          <p:cNvPr id="72706" name="Rectangle 2"/>
          <p:cNvSpPr>
            <a:spLocks noGrp="1" noChangeArrowheads="1"/>
          </p:cNvSpPr>
          <p:nvPr>
            <p:ph type="title"/>
          </p:nvPr>
        </p:nvSpPr>
        <p:spPr/>
        <p:txBody>
          <a:bodyPr/>
          <a:lstStyle/>
          <a:p>
            <a:r>
              <a:rPr lang="en-US" dirty="0" smtClean="0"/>
              <a:t>Chapter Summary</a:t>
            </a:r>
          </a:p>
        </p:txBody>
      </p:sp>
      <p:sp>
        <p:nvSpPr>
          <p:cNvPr id="727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E62C714-3C5F-4E07-AE88-D1AB390D0254}" type="slidenum">
              <a:rPr lang="en-US" smtClean="0"/>
              <a:pPr>
                <a:defRPr/>
              </a:pPr>
              <a:t>51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1447800"/>
            <a:ext cx="8915400" cy="4572000"/>
          </a:xfrm>
        </p:spPr>
        <p:txBody>
          <a:bodyPr/>
          <a:lstStyle/>
          <a:p>
            <a:r>
              <a:rPr lang="en-US" b="1" dirty="0" smtClean="0"/>
              <a:t>Project quality management </a:t>
            </a:r>
            <a:r>
              <a:rPr lang="en-US" dirty="0" smtClean="0"/>
              <a:t>ensures that the project will satisfy the needs for which it was undertaken</a:t>
            </a:r>
          </a:p>
          <a:p>
            <a:r>
              <a:rPr lang="en-US" dirty="0" smtClean="0"/>
              <a:t>Processes include:</a:t>
            </a:r>
          </a:p>
          <a:p>
            <a:pPr lvl="1"/>
            <a:r>
              <a:rPr lang="en-US" b="1" dirty="0" smtClean="0"/>
              <a:t>Planning quality </a:t>
            </a:r>
            <a:r>
              <a:rPr lang="en-US" b="1" dirty="0" smtClean="0"/>
              <a:t>management</a:t>
            </a:r>
            <a:r>
              <a:rPr lang="en-US" dirty="0" smtClean="0"/>
              <a:t>: Identifying which quality standards are relevant to the project and how to satisfy them; a </a:t>
            </a:r>
            <a:r>
              <a:rPr lang="en-US" b="1" dirty="0" smtClean="0"/>
              <a:t>metric</a:t>
            </a:r>
            <a:r>
              <a:rPr lang="en-US" dirty="0" smtClean="0"/>
              <a:t> is a standard of measurement</a:t>
            </a:r>
          </a:p>
          <a:p>
            <a:pPr lvl="1"/>
            <a:r>
              <a:rPr lang="en-US" b="1" dirty="0" smtClean="0"/>
              <a:t>Performing quality assurance</a:t>
            </a:r>
            <a:r>
              <a:rPr lang="en-US" dirty="0" smtClean="0"/>
              <a:t>: Periodically evaluating overall project performance to ensure the project will satisfy the relevant quality standards</a:t>
            </a:r>
          </a:p>
          <a:p>
            <a:pPr lvl="1"/>
            <a:r>
              <a:rPr lang="en-US" b="1" dirty="0" smtClean="0"/>
              <a:t>Performing quality control</a:t>
            </a:r>
            <a:r>
              <a:rPr lang="en-US" dirty="0" smtClean="0"/>
              <a:t>: Monitoring specific project results to ensure that they comply with the relevant quality standards</a:t>
            </a:r>
          </a:p>
        </p:txBody>
      </p:sp>
      <p:sp>
        <p:nvSpPr>
          <p:cNvPr id="14338" name="Rectangle 2"/>
          <p:cNvSpPr>
            <a:spLocks noGrp="1" noChangeArrowheads="1"/>
          </p:cNvSpPr>
          <p:nvPr>
            <p:ph type="title"/>
          </p:nvPr>
        </p:nvSpPr>
        <p:spPr/>
        <p:txBody>
          <a:bodyPr>
            <a:normAutofit fontScale="90000"/>
          </a:bodyPr>
          <a:lstStyle/>
          <a:p>
            <a:r>
              <a:rPr lang="en-US" dirty="0" smtClean="0"/>
              <a:t>What Is Project Quality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DF6B265-04DB-454D-BE0F-7642CB49FCAB}"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287"/>
            <a:ext cx="8229600" cy="1143000"/>
          </a:xfrm>
        </p:spPr>
        <p:txBody>
          <a:bodyPr>
            <a:normAutofit fontScale="90000"/>
          </a:bodyPr>
          <a:lstStyle/>
          <a:p>
            <a:r>
              <a:rPr lang="en-US" dirty="0" smtClean="0"/>
              <a:t>Figure 8-1. Project Quality Management Summary</a:t>
            </a:r>
          </a:p>
        </p:txBody>
      </p:sp>
      <p:sp>
        <p:nvSpPr>
          <p:cNvPr id="1536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44012603-D05E-47B7-96B2-441455AC3694}" type="slidenum">
              <a:rPr lang="en-US" smtClean="0"/>
              <a:pPr>
                <a:defRPr/>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7848600" cy="51434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457200" y="1457325"/>
            <a:ext cx="8186738" cy="4791075"/>
          </a:xfrm>
        </p:spPr>
        <p:txBody>
          <a:bodyPr/>
          <a:lstStyle/>
          <a:p>
            <a:pPr>
              <a:spcBef>
                <a:spcPct val="100000"/>
              </a:spcBef>
            </a:pPr>
            <a:r>
              <a:rPr lang="en-US" dirty="0" smtClean="0"/>
              <a:t>Implies the ability to anticipate situations and prepare actions to bring about the desired outcome</a:t>
            </a:r>
          </a:p>
          <a:p>
            <a:pPr>
              <a:spcBef>
                <a:spcPct val="100000"/>
              </a:spcBef>
            </a:pPr>
            <a:r>
              <a:rPr lang="en-US" dirty="0" smtClean="0"/>
              <a:t>Important to prevent defects by:</a:t>
            </a:r>
          </a:p>
          <a:p>
            <a:pPr lvl="1">
              <a:spcBef>
                <a:spcPct val="100000"/>
              </a:spcBef>
            </a:pPr>
            <a:r>
              <a:rPr lang="en-US" dirty="0" smtClean="0"/>
              <a:t>Selecting proper materials</a:t>
            </a:r>
          </a:p>
          <a:p>
            <a:pPr lvl="1">
              <a:spcBef>
                <a:spcPct val="100000"/>
              </a:spcBef>
            </a:pPr>
            <a:r>
              <a:rPr lang="en-US" dirty="0" smtClean="0"/>
              <a:t>Training and indoctrinating people in quality</a:t>
            </a:r>
          </a:p>
          <a:p>
            <a:pPr lvl="1">
              <a:spcBef>
                <a:spcPct val="100000"/>
              </a:spcBef>
            </a:pPr>
            <a:r>
              <a:rPr lang="en-US" dirty="0" smtClean="0"/>
              <a:t>Planning a process that ensures the appropriate outcome</a:t>
            </a:r>
          </a:p>
        </p:txBody>
      </p:sp>
      <p:sp>
        <p:nvSpPr>
          <p:cNvPr id="16386" name="Rectangle 1026"/>
          <p:cNvSpPr>
            <a:spLocks noGrp="1" noChangeArrowheads="1"/>
          </p:cNvSpPr>
          <p:nvPr>
            <p:ph type="title"/>
          </p:nvPr>
        </p:nvSpPr>
        <p:spPr/>
        <p:txBody>
          <a:bodyPr/>
          <a:lstStyle/>
          <a:p>
            <a:r>
              <a:rPr lang="en-US" dirty="0" smtClean="0"/>
              <a:t>Planning Quality</a:t>
            </a:r>
          </a:p>
        </p:txBody>
      </p:sp>
      <p:sp>
        <p:nvSpPr>
          <p:cNvPr id="163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7BA7F8E-D559-4615-9258-F6E51ABB80BD}"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458200" cy="4876800"/>
          </a:xfrm>
        </p:spPr>
        <p:txBody>
          <a:bodyPr/>
          <a:lstStyle/>
          <a:p>
            <a:r>
              <a:rPr lang="en-US" sz="2400" b="1" dirty="0" smtClean="0"/>
              <a:t>Functionality</a:t>
            </a:r>
            <a:r>
              <a:rPr lang="en-US" sz="2400" dirty="0" smtClean="0"/>
              <a:t> is the degree to which a system performs its intended function</a:t>
            </a:r>
          </a:p>
          <a:p>
            <a:r>
              <a:rPr lang="en-US" sz="2400" b="1" dirty="0" smtClean="0"/>
              <a:t>Features</a:t>
            </a:r>
            <a:r>
              <a:rPr lang="en-US" sz="2400" dirty="0" smtClean="0"/>
              <a:t> are the system’s special characteristics that appeal to users</a:t>
            </a:r>
          </a:p>
          <a:p>
            <a:r>
              <a:rPr lang="en-US" sz="2400" b="1" dirty="0" smtClean="0"/>
              <a:t>System</a:t>
            </a:r>
            <a:r>
              <a:rPr lang="en-US" sz="2400" dirty="0" smtClean="0"/>
              <a:t> </a:t>
            </a:r>
            <a:r>
              <a:rPr lang="en-US" sz="2400" b="1" dirty="0" smtClean="0"/>
              <a:t>outputs</a:t>
            </a:r>
            <a:r>
              <a:rPr lang="en-US" sz="2400" dirty="0" smtClean="0"/>
              <a:t> are the screens and reports the system generates</a:t>
            </a:r>
          </a:p>
          <a:p>
            <a:r>
              <a:rPr lang="en-US" sz="2400" b="1" dirty="0" smtClean="0"/>
              <a:t>Performance</a:t>
            </a:r>
            <a:r>
              <a:rPr lang="en-US" sz="2400" dirty="0" smtClean="0"/>
              <a:t> addresses how well a product or service performs the customer’s intended use </a:t>
            </a:r>
          </a:p>
          <a:p>
            <a:r>
              <a:rPr lang="en-US" sz="2400" b="1" dirty="0" smtClean="0"/>
              <a:t>Reliability</a:t>
            </a:r>
            <a:r>
              <a:rPr lang="en-US" sz="2400" dirty="0" smtClean="0"/>
              <a:t> is the ability of a product or service to perform as expected under normal conditions</a:t>
            </a:r>
          </a:p>
          <a:p>
            <a:r>
              <a:rPr lang="en-US" sz="2400" b="1" dirty="0" smtClean="0"/>
              <a:t>Maintainability</a:t>
            </a:r>
            <a:r>
              <a:rPr lang="en-US" sz="2400" dirty="0" smtClean="0"/>
              <a:t> addresses the ease of performing maintenance on a product</a:t>
            </a:r>
          </a:p>
        </p:txBody>
      </p:sp>
      <p:sp>
        <p:nvSpPr>
          <p:cNvPr id="18434" name="Rectangle 2"/>
          <p:cNvSpPr>
            <a:spLocks noGrp="1" noChangeArrowheads="1"/>
          </p:cNvSpPr>
          <p:nvPr>
            <p:ph type="title"/>
          </p:nvPr>
        </p:nvSpPr>
        <p:spPr/>
        <p:txBody>
          <a:bodyPr/>
          <a:lstStyle/>
          <a:p>
            <a:r>
              <a:rPr lang="en-US" dirty="0" smtClean="0"/>
              <a:t>Scope Aspects of IT Projects</a:t>
            </a:r>
          </a:p>
        </p:txBody>
      </p:sp>
      <p:sp>
        <p:nvSpPr>
          <p:cNvPr id="184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A6CB4B6-255F-4F8D-9830-CD23385BB247}"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1954</TotalTime>
  <Words>2771</Words>
  <Application>Microsoft Macintosh PowerPoint</Application>
  <PresentationFormat>On-screen Show (4:3)</PresentationFormat>
  <Paragraphs>301</Paragraphs>
  <Slides>51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51</vt:i4>
      </vt:variant>
    </vt:vector>
  </HeadingPairs>
  <TitlesOfParts>
    <vt:vector size="62" baseType="lpstr">
      <vt:lpstr>Arial Rounded MT Bold</vt:lpstr>
      <vt:lpstr>Calibri</vt:lpstr>
      <vt:lpstr>Lucida Sans Unicode</vt:lpstr>
      <vt:lpstr>Times New Roman</vt:lpstr>
      <vt:lpstr>Verdana</vt:lpstr>
      <vt:lpstr>Wingdings</vt:lpstr>
      <vt:lpstr>Wingdings 2</vt:lpstr>
      <vt:lpstr>Wingdings 3</vt:lpstr>
      <vt:lpstr>Arial</vt:lpstr>
      <vt:lpstr>Custom Design</vt:lpstr>
      <vt:lpstr>Theme1</vt:lpstr>
      <vt:lpstr>Chapter 8: Project Quality Management</vt:lpstr>
      <vt:lpstr>Learning Objectives</vt:lpstr>
      <vt:lpstr>Learning Objectives</vt:lpstr>
      <vt:lpstr>The Importance of Project Quality Management</vt:lpstr>
      <vt:lpstr>What Is Project Quality?</vt:lpstr>
      <vt:lpstr>What Is Project Quality Management?</vt:lpstr>
      <vt:lpstr>Figure 8-1. Project Quality Management Summary</vt:lpstr>
      <vt:lpstr>Planning Quality</vt:lpstr>
      <vt:lpstr>Scope Aspects of IT Projects</vt:lpstr>
      <vt:lpstr>Who’s Responsible for the Quality  of Projects?</vt:lpstr>
      <vt:lpstr>Performing Quality Assurance</vt:lpstr>
      <vt:lpstr>Controlling Quality</vt:lpstr>
      <vt:lpstr>1. Cause-and-Effect Diagrams</vt:lpstr>
      <vt:lpstr>Figure 8-2. Sample Cause-and-Effect Diagram</vt:lpstr>
      <vt:lpstr>2. Quality Control Charts</vt:lpstr>
      <vt:lpstr>Figure 8-3. Sample Quality  Control Chart</vt:lpstr>
      <vt:lpstr>3. The Seven Run Rule</vt:lpstr>
      <vt:lpstr>4. Checksheet</vt:lpstr>
      <vt:lpstr>Figure 8-4. Sample Checksheet</vt:lpstr>
      <vt:lpstr>5. Scatter diagram</vt:lpstr>
      <vt:lpstr>Figure 8-5. Sample Scatter Diagram</vt:lpstr>
      <vt:lpstr>6. Histograms</vt:lpstr>
      <vt:lpstr>Figure 8-6. Sample Histogram</vt:lpstr>
      <vt:lpstr>7. Pareto Charts</vt:lpstr>
      <vt:lpstr>Figure 8-7. Sample Pareto Chart</vt:lpstr>
      <vt:lpstr>7. Flowcharts</vt:lpstr>
      <vt:lpstr>Figure 8-8. Sample Flowchart</vt:lpstr>
      <vt:lpstr>Run Charts</vt:lpstr>
      <vt:lpstr>Figure 8-9. Sample Run Chart</vt:lpstr>
      <vt:lpstr>Six Sigma</vt:lpstr>
      <vt:lpstr>Basic Information on Six Sigma</vt:lpstr>
      <vt:lpstr>DMAIC</vt:lpstr>
      <vt:lpstr>How is Six Sigma Quality  Control Unique?</vt:lpstr>
      <vt:lpstr>Six Sigma Projects Use  Project Management</vt:lpstr>
      <vt:lpstr>Six Sigma and Statistics</vt:lpstr>
      <vt:lpstr>Six Sigma Uses a Conversion Table</vt:lpstr>
      <vt:lpstr>Figure 8-10. Normal Distribution and Standard Deviation</vt:lpstr>
      <vt:lpstr>Table 8-2. Sigma and Defective Units</vt:lpstr>
      <vt:lpstr>Table 8-3: Sigma Conversion Table</vt:lpstr>
      <vt:lpstr>Six 9s of Quality</vt:lpstr>
      <vt:lpstr>Testing</vt:lpstr>
      <vt:lpstr>Figure 8-11. Testing Tasks in the Software Development Life Cycle</vt:lpstr>
      <vt:lpstr>Types of Tests</vt:lpstr>
      <vt:lpstr>Modern Quality Management</vt:lpstr>
      <vt:lpstr>ISO Standards</vt:lpstr>
      <vt:lpstr>Global Issues</vt:lpstr>
      <vt:lpstr>Improving Information Technology Project Quality</vt:lpstr>
      <vt:lpstr>Leadership</vt:lpstr>
      <vt:lpstr>The Cost of Quality</vt:lpstr>
      <vt:lpstr>Five Cost Categories Related to Quality</vt:lpstr>
      <vt:lpstr>Chapter Summary</vt:lpstr>
    </vt:vector>
  </TitlesOfParts>
  <Company>Augsburg College</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145</cp:revision>
  <dcterms:created xsi:type="dcterms:W3CDTF">2001-07-05T23:10:12Z</dcterms:created>
  <dcterms:modified xsi:type="dcterms:W3CDTF">2018-04-03T15:49:15Z</dcterms:modified>
</cp:coreProperties>
</file>