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912" r:id="rId2"/>
  </p:sldMasterIdLst>
  <p:notesMasterIdLst>
    <p:notesMasterId r:id="rId48"/>
  </p:notesMasterIdLst>
  <p:handoutMasterIdLst>
    <p:handoutMasterId r:id="rId49"/>
  </p:handoutMasterIdLst>
  <p:sldIdLst>
    <p:sldId id="257" r:id="rId3"/>
    <p:sldId id="336" r:id="rId4"/>
    <p:sldId id="337" r:id="rId5"/>
    <p:sldId id="338" r:id="rId6"/>
    <p:sldId id="339" r:id="rId7"/>
    <p:sldId id="378" r:id="rId8"/>
    <p:sldId id="386" r:id="rId9"/>
    <p:sldId id="351" r:id="rId10"/>
    <p:sldId id="347" r:id="rId11"/>
    <p:sldId id="352" r:id="rId12"/>
    <p:sldId id="348" r:id="rId13"/>
    <p:sldId id="387" r:id="rId14"/>
    <p:sldId id="346" r:id="rId15"/>
    <p:sldId id="353" r:id="rId16"/>
    <p:sldId id="354" r:id="rId17"/>
    <p:sldId id="355" r:id="rId18"/>
    <p:sldId id="356" r:id="rId19"/>
    <p:sldId id="340" r:id="rId20"/>
    <p:sldId id="341" r:id="rId21"/>
    <p:sldId id="343" r:id="rId22"/>
    <p:sldId id="388" r:id="rId23"/>
    <p:sldId id="389" r:id="rId24"/>
    <p:sldId id="390" r:id="rId25"/>
    <p:sldId id="391" r:id="rId26"/>
    <p:sldId id="349" r:id="rId27"/>
    <p:sldId id="379" r:id="rId28"/>
    <p:sldId id="357" r:id="rId29"/>
    <p:sldId id="392" r:id="rId30"/>
    <p:sldId id="361" r:id="rId31"/>
    <p:sldId id="364" r:id="rId32"/>
    <p:sldId id="380" r:id="rId33"/>
    <p:sldId id="365" r:id="rId34"/>
    <p:sldId id="366" r:id="rId35"/>
    <p:sldId id="385" r:id="rId36"/>
    <p:sldId id="381" r:id="rId37"/>
    <p:sldId id="368" r:id="rId38"/>
    <p:sldId id="369" r:id="rId39"/>
    <p:sldId id="370" r:id="rId40"/>
    <p:sldId id="371" r:id="rId41"/>
    <p:sldId id="372" r:id="rId42"/>
    <p:sldId id="382" r:id="rId43"/>
    <p:sldId id="373" r:id="rId44"/>
    <p:sldId id="374" r:id="rId45"/>
    <p:sldId id="376" r:id="rId46"/>
    <p:sldId id="377" r:id="rId47"/>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92562" autoAdjust="0"/>
  </p:normalViewPr>
  <p:slideViewPr>
    <p:cSldViewPr>
      <p:cViewPr varScale="1">
        <p:scale>
          <a:sx n="50" d="100"/>
          <a:sy n="50" d="100"/>
        </p:scale>
        <p:origin x="1144"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45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commentAuthors" Target="commentAuthors.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notesMaster" Target="notesMasters/notesMaster1.xml"/><Relationship Id="rId4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591C4D6C-6EDE-49B0-A311-F32A12FED5D1}" type="slidenum">
              <a:rPr lang="en-US"/>
              <a:pPr>
                <a:defRPr/>
              </a:pPr>
              <a:t>‹#›</a:t>
            </a:fld>
            <a:endParaRPr lang="en-US" dirty="0"/>
          </a:p>
        </p:txBody>
      </p:sp>
    </p:spTree>
    <p:extLst>
      <p:ext uri="{BB962C8B-B14F-4D97-AF65-F5344CB8AC3E}">
        <p14:creationId xmlns:p14="http://schemas.microsoft.com/office/powerpoint/2010/main" val="1400293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42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46F34499-B82A-45E5-967D-F3C4D18AFBEB}" type="slidenum">
              <a:rPr lang="en-US"/>
              <a:pPr>
                <a:defRPr/>
              </a:pPr>
              <a:t>‹#›</a:t>
            </a:fld>
            <a:endParaRPr lang="en-US" dirty="0"/>
          </a:p>
        </p:txBody>
      </p:sp>
    </p:spTree>
    <p:extLst>
      <p:ext uri="{BB962C8B-B14F-4D97-AF65-F5344CB8AC3E}">
        <p14:creationId xmlns:p14="http://schemas.microsoft.com/office/powerpoint/2010/main" val="24011416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pPr eaLnBrk="1" hangingPunct="1"/>
            <a:endParaRPr lang="en-US" dirty="0" smtClean="0"/>
          </a:p>
        </p:txBody>
      </p:sp>
      <p:sp>
        <p:nvSpPr>
          <p:cNvPr id="55300" name="Slide Number Placeholder 3"/>
          <p:cNvSpPr>
            <a:spLocks noGrp="1"/>
          </p:cNvSpPr>
          <p:nvPr>
            <p:ph type="sldNum" sz="quarter" idx="5"/>
          </p:nvPr>
        </p:nvSpPr>
        <p:spPr>
          <a:noFill/>
        </p:spPr>
        <p:txBody>
          <a:bodyPr/>
          <a:lstStyle/>
          <a:p>
            <a:fld id="{BF5120FB-DB2F-4316-B49C-3147D5074945}" type="slidenum">
              <a:rPr lang="en-US" smtClean="0"/>
              <a:pPr/>
              <a:t>1</a:t>
            </a:fld>
            <a:endParaRPr lang="en-US" dirty="0" smtClean="0"/>
          </a:p>
        </p:txBody>
      </p:sp>
    </p:spTree>
    <p:extLst>
      <p:ext uri="{BB962C8B-B14F-4D97-AF65-F5344CB8AC3E}">
        <p14:creationId xmlns:p14="http://schemas.microsoft.com/office/powerpoint/2010/main" val="655185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F34499-B82A-45E5-967D-F3C4D18AFBEB}" type="slidenum">
              <a:rPr lang="en-US" smtClean="0"/>
              <a:pPr>
                <a:defRPr/>
              </a:pPr>
              <a:t>3</a:t>
            </a:fld>
            <a:endParaRPr lang="en-US" dirty="0"/>
          </a:p>
        </p:txBody>
      </p:sp>
    </p:spTree>
    <p:extLst>
      <p:ext uri="{BB962C8B-B14F-4D97-AF65-F5344CB8AC3E}">
        <p14:creationId xmlns:p14="http://schemas.microsoft.com/office/powerpoint/2010/main" val="2420688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themeOverride" Target="../theme/themeOverride4.xml"/><Relationship Id="rId2" Type="http://schemas.openxmlformats.org/officeDocument/2006/relationships/slideMaster" Target="../slideMasters/slideMaster2.xml"/><Relationship Id="rId3" Type="http://schemas.openxmlformats.org/officeDocument/2006/relationships/image" Target="../media/image1.jpe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8F429C8-286F-4CBB-8323-E07CB01A2B71}"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4D68D3E-95C0-4AD3-9DF7-A60E65E6C681}"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C1AA9CB-A49F-428D-8075-9BAA7E4AAB5B}"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grpSp>
        <p:nvGrpSpPr>
          <p:cNvPr id="2"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dirty="0" smtClean="0"/>
              <a:t>Information Technology Project Management, Seventh Edition</a:t>
            </a:r>
            <a:endParaRPr lang="en-US" dirty="0"/>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E5CE54AD-B30A-469E-AD93-7B59B656CE34}"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21"/>
          <p:cNvSpPr txBox="1">
            <a:spLocks/>
          </p:cNvSpPr>
          <p:nvPr/>
        </p:nvSpPr>
        <p:spPr>
          <a:xfrm>
            <a:off x="5486400" y="6492875"/>
            <a:ext cx="1600200" cy="365125"/>
          </a:xfrm>
          <a:prstGeom prst="rect">
            <a:avLst/>
          </a:prstGeom>
        </p:spPr>
        <p:txBody>
          <a:bodyPr anchor="b"/>
          <a:lstStyle>
            <a:lvl1pPr algn="l">
              <a:buFontTx/>
              <a:buNone/>
              <a:defRPr smtClean="0"/>
            </a:lvl1pPr>
          </a:lstStyle>
          <a:p>
            <a:pPr>
              <a:defRPr/>
            </a:pPr>
            <a:r>
              <a:rPr lang="en-US" sz="1200" dirty="0">
                <a:latin typeface="+mn-lt"/>
              </a:rPr>
              <a:t>Copyright </a:t>
            </a:r>
            <a:r>
              <a:rPr lang="en-US" sz="1200" dirty="0" smtClean="0">
                <a:latin typeface="+mn-lt"/>
              </a:rPr>
              <a:t>2014</a:t>
            </a:r>
            <a:endParaRPr lang="en-US" sz="1200" dirty="0">
              <a:latin typeface="+mn-lt"/>
            </a:endParaRPr>
          </a:p>
        </p:txBody>
      </p:sp>
      <p:sp>
        <p:nvSpPr>
          <p:cNvPr id="3" name="Content Placeholder 2"/>
          <p:cNvSpPr>
            <a:spLocks noGrp="1"/>
          </p:cNvSpPr>
          <p:nvPr>
            <p:ph idx="1"/>
          </p:nvPr>
        </p:nvSpPr>
        <p:spPr/>
        <p:txBody>
          <a:bodyPr/>
          <a:lstStyle>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rtlCol="0"/>
          <a:lstStyle>
            <a:extLst/>
          </a:lstStyle>
          <a:p>
            <a:r>
              <a:rPr lang="en-US" smtClean="0"/>
              <a:t>Click to edit Master title style</a:t>
            </a:r>
            <a:endParaRPr lang="en-US" dirty="0"/>
          </a:p>
        </p:txBody>
      </p:sp>
      <p:sp>
        <p:nvSpPr>
          <p:cNvPr id="5" name="Footer Placeholder 21"/>
          <p:cNvSpPr>
            <a:spLocks noGrp="1"/>
          </p:cNvSpPr>
          <p:nvPr>
            <p:ph type="ftr" sz="quarter" idx="10"/>
          </p:nvPr>
        </p:nvSpPr>
        <p:spPr>
          <a:xfrm>
            <a:off x="0" y="6492875"/>
            <a:ext cx="2590800" cy="365125"/>
          </a:xfrm>
        </p:spPr>
        <p:txBody>
          <a:bodyPr/>
          <a:lstStyle>
            <a:lvl1pPr algn="l">
              <a:buFontTx/>
              <a:buNone/>
              <a:defRPr sz="1200">
                <a:latin typeface="+mn-lt"/>
              </a:defRPr>
            </a:lvl1pPr>
          </a:lstStyle>
          <a:p>
            <a:pPr>
              <a:defRPr/>
            </a:pPr>
            <a:r>
              <a:rPr lang="en-US" dirty="0" smtClean="0"/>
              <a:t>Information Technology Project Management, Seventh Edition</a:t>
            </a:r>
            <a:endParaRPr lang="en-US" dirty="0"/>
          </a:p>
        </p:txBody>
      </p:sp>
      <p:sp>
        <p:nvSpPr>
          <p:cNvPr id="6" name="Slide Number Placeholder 17"/>
          <p:cNvSpPr>
            <a:spLocks noGrp="1"/>
          </p:cNvSpPr>
          <p:nvPr>
            <p:ph type="sldNum" sz="quarter" idx="11"/>
          </p:nvPr>
        </p:nvSpPr>
        <p:spPr>
          <a:xfrm>
            <a:off x="8588375" y="6492875"/>
            <a:ext cx="555625" cy="365125"/>
          </a:xfrm>
        </p:spPr>
        <p:txBody>
          <a:bodyPr/>
          <a:lstStyle>
            <a:lvl1pPr>
              <a:buFontTx/>
              <a:buNone/>
              <a:defRPr sz="1200">
                <a:latin typeface="+mn-lt"/>
              </a:defRPr>
            </a:lvl1pPr>
          </a:lstStyle>
          <a:p>
            <a:pPr>
              <a:defRPr/>
            </a:pPr>
            <a:fld id="{E7041028-70A1-4883-98CC-1414125760B5}"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dirty="0"/>
          </a:p>
        </p:txBody>
      </p:sp>
      <p:sp>
        <p:nvSpPr>
          <p:cNvPr id="7" name="Footer Placeholder 4"/>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8" name="Slide Number Placeholder 5"/>
          <p:cNvSpPr>
            <a:spLocks noGrp="1"/>
          </p:cNvSpPr>
          <p:nvPr>
            <p:ph type="sldNum" sz="quarter" idx="12"/>
          </p:nvPr>
        </p:nvSpPr>
        <p:spPr/>
        <p:txBody>
          <a:bodyPr/>
          <a:lstStyle>
            <a:lvl1pPr>
              <a:defRPr/>
            </a:lvl1pPr>
            <a:extLst/>
          </a:lstStyle>
          <a:p>
            <a:pPr>
              <a:defRPr/>
            </a:pPr>
            <a:fld id="{4BDBFCCD-691C-40AA-8EFC-CF970F22E1E2}"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88ECA2BC-76D7-4F9C-9D66-33CDF6D9173E}"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dirty="0"/>
          </a:p>
        </p:txBody>
      </p:sp>
      <p:sp>
        <p:nvSpPr>
          <p:cNvPr id="8" name="Footer Placeholder 7"/>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9" name="Slide Number Placeholder 8"/>
          <p:cNvSpPr>
            <a:spLocks noGrp="1"/>
          </p:cNvSpPr>
          <p:nvPr>
            <p:ph type="sldNum" sz="quarter" idx="12"/>
          </p:nvPr>
        </p:nvSpPr>
        <p:spPr/>
        <p:txBody>
          <a:bodyPr/>
          <a:lstStyle>
            <a:lvl1pPr>
              <a:defRPr/>
            </a:lvl1pPr>
            <a:extLst/>
          </a:lstStyle>
          <a:p>
            <a:pPr>
              <a:defRPr/>
            </a:pPr>
            <a:fld id="{80E1AB30-0018-412D-8C9C-E8D2BE76AA17}"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dirty="0"/>
          </a:p>
        </p:txBody>
      </p:sp>
      <p:sp>
        <p:nvSpPr>
          <p:cNvPr id="4" name="Footer Placeholder 3"/>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2"/>
          </p:nvPr>
        </p:nvSpPr>
        <p:spPr/>
        <p:txBody>
          <a:bodyPr/>
          <a:lstStyle>
            <a:lvl1pPr>
              <a:defRPr/>
            </a:lvl1pPr>
            <a:extLst/>
          </a:lstStyle>
          <a:p>
            <a:pPr>
              <a:defRPr/>
            </a:pPr>
            <a:fld id="{84AA60CE-7DB8-4518-9645-A357FEA2E3F6}"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p>
        </p:txBody>
      </p:sp>
      <p:sp>
        <p:nvSpPr>
          <p:cNvPr id="3" name="Footer Placeholder 21"/>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4" name="Slide Number Placeholder 17"/>
          <p:cNvSpPr>
            <a:spLocks noGrp="1"/>
          </p:cNvSpPr>
          <p:nvPr>
            <p:ph type="sldNum" sz="quarter" idx="12"/>
          </p:nvPr>
        </p:nvSpPr>
        <p:spPr/>
        <p:txBody>
          <a:bodyPr/>
          <a:lstStyle>
            <a:lvl1pPr>
              <a:defRPr/>
            </a:lvl1pPr>
          </a:lstStyle>
          <a:p>
            <a:pPr>
              <a:defRPr/>
            </a:pPr>
            <a:fld id="{FE14304E-FB8E-4A11-90C0-0D1234AF3E61}"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0BF5E2FE-52D3-4232-B85F-0C3C8901D3A0}"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603967C-F284-4E77-A024-1853F01D660C}"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dirty="0"/>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r>
              <a:rPr lang="en-US" dirty="0" smtClean="0"/>
              <a:t>Information Technology Project Management, Seventh Edition</a:t>
            </a:r>
            <a:endParaRPr lang="en-US" dirty="0"/>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E5475CA9-08CF-4B16-8E5B-A9E2B9C71B76}"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260BCE2F-BB23-47FB-93E3-7F57817977C3}"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13152180-080B-47A2-A616-2BCCE64515DA}"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C232BB4-75B4-4C69-94AD-424C8FD0F90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87B63AB-9E04-47FC-9F10-3CEA81C55848}"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6068384-3A5E-42B0-9DB2-68C2834A8D29}"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D59D01A5-6FD8-44B4-AD7E-D5CC8471AB31}"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458B6FEB-F9E5-4AD9-9F53-51CC456E2E01}"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349C5E4-E79D-433E-94F2-96A93C7FD091}"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E4D32EF-206D-4E59-ADF9-6B674F5D28CE}"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jpe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7B9482A8-9EF2-49AB-81BA-2929840DBB1F}"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dirty="0" smtClean="0"/>
              <a:t>Information Technology Project Management, Seventh Edition</a:t>
            </a:r>
            <a:endParaRPr lang="en-US" dirty="0"/>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7B9482A8-9EF2-49AB-81BA-2929840DBB1F}"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600200"/>
            <a:ext cx="7772400" cy="1349375"/>
          </a:xfrm>
        </p:spPr>
        <p:txBody>
          <a:bodyPr>
            <a:noAutofit/>
          </a:bodyPr>
          <a:lstStyle/>
          <a:p>
            <a:pPr eaLnBrk="1" fontAlgn="auto" hangingPunct="1">
              <a:spcAft>
                <a:spcPts val="0"/>
              </a:spcAft>
              <a:defRPr/>
            </a:pPr>
            <a:r>
              <a:rPr dirty="0">
                <a:effectLst>
                  <a:outerShdw blurRad="38100" dist="38100" dir="2700000" algn="tl">
                    <a:srgbClr val="FFFFFF"/>
                  </a:outerShdw>
                </a:effectLst>
                <a:latin typeface="Arial Rounded MT Bold" pitchFamily="34" charset="0"/>
              </a:rPr>
              <a:t>Chapter </a:t>
            </a:r>
            <a:r>
              <a:rPr dirty="0" smtClean="0">
                <a:effectLst>
                  <a:outerShdw blurRad="38100" dist="38100" dir="2700000" algn="tl">
                    <a:srgbClr val="FFFFFF"/>
                  </a:outerShdw>
                </a:effectLst>
                <a:latin typeface="Arial Rounded MT Bold" pitchFamily="34" charset="0"/>
              </a:rPr>
              <a:t>10:</a:t>
            </a:r>
            <a:r>
              <a:rPr dirty="0">
                <a:effectLst>
                  <a:outerShdw blurRad="38100" dist="38100" dir="2700000" algn="tl">
                    <a:srgbClr val="FFFFFF"/>
                  </a:outerShdw>
                </a:effectLst>
                <a:latin typeface="Arial Rounded MT Bold" pitchFamily="34" charset="0"/>
              </a:rPr>
              <a:t/>
            </a:r>
            <a:br>
              <a:rPr dirty="0">
                <a:effectLst>
                  <a:outerShdw blurRad="38100" dist="38100" dir="2700000" algn="tl">
                    <a:srgbClr val="FFFFFF"/>
                  </a:outerShdw>
                </a:effectLst>
                <a:latin typeface="Arial Rounded MT Bold" pitchFamily="34" charset="0"/>
              </a:rPr>
            </a:br>
            <a:r>
              <a:rPr dirty="0" smtClean="0">
                <a:effectLst>
                  <a:outerShdw blurRad="38100" dist="38100" dir="2700000" algn="tl">
                    <a:srgbClr val="FFFFFF"/>
                  </a:outerShdw>
                </a:effectLst>
                <a:latin typeface="Arial Rounded MT Bold" pitchFamily="34" charset="0"/>
              </a:rPr>
              <a:t>Project Communications Management</a:t>
            </a:r>
            <a:endParaRPr dirty="0">
              <a:effectLst>
                <a:outerShdw blurRad="38100" dist="38100" dir="2700000" algn="tl">
                  <a:srgbClr val="FFFFFF"/>
                </a:outerShdw>
              </a:effectLst>
              <a:latin typeface="Arial Rounded MT Bold" pitchFamily="34" charset="0"/>
            </a:endParaRPr>
          </a:p>
        </p:txBody>
      </p:sp>
      <p:sp>
        <p:nvSpPr>
          <p:cNvPr id="6" name="TextBox 5"/>
          <p:cNvSpPr txBox="1"/>
          <p:nvPr/>
        </p:nvSpPr>
        <p:spPr>
          <a:xfrm>
            <a:off x="304800" y="5791200"/>
            <a:ext cx="4793300" cy="430887"/>
          </a:xfrm>
          <a:prstGeom prst="rect">
            <a:avLst/>
          </a:prstGeom>
          <a:noFill/>
        </p:spPr>
        <p:txBody>
          <a:bodyPr wrap="none" rtlCol="0">
            <a:spAutoFit/>
          </a:bodyPr>
          <a:lstStyle/>
          <a:p>
            <a:r>
              <a:rPr lang="en-US" dirty="0" smtClean="0"/>
              <a:t>Note: See the text itself for full citations.</a:t>
            </a:r>
            <a:endParaRPr lang="en-US" dirty="0"/>
          </a:p>
        </p:txBody>
      </p:sp>
      <p:sp>
        <p:nvSpPr>
          <p:cNvPr id="7"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Management, Seventh Edition</a:t>
            </a:r>
            <a:endParaRPr lang="en-US" sz="2800" b="1" dirty="0">
              <a:solidFill>
                <a:schemeClr val="tx2"/>
              </a:solidFill>
              <a:effectLst>
                <a:outerShdw blurRad="38100" dist="38100" dir="2700000" algn="tl">
                  <a:srgbClr val="FFFFFF"/>
                </a:outerShdw>
              </a:effectLst>
              <a:latin typeface="Arial Rounded MT Bold" pitchFamily="34" charset="0"/>
              <a:ea typeface="+mj-ea"/>
              <a:cs typeface="+mj-cs"/>
            </a:endParaRPr>
          </a:p>
        </p:txBody>
      </p:sp>
      <p:pic>
        <p:nvPicPr>
          <p:cNvPr id="8" name="Picture 5" descr="Information Technology Project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0153" y="3034843"/>
            <a:ext cx="2971800" cy="297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381000" y="1447800"/>
            <a:ext cx="8458200" cy="5181600"/>
          </a:xfrm>
        </p:spPr>
        <p:txBody>
          <a:bodyPr/>
          <a:lstStyle/>
          <a:p>
            <a:pPr>
              <a:buClr>
                <a:srgbClr val="666699"/>
              </a:buClr>
            </a:pPr>
            <a:r>
              <a:rPr lang="en-US" dirty="0" smtClean="0"/>
              <a:t>Introverts like more private communications, while extroverts like to discuss things in public</a:t>
            </a:r>
          </a:p>
          <a:p>
            <a:pPr>
              <a:buClr>
                <a:srgbClr val="666699"/>
              </a:buClr>
            </a:pPr>
            <a:r>
              <a:rPr lang="en-US" dirty="0" smtClean="0"/>
              <a:t>Intuitive people like to understand the big picture, while sensing people need step-by-step details</a:t>
            </a:r>
          </a:p>
          <a:p>
            <a:pPr>
              <a:buClr>
                <a:srgbClr val="666699"/>
              </a:buClr>
            </a:pPr>
            <a:r>
              <a:rPr lang="en-US" dirty="0" smtClean="0"/>
              <a:t>Thinkers want to know the logic behind decisions, while feeling people want to know how something affects them personally</a:t>
            </a:r>
          </a:p>
          <a:p>
            <a:pPr>
              <a:buClr>
                <a:srgbClr val="666699"/>
              </a:buClr>
            </a:pPr>
            <a:r>
              <a:rPr lang="en-US" dirty="0" smtClean="0"/>
              <a:t>Judging people are driven to meet deadlines while perceiving people need more help in developing and following plans</a:t>
            </a:r>
          </a:p>
        </p:txBody>
      </p:sp>
      <p:sp>
        <p:nvSpPr>
          <p:cNvPr id="26626" name="Rectangle 2"/>
          <p:cNvSpPr>
            <a:spLocks noGrp="1" noChangeArrowheads="1"/>
          </p:cNvSpPr>
          <p:nvPr>
            <p:ph type="title"/>
          </p:nvPr>
        </p:nvSpPr>
        <p:spPr/>
        <p:txBody>
          <a:bodyPr>
            <a:normAutofit fontScale="90000"/>
          </a:bodyPr>
          <a:lstStyle/>
          <a:p>
            <a:r>
              <a:rPr lang="en-US" dirty="0" smtClean="0"/>
              <a:t>Personal Preferences Affect Communication Needs</a:t>
            </a:r>
          </a:p>
        </p:txBody>
      </p:sp>
      <p:sp>
        <p:nvSpPr>
          <p:cNvPr id="26629"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F94D7186-8251-48B7-9EB8-7AB71E3A7154}"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81000" y="1828800"/>
            <a:ext cx="8458200" cy="4343400"/>
          </a:xfrm>
        </p:spPr>
        <p:txBody>
          <a:bodyPr/>
          <a:lstStyle/>
          <a:p>
            <a:pPr>
              <a:spcBef>
                <a:spcPct val="100000"/>
              </a:spcBef>
              <a:buClr>
                <a:srgbClr val="666699"/>
              </a:buClr>
              <a:buFont typeface="Wingdings" pitchFamily="2" charset="2"/>
              <a:buChar char="§"/>
            </a:pPr>
            <a:r>
              <a:rPr lang="en-US" dirty="0" smtClean="0"/>
              <a:t>Short, frequent meetings are often very effective in IT projects</a:t>
            </a:r>
          </a:p>
          <a:p>
            <a:pPr>
              <a:spcBef>
                <a:spcPct val="100000"/>
              </a:spcBef>
              <a:buClr>
                <a:srgbClr val="666699"/>
              </a:buClr>
              <a:buFont typeface="Wingdings" pitchFamily="2" charset="2"/>
              <a:buChar char="§"/>
            </a:pPr>
            <a:r>
              <a:rPr lang="en-US" dirty="0" smtClean="0"/>
              <a:t>Stand-up meetings force people to focus on what they really need to communicate</a:t>
            </a:r>
          </a:p>
          <a:p>
            <a:pPr>
              <a:spcBef>
                <a:spcPct val="100000"/>
              </a:spcBef>
              <a:buClr>
                <a:srgbClr val="666699"/>
              </a:buClr>
              <a:buFont typeface="Wingdings" pitchFamily="2" charset="2"/>
              <a:buChar char="§"/>
            </a:pPr>
            <a:r>
              <a:rPr lang="en-US" dirty="0" smtClean="0"/>
              <a:t>Some companies have policies preventing the use of e-mail between certain hours or even entire days of the week</a:t>
            </a:r>
          </a:p>
        </p:txBody>
      </p:sp>
      <p:sp>
        <p:nvSpPr>
          <p:cNvPr id="22530" name="Rectangle 2"/>
          <p:cNvSpPr>
            <a:spLocks noGrp="1" noChangeArrowheads="1"/>
          </p:cNvSpPr>
          <p:nvPr>
            <p:ph type="title"/>
          </p:nvPr>
        </p:nvSpPr>
        <p:spPr/>
        <p:txBody>
          <a:bodyPr>
            <a:normAutofit fontScale="90000"/>
          </a:bodyPr>
          <a:lstStyle/>
          <a:p>
            <a:r>
              <a:rPr lang="en-US" dirty="0" smtClean="0"/>
              <a:t>Encouraging More Face-to-Face Interactions</a:t>
            </a:r>
          </a:p>
        </p:txBody>
      </p:sp>
      <p:sp>
        <p:nvSpPr>
          <p:cNvPr id="22533"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2734D694-D08E-4893-8645-A8AFEF63C205}" type="slidenum">
              <a:rPr lang="en-US" smtClean="0"/>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90600"/>
            <a:ext cx="8458200" cy="4525962"/>
          </a:xfrm>
        </p:spPr>
        <p:txBody>
          <a:bodyPr/>
          <a:lstStyle/>
          <a:p>
            <a:pPr marL="109537" indent="0">
              <a:buNone/>
            </a:pPr>
            <a:r>
              <a:rPr lang="en-US" sz="2000" dirty="0"/>
              <a:t>Amusing examples of miscommunications are common, especially when they involve </a:t>
            </a:r>
            <a:r>
              <a:rPr lang="en-US" sz="2000" dirty="0" smtClean="0"/>
              <a:t>the use </a:t>
            </a:r>
            <a:r>
              <a:rPr lang="en-US" sz="2000" dirty="0"/>
              <a:t>of new technologies. For example, I was teaching an introductory course in </a:t>
            </a:r>
            <a:r>
              <a:rPr lang="en-US" sz="2000" dirty="0" smtClean="0"/>
              <a:t>information systems </a:t>
            </a:r>
            <a:r>
              <a:rPr lang="en-US" sz="2000" dirty="0"/>
              <a:t>several years ago. Other instructors would often sit in on the course to </a:t>
            </a:r>
            <a:r>
              <a:rPr lang="en-US" sz="2000" dirty="0" smtClean="0"/>
              <a:t>learn how </a:t>
            </a:r>
            <a:r>
              <a:rPr lang="en-US" sz="2000" dirty="0"/>
              <a:t>to use the latest software applications. One day, students were learning how </a:t>
            </a:r>
            <a:r>
              <a:rPr lang="en-US" sz="2000" dirty="0" smtClean="0"/>
              <a:t>to adjust </a:t>
            </a:r>
            <a:r>
              <a:rPr lang="en-US" sz="2000" dirty="0"/>
              <a:t>settings and use short cuts on their computers. I would tell the students to “</a:t>
            </a:r>
            <a:r>
              <a:rPr lang="en-US" sz="2000" dirty="0" smtClean="0"/>
              <a:t>right-click” and </a:t>
            </a:r>
            <a:r>
              <a:rPr lang="en-US" sz="2000" dirty="0"/>
              <a:t>then select Properties, or “right-click” and then select Copy. At the end of </a:t>
            </a:r>
            <a:r>
              <a:rPr lang="en-US" sz="2000" dirty="0" smtClean="0"/>
              <a:t>the class</a:t>
            </a:r>
            <a:r>
              <a:rPr lang="en-US" sz="2000" dirty="0"/>
              <a:t>, an instructor quietly approached, waited until the other students were gone, </a:t>
            </a:r>
            <a:r>
              <a:rPr lang="en-US" sz="2000" dirty="0" smtClean="0"/>
              <a:t>and then </a:t>
            </a:r>
            <a:r>
              <a:rPr lang="en-US" sz="2000" dirty="0"/>
              <a:t>said, “I don’t know what I’m doing wrong.” She held up a piece of paper on </a:t>
            </a:r>
            <a:r>
              <a:rPr lang="en-US" sz="2000" dirty="0" smtClean="0"/>
              <a:t>which she </a:t>
            </a:r>
            <a:r>
              <a:rPr lang="en-US" sz="2000" dirty="0"/>
              <a:t>had written the word “click” about a dozen times. In other words, she literally </a:t>
            </a:r>
            <a:r>
              <a:rPr lang="en-US" sz="2000" dirty="0" smtClean="0"/>
              <a:t>did write </a:t>
            </a:r>
            <a:r>
              <a:rPr lang="en-US" sz="2000" dirty="0"/>
              <a:t>“click” when told to do so instead of right-clicking. I asked, “Are you a Mac user</a:t>
            </a:r>
            <a:r>
              <a:rPr lang="en-US" sz="2000" dirty="0" smtClean="0"/>
              <a:t>?” Macintosh </a:t>
            </a:r>
            <a:r>
              <a:rPr lang="en-US" sz="2000" dirty="0"/>
              <a:t>computers do not normally have a mouse with two buttons, so users </a:t>
            </a:r>
            <a:r>
              <a:rPr lang="en-US" sz="2000" dirty="0" smtClean="0"/>
              <a:t>never have </a:t>
            </a:r>
            <a:r>
              <a:rPr lang="en-US" sz="2000" dirty="0"/>
              <a:t>to right-click. I showed the instructor how to right-click a mouse, and in </a:t>
            </a:r>
            <a:r>
              <a:rPr lang="en-US" sz="2000" dirty="0" smtClean="0"/>
              <a:t>future classes </a:t>
            </a:r>
            <a:r>
              <a:rPr lang="en-US" sz="2000" dirty="0"/>
              <a:t>made sure to point out operations that were different on PCs than Macs.</a:t>
            </a:r>
          </a:p>
        </p:txBody>
      </p:sp>
      <p:sp>
        <p:nvSpPr>
          <p:cNvPr id="3" name="Title 2"/>
          <p:cNvSpPr>
            <a:spLocks noGrp="1"/>
          </p:cNvSpPr>
          <p:nvPr>
            <p:ph type="title"/>
          </p:nvPr>
        </p:nvSpPr>
        <p:spPr>
          <a:xfrm>
            <a:off x="457200" y="0"/>
            <a:ext cx="8229600" cy="1143000"/>
          </a:xfrm>
        </p:spPr>
        <p:txBody>
          <a:bodyPr/>
          <a:lstStyle/>
          <a:p>
            <a:r>
              <a:rPr lang="en-US" dirty="0" smtClean="0"/>
              <a:t>What Went Wrong?</a:t>
            </a:r>
            <a:endParaRPr lang="en-US" dirty="0"/>
          </a:p>
        </p:txBody>
      </p:sp>
      <p:sp>
        <p:nvSpPr>
          <p:cNvPr id="4" name="Footer Placeholder 3"/>
          <p:cNvSpPr>
            <a:spLocks noGrp="1"/>
          </p:cNvSpPr>
          <p:nvPr>
            <p:ph type="ftr" sz="quarter" idx="10"/>
          </p:nvPr>
        </p:nvSpPr>
        <p:spPr/>
        <p:txBody>
          <a:bodyPr/>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E7041028-70A1-4883-98CC-1414125760B5}" type="slidenum">
              <a:rPr lang="en-US" smtClean="0"/>
              <a:pPr>
                <a:defRPr/>
              </a:pPr>
              <a:t>12</a:t>
            </a:fld>
            <a:endParaRPr lang="en-US" dirty="0"/>
          </a:p>
        </p:txBody>
      </p:sp>
    </p:spTree>
    <p:extLst>
      <p:ext uri="{BB962C8B-B14F-4D97-AF65-F5344CB8AC3E}">
        <p14:creationId xmlns:p14="http://schemas.microsoft.com/office/powerpoint/2010/main" val="1173815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381000" y="1981200"/>
            <a:ext cx="8458200" cy="4343400"/>
          </a:xfrm>
        </p:spPr>
        <p:txBody>
          <a:bodyPr/>
          <a:lstStyle/>
          <a:p>
            <a:pPr>
              <a:spcBef>
                <a:spcPct val="100000"/>
              </a:spcBef>
              <a:buClr>
                <a:srgbClr val="666699"/>
              </a:buClr>
              <a:buFont typeface="Wingdings" pitchFamily="2" charset="2"/>
              <a:buChar char="§"/>
            </a:pPr>
            <a:r>
              <a:rPr lang="en-US" dirty="0" smtClean="0"/>
              <a:t>Don’t bury crucial information</a:t>
            </a:r>
          </a:p>
          <a:p>
            <a:pPr>
              <a:spcBef>
                <a:spcPct val="100000"/>
              </a:spcBef>
              <a:buClr>
                <a:srgbClr val="666699"/>
              </a:buClr>
              <a:buFont typeface="Wingdings" pitchFamily="2" charset="2"/>
              <a:buChar char="§"/>
            </a:pPr>
            <a:r>
              <a:rPr lang="en-US" dirty="0" smtClean="0"/>
              <a:t>Don’t be afraid to report bad information</a:t>
            </a:r>
          </a:p>
          <a:p>
            <a:pPr>
              <a:spcBef>
                <a:spcPct val="100000"/>
              </a:spcBef>
              <a:buClr>
                <a:srgbClr val="666699"/>
              </a:buClr>
              <a:buFont typeface="Wingdings" pitchFamily="2" charset="2"/>
              <a:buChar char="§"/>
            </a:pPr>
            <a:r>
              <a:rPr lang="en-US" dirty="0" smtClean="0"/>
              <a:t>Oral communication via meetings and informal talks helps bring important information</a:t>
            </a:r>
            <a:r>
              <a:rPr lang="en-US" dirty="0" smtClean="0">
                <a:cs typeface="Times New Roman" pitchFamily="18" charset="0"/>
              </a:rPr>
              <a:t>—</a:t>
            </a:r>
            <a:r>
              <a:rPr lang="en-US" dirty="0" smtClean="0"/>
              <a:t>good and bad</a:t>
            </a:r>
            <a:r>
              <a:rPr lang="en-US" dirty="0" smtClean="0">
                <a:cs typeface="Times New Roman" pitchFamily="18" charset="0"/>
              </a:rPr>
              <a:t>—</a:t>
            </a:r>
            <a:r>
              <a:rPr lang="en-US" dirty="0" smtClean="0"/>
              <a:t>out into the open</a:t>
            </a:r>
          </a:p>
        </p:txBody>
      </p:sp>
      <p:sp>
        <p:nvSpPr>
          <p:cNvPr id="20482" name="Rectangle 2"/>
          <p:cNvSpPr>
            <a:spLocks noGrp="1" noChangeArrowheads="1"/>
          </p:cNvSpPr>
          <p:nvPr>
            <p:ph type="title"/>
          </p:nvPr>
        </p:nvSpPr>
        <p:spPr/>
        <p:txBody>
          <a:bodyPr>
            <a:normAutofit fontScale="90000"/>
          </a:bodyPr>
          <a:lstStyle/>
          <a:p>
            <a:r>
              <a:rPr lang="en-US" dirty="0" smtClean="0"/>
              <a:t>Distributing Information in an Effective and Timely Manner</a:t>
            </a:r>
          </a:p>
        </p:txBody>
      </p:sp>
      <p:sp>
        <p:nvSpPr>
          <p:cNvPr id="20485"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D18C68D1-3354-47B1-B13F-4C776BE79FAF}" type="slidenum">
              <a:rPr lang="en-US" smtClean="0"/>
              <a:pPr>
                <a:defRPr/>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381000" y="1600200"/>
            <a:ext cx="8458200" cy="4572000"/>
          </a:xfrm>
        </p:spPr>
        <p:txBody>
          <a:bodyPr/>
          <a:lstStyle/>
          <a:p>
            <a:pPr>
              <a:spcBef>
                <a:spcPct val="80000"/>
              </a:spcBef>
              <a:buClr>
                <a:srgbClr val="666699"/>
              </a:buClr>
            </a:pPr>
            <a:r>
              <a:rPr lang="en-US" dirty="0" smtClean="0"/>
              <a:t>Rarely does the receiver interpret a message exactly as the sender intended</a:t>
            </a:r>
          </a:p>
          <a:p>
            <a:pPr>
              <a:spcBef>
                <a:spcPct val="80000"/>
              </a:spcBef>
              <a:buClr>
                <a:srgbClr val="666699"/>
              </a:buClr>
            </a:pPr>
            <a:r>
              <a:rPr lang="en-US" dirty="0" smtClean="0"/>
              <a:t>Geographic location and cultural background affect the complexity of project communications</a:t>
            </a:r>
          </a:p>
          <a:p>
            <a:pPr lvl="1">
              <a:spcBef>
                <a:spcPct val="80000"/>
              </a:spcBef>
              <a:buClr>
                <a:srgbClr val="666699"/>
              </a:buClr>
            </a:pPr>
            <a:r>
              <a:rPr lang="en-US" dirty="0" smtClean="0"/>
              <a:t>Different working hours</a:t>
            </a:r>
          </a:p>
          <a:p>
            <a:pPr lvl="1">
              <a:spcBef>
                <a:spcPct val="80000"/>
              </a:spcBef>
              <a:buClr>
                <a:srgbClr val="666699"/>
              </a:buClr>
            </a:pPr>
            <a:r>
              <a:rPr lang="en-US" dirty="0" smtClean="0"/>
              <a:t>Language barriers</a:t>
            </a:r>
          </a:p>
          <a:p>
            <a:pPr lvl="1">
              <a:spcBef>
                <a:spcPct val="80000"/>
              </a:spcBef>
              <a:buClr>
                <a:srgbClr val="666699"/>
              </a:buClr>
            </a:pPr>
            <a:r>
              <a:rPr lang="en-US" dirty="0" smtClean="0"/>
              <a:t>Different cultural norms</a:t>
            </a:r>
          </a:p>
          <a:p>
            <a:endParaRPr lang="en-US" dirty="0" smtClean="0"/>
          </a:p>
        </p:txBody>
      </p:sp>
      <p:sp>
        <p:nvSpPr>
          <p:cNvPr id="27650" name="Rectangle 2"/>
          <p:cNvSpPr>
            <a:spLocks noGrp="1" noChangeArrowheads="1"/>
          </p:cNvSpPr>
          <p:nvPr>
            <p:ph type="title"/>
          </p:nvPr>
        </p:nvSpPr>
        <p:spPr/>
        <p:txBody>
          <a:bodyPr>
            <a:normAutofit fontScale="90000"/>
          </a:bodyPr>
          <a:lstStyle/>
          <a:p>
            <a:r>
              <a:rPr lang="en-US" dirty="0" smtClean="0"/>
              <a:t>Other Communication Considerations</a:t>
            </a:r>
          </a:p>
        </p:txBody>
      </p:sp>
      <p:sp>
        <p:nvSpPr>
          <p:cNvPr id="27653"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73ED1362-77DC-4486-BA61-3B6FCC150406}" type="slidenum">
              <a:rPr lang="en-US" smtClean="0"/>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1000" y="152400"/>
            <a:ext cx="8686800" cy="1219200"/>
          </a:xfrm>
        </p:spPr>
        <p:txBody>
          <a:bodyPr/>
          <a:lstStyle/>
          <a:p>
            <a:r>
              <a:rPr lang="en-US" sz="3600" dirty="0" smtClean="0"/>
              <a:t>Setting the Stage for Communicating </a:t>
            </a:r>
            <a:br>
              <a:rPr lang="en-US" sz="3600" dirty="0" smtClean="0"/>
            </a:br>
            <a:r>
              <a:rPr lang="en-US" sz="3600" dirty="0" smtClean="0"/>
              <a:t>Bad News</a:t>
            </a:r>
          </a:p>
        </p:txBody>
      </p:sp>
      <p:sp>
        <p:nvSpPr>
          <p:cNvPr id="28677"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503C7239-B876-469E-B0EE-032EF7C21342}" type="slidenum">
              <a:rPr lang="en-US" smtClean="0"/>
              <a:pPr>
                <a:defRPr/>
              </a:pPr>
              <a:t>15</a:t>
            </a:fld>
            <a:endParaRPr lang="en-US" dirty="0"/>
          </a:p>
        </p:txBody>
      </p:sp>
      <p:sp>
        <p:nvSpPr>
          <p:cNvPr id="28675" name="Rectangle 5"/>
          <p:cNvSpPr>
            <a:spLocks noChangeArrowheads="1"/>
          </p:cNvSpPr>
          <p:nvPr/>
        </p:nvSpPr>
        <p:spPr bwMode="auto">
          <a:xfrm>
            <a:off x="381000" y="1447800"/>
            <a:ext cx="8534400" cy="4401205"/>
          </a:xfrm>
          <a:prstGeom prst="rect">
            <a:avLst/>
          </a:prstGeom>
          <a:noFill/>
          <a:ln w="9525">
            <a:noFill/>
            <a:miter lim="800000"/>
            <a:headEnd/>
            <a:tailEnd/>
          </a:ln>
        </p:spPr>
        <p:txBody>
          <a:bodyPr anchor="ctr">
            <a:spAutoFit/>
          </a:bodyPr>
          <a:lstStyle/>
          <a:p>
            <a:r>
              <a:rPr lang="en-US" sz="2000" i="1" dirty="0">
                <a:latin typeface="Bodoni MT" pitchFamily="18" charset="0"/>
              </a:rPr>
              <a:t>Dear Mom and Dad, or should I say Grandma &amp; Grandpa,</a:t>
            </a:r>
          </a:p>
          <a:p>
            <a:endParaRPr lang="en-US" sz="1000" i="1" dirty="0">
              <a:latin typeface="Bodoni MT" pitchFamily="18" charset="0"/>
            </a:endParaRPr>
          </a:p>
          <a:p>
            <a:r>
              <a:rPr lang="en-US" sz="2000" i="1" dirty="0">
                <a:latin typeface="Bodoni MT" pitchFamily="18" charset="0"/>
              </a:rPr>
              <a:t>Yes, I am pregnant. No, I’m not married yet since Larry, my boyfriend, is out of a job. Larry’s employers just don’t seem to appreciate the skills he has learned since he quit high school. Larry looks much younger than you, Dad, even though he is three years older. I’m quitting college and getting a job so we can get an apartment before the baby is born. I found a beautiful apartment above a 24-hour auto repair garage with good insulation so the exhaust fumes and noise won’t bother us.</a:t>
            </a:r>
          </a:p>
          <a:p>
            <a:endParaRPr lang="en-US" sz="1000" i="1" dirty="0">
              <a:latin typeface="Bodoni MT" pitchFamily="18" charset="0"/>
            </a:endParaRPr>
          </a:p>
          <a:p>
            <a:r>
              <a:rPr lang="en-US" sz="2000" i="1" dirty="0">
                <a:latin typeface="Bodoni MT" pitchFamily="18" charset="0"/>
              </a:rPr>
              <a:t>I’m very happy. I thought you would be too.</a:t>
            </a:r>
          </a:p>
          <a:p>
            <a:endParaRPr lang="en-US" sz="1000" i="1" dirty="0">
              <a:latin typeface="Bodoni MT" pitchFamily="18" charset="0"/>
            </a:endParaRPr>
          </a:p>
          <a:p>
            <a:r>
              <a:rPr lang="en-US" sz="2000" i="1" dirty="0">
                <a:latin typeface="Bodoni MT" pitchFamily="18" charset="0"/>
              </a:rPr>
              <a:t>Love, Ashley</a:t>
            </a:r>
          </a:p>
          <a:p>
            <a:endParaRPr lang="en-US" sz="1000" i="1" dirty="0">
              <a:latin typeface="Bodoni MT" pitchFamily="18" charset="0"/>
            </a:endParaRPr>
          </a:p>
          <a:p>
            <a:r>
              <a:rPr lang="en-US" sz="2000" i="1" dirty="0">
                <a:latin typeface="Bodoni MT" pitchFamily="18" charset="0"/>
              </a:rPr>
              <a:t>P.S. There is no Larry. I’m not pregnant. I’m not getting married. I’m not quitting school, but I am getting a “D” in Chemistry. I just wanted you to have some perspective.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381000" y="2057400"/>
            <a:ext cx="8458200" cy="4267200"/>
          </a:xfrm>
        </p:spPr>
        <p:txBody>
          <a:bodyPr/>
          <a:lstStyle/>
          <a:p>
            <a:pPr>
              <a:buClr>
                <a:srgbClr val="666699"/>
              </a:buClr>
            </a:pPr>
            <a:r>
              <a:rPr lang="en-US" dirty="0" smtClean="0"/>
              <a:t>As the number of people involved increases, the complexity of communications increases because there are more communications channels or pathways through which people can communicate.</a:t>
            </a:r>
          </a:p>
          <a:p>
            <a:pPr>
              <a:buClr>
                <a:srgbClr val="666699"/>
              </a:buClr>
            </a:pPr>
            <a:r>
              <a:rPr lang="en-US" dirty="0" smtClean="0"/>
              <a:t>Number of communications channels = </a:t>
            </a:r>
            <a:r>
              <a:rPr lang="en-US" i="1" u="sng" dirty="0" smtClean="0"/>
              <a:t>n</a:t>
            </a:r>
            <a:r>
              <a:rPr lang="en-US" u="sng" dirty="0" smtClean="0"/>
              <a:t>(</a:t>
            </a:r>
            <a:r>
              <a:rPr lang="en-US" i="1" u="sng" dirty="0" smtClean="0"/>
              <a:t>n-1</a:t>
            </a:r>
            <a:r>
              <a:rPr lang="en-US" u="sng" dirty="0" smtClean="0"/>
              <a:t>)</a:t>
            </a:r>
            <a:endParaRPr lang="en-US" dirty="0" smtClean="0"/>
          </a:p>
          <a:p>
            <a:pPr>
              <a:buClr>
                <a:srgbClr val="666699"/>
              </a:buClr>
              <a:buNone/>
            </a:pPr>
            <a:r>
              <a:rPr lang="en-US" dirty="0" smtClean="0"/>
              <a:t>				      			 	     2		 </a:t>
            </a:r>
            <a:br>
              <a:rPr lang="en-US" dirty="0" smtClean="0"/>
            </a:br>
            <a:r>
              <a:rPr lang="en-US" dirty="0" smtClean="0"/>
              <a:t>where</a:t>
            </a:r>
            <a:r>
              <a:rPr lang="en-US" i="1" dirty="0" smtClean="0"/>
              <a:t> n</a:t>
            </a:r>
            <a:r>
              <a:rPr lang="en-US" dirty="0" smtClean="0"/>
              <a:t> is the number of people involved</a:t>
            </a:r>
          </a:p>
        </p:txBody>
      </p:sp>
      <p:sp>
        <p:nvSpPr>
          <p:cNvPr id="29698" name="Rectangle 2"/>
          <p:cNvSpPr>
            <a:spLocks noGrp="1" noChangeArrowheads="1"/>
          </p:cNvSpPr>
          <p:nvPr>
            <p:ph type="title"/>
          </p:nvPr>
        </p:nvSpPr>
        <p:spPr/>
        <p:txBody>
          <a:bodyPr>
            <a:normAutofit fontScale="90000"/>
          </a:bodyPr>
          <a:lstStyle/>
          <a:p>
            <a:r>
              <a:rPr lang="en-US" dirty="0" smtClean="0"/>
              <a:t>Determining the Number of Communications Channels</a:t>
            </a:r>
          </a:p>
        </p:txBody>
      </p:sp>
      <p:sp>
        <p:nvSpPr>
          <p:cNvPr id="29701"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C9A9DAF9-50B2-4BD0-A6D7-3428D1B547B9}" type="slidenum">
              <a:rPr lang="en-US" smtClean="0"/>
              <a:pPr>
                <a:defRPr/>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r>
              <a:rPr lang="en-US" sz="3600" dirty="0" smtClean="0"/>
              <a:t>Figure 10-2. The Impact of the Number of People on Communications Channels</a:t>
            </a:r>
            <a:endParaRPr lang="en-US" sz="4400" dirty="0" smtClean="0"/>
          </a:p>
        </p:txBody>
      </p:sp>
      <p:sp>
        <p:nvSpPr>
          <p:cNvPr id="30725" name="Footer Placeholder 6"/>
          <p:cNvSpPr>
            <a:spLocks noGrp="1"/>
          </p:cNvSpPr>
          <p:nvPr>
            <p:ph type="ftr" sz="quarter" idx="10"/>
          </p:nvPr>
        </p:nvSpPr>
        <p:spPr bwMode="auto">
          <a:noFill/>
          <a:ln>
            <a:miter lim="800000"/>
            <a:headEnd/>
            <a:tailEnd/>
          </a:ln>
        </p:spPr>
        <p:txBody>
          <a:bodyPr/>
          <a:lstStyle/>
          <a:p>
            <a:pPr>
              <a:buFontTx/>
              <a:buNone/>
            </a:pPr>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97773767-0404-439F-BDD5-8029323C6671}" type="slidenum">
              <a:rPr lang="en-US" smtClean="0"/>
              <a:pPr>
                <a:defRPr/>
              </a:pPr>
              <a:t>17</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295400"/>
            <a:ext cx="7599043" cy="5137776"/>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lstStyle/>
          <a:p>
            <a:pPr>
              <a:spcBef>
                <a:spcPct val="100000"/>
              </a:spcBef>
              <a:buClr>
                <a:srgbClr val="666699"/>
              </a:buClr>
              <a:buFont typeface="Wingdings" pitchFamily="2" charset="2"/>
              <a:buChar char="§"/>
            </a:pPr>
            <a:r>
              <a:rPr lang="en-US" dirty="0" smtClean="0"/>
              <a:t>Every project should include some type of </a:t>
            </a:r>
            <a:r>
              <a:rPr lang="en-US" b="1" dirty="0" smtClean="0"/>
              <a:t>communications management </a:t>
            </a:r>
            <a:r>
              <a:rPr lang="en-US" dirty="0" smtClean="0"/>
              <a:t>plan, a document that guides project communications</a:t>
            </a:r>
          </a:p>
          <a:p>
            <a:r>
              <a:rPr lang="en-US" dirty="0"/>
              <a:t>The communications management plan </a:t>
            </a:r>
            <a:r>
              <a:rPr lang="en-US" dirty="0" smtClean="0"/>
              <a:t>varies with </a:t>
            </a:r>
            <a:r>
              <a:rPr lang="en-US" dirty="0"/>
              <a:t>the needs of the project, but some type of written plan should always be </a:t>
            </a:r>
            <a:r>
              <a:rPr lang="en-US" dirty="0" smtClean="0"/>
              <a:t>prepared</a:t>
            </a:r>
            <a:endParaRPr lang="en-US" dirty="0"/>
          </a:p>
          <a:p>
            <a:r>
              <a:rPr lang="en-US" dirty="0"/>
              <a:t>For small projects</a:t>
            </a:r>
            <a:r>
              <a:rPr lang="en-US" dirty="0" smtClean="0"/>
              <a:t>, </a:t>
            </a:r>
            <a:r>
              <a:rPr lang="en-US" dirty="0"/>
              <a:t>the communications management plan can be part of the team </a:t>
            </a:r>
            <a:r>
              <a:rPr lang="en-US" dirty="0" smtClean="0"/>
              <a:t>contract</a:t>
            </a:r>
            <a:endParaRPr lang="en-US" dirty="0"/>
          </a:p>
          <a:p>
            <a:r>
              <a:rPr lang="en-US" dirty="0"/>
              <a:t>For large projects, it should be a separate </a:t>
            </a:r>
            <a:r>
              <a:rPr lang="en-US" dirty="0" smtClean="0"/>
              <a:t>document</a:t>
            </a:r>
          </a:p>
        </p:txBody>
      </p:sp>
      <p:sp>
        <p:nvSpPr>
          <p:cNvPr id="14338" name="Rectangle 2"/>
          <p:cNvSpPr>
            <a:spLocks noGrp="1" noChangeArrowheads="1"/>
          </p:cNvSpPr>
          <p:nvPr>
            <p:ph type="title"/>
          </p:nvPr>
        </p:nvSpPr>
        <p:spPr/>
        <p:txBody>
          <a:bodyPr>
            <a:normAutofit fontScale="90000"/>
          </a:bodyPr>
          <a:lstStyle/>
          <a:p>
            <a:r>
              <a:rPr lang="en-US" dirty="0" smtClean="0"/>
              <a:t>Planning Communications Management</a:t>
            </a:r>
          </a:p>
        </p:txBody>
      </p:sp>
      <p:sp>
        <p:nvSpPr>
          <p:cNvPr id="14341"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36750A1E-0D14-4AFD-BFA9-02B84F7E0A76}" type="slidenum">
              <a:rPr lang="en-US" smtClean="0"/>
              <a:pPr>
                <a:defRPr/>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381000" y="1219200"/>
            <a:ext cx="8458200" cy="4419600"/>
          </a:xfrm>
        </p:spPr>
        <p:txBody>
          <a:bodyPr/>
          <a:lstStyle/>
          <a:p>
            <a:pPr marL="109537" indent="0">
              <a:buNone/>
            </a:pPr>
            <a:r>
              <a:rPr lang="en-US" sz="2400" dirty="0"/>
              <a:t>1. Stakeholder communications requirements</a:t>
            </a:r>
          </a:p>
          <a:p>
            <a:pPr marL="109537" indent="0">
              <a:buNone/>
            </a:pPr>
            <a:r>
              <a:rPr lang="en-US" sz="2400" dirty="0"/>
              <a:t>2. Information to be communicated, including format, content, and </a:t>
            </a:r>
            <a:r>
              <a:rPr lang="en-US" sz="2400" dirty="0" smtClean="0"/>
              <a:t>level of </a:t>
            </a:r>
            <a:r>
              <a:rPr lang="en-US" sz="2400" dirty="0"/>
              <a:t>detail</a:t>
            </a:r>
          </a:p>
          <a:p>
            <a:pPr marL="109537" indent="0">
              <a:buNone/>
            </a:pPr>
            <a:r>
              <a:rPr lang="en-US" sz="2400" dirty="0"/>
              <a:t>3. Who will receive the information and who will produce it</a:t>
            </a:r>
          </a:p>
          <a:p>
            <a:pPr marL="109537" indent="0">
              <a:buNone/>
            </a:pPr>
            <a:r>
              <a:rPr lang="en-US" sz="2400" dirty="0"/>
              <a:t>4. Suggested methods or technologies for conveying the information</a:t>
            </a:r>
          </a:p>
          <a:p>
            <a:pPr marL="109537" indent="0">
              <a:buNone/>
            </a:pPr>
            <a:r>
              <a:rPr lang="en-US" sz="2400" dirty="0"/>
              <a:t>5. Frequency of communication</a:t>
            </a:r>
          </a:p>
          <a:p>
            <a:pPr marL="109537" indent="0">
              <a:buNone/>
            </a:pPr>
            <a:r>
              <a:rPr lang="en-US" sz="2400" dirty="0"/>
              <a:t>6. Escalation procedures for resolving issues</a:t>
            </a:r>
          </a:p>
          <a:p>
            <a:pPr marL="109537" indent="0">
              <a:buNone/>
            </a:pPr>
            <a:r>
              <a:rPr lang="en-US" sz="2400" dirty="0"/>
              <a:t>7. Revision procedures for updating the communications management plan</a:t>
            </a:r>
          </a:p>
          <a:p>
            <a:pPr marL="109537" indent="0">
              <a:buNone/>
            </a:pPr>
            <a:r>
              <a:rPr lang="en-US" sz="2400" dirty="0"/>
              <a:t>8. A glossary of common terminology</a:t>
            </a:r>
            <a:endParaRPr lang="en-US" sz="2400" dirty="0" smtClean="0"/>
          </a:p>
        </p:txBody>
      </p:sp>
      <p:sp>
        <p:nvSpPr>
          <p:cNvPr id="15362" name="Rectangle 2"/>
          <p:cNvSpPr>
            <a:spLocks noGrp="1" noChangeArrowheads="1"/>
          </p:cNvSpPr>
          <p:nvPr>
            <p:ph type="title"/>
          </p:nvPr>
        </p:nvSpPr>
        <p:spPr>
          <a:xfrm>
            <a:off x="457200" y="0"/>
            <a:ext cx="8229600" cy="1143000"/>
          </a:xfrm>
        </p:spPr>
        <p:txBody>
          <a:bodyPr>
            <a:normAutofit fontScale="90000"/>
          </a:bodyPr>
          <a:lstStyle/>
          <a:p>
            <a:r>
              <a:rPr lang="en-US" dirty="0" smtClean="0"/>
              <a:t>Communications Management</a:t>
            </a:r>
            <a:br>
              <a:rPr lang="en-US" dirty="0" smtClean="0"/>
            </a:br>
            <a:r>
              <a:rPr lang="en-US" dirty="0" smtClean="0"/>
              <a:t>Plan Contents</a:t>
            </a:r>
          </a:p>
        </p:txBody>
      </p:sp>
      <p:sp>
        <p:nvSpPr>
          <p:cNvPr id="15365"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61901660-625A-429A-86A8-6CD93411A105}" type="slidenum">
              <a:rPr lang="en-US" smtClean="0"/>
              <a:pPr>
                <a:defRPr/>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228600" y="1066800"/>
            <a:ext cx="8610600" cy="4800600"/>
          </a:xfrm>
        </p:spPr>
        <p:txBody>
          <a:bodyPr/>
          <a:lstStyle/>
          <a:p>
            <a:r>
              <a:rPr lang="en-US" sz="2800" dirty="0"/>
              <a:t>Understand the importance of good communications on projects and </a:t>
            </a:r>
            <a:r>
              <a:rPr lang="en-US" sz="2800" dirty="0" smtClean="0"/>
              <a:t>the need </a:t>
            </a:r>
            <a:r>
              <a:rPr lang="en-US" sz="2800" dirty="0"/>
              <a:t>to develop soft skills, especially for IT project managers and </a:t>
            </a:r>
            <a:r>
              <a:rPr lang="en-US" sz="2800" dirty="0" smtClean="0"/>
              <a:t>their teams</a:t>
            </a:r>
            <a:endParaRPr lang="en-US" sz="2800" dirty="0"/>
          </a:p>
          <a:p>
            <a:r>
              <a:rPr lang="en-US" sz="2800" dirty="0" smtClean="0"/>
              <a:t>Review </a:t>
            </a:r>
            <a:r>
              <a:rPr lang="en-US" sz="2800" dirty="0"/>
              <a:t>key concepts related to communications</a:t>
            </a:r>
          </a:p>
          <a:p>
            <a:r>
              <a:rPr lang="en-US" sz="2800" dirty="0" smtClean="0"/>
              <a:t>Explain </a:t>
            </a:r>
            <a:r>
              <a:rPr lang="en-US" sz="2800" dirty="0"/>
              <a:t>the elements of planning project communications and how </a:t>
            </a:r>
            <a:r>
              <a:rPr lang="en-US" sz="2800" dirty="0" smtClean="0"/>
              <a:t>to create </a:t>
            </a:r>
            <a:r>
              <a:rPr lang="en-US" sz="2800" dirty="0"/>
              <a:t>a communications management plan</a:t>
            </a:r>
          </a:p>
          <a:p>
            <a:r>
              <a:rPr lang="en-US" sz="2800" dirty="0" smtClean="0"/>
              <a:t>Describe </a:t>
            </a:r>
            <a:r>
              <a:rPr lang="en-US" sz="2800" dirty="0"/>
              <a:t>how to manage communications, including </a:t>
            </a:r>
            <a:r>
              <a:rPr lang="en-US" sz="2800" dirty="0" smtClean="0"/>
              <a:t>communication technologies</a:t>
            </a:r>
            <a:r>
              <a:rPr lang="en-US" sz="2800" dirty="0"/>
              <a:t>, media, and performance reporting</a:t>
            </a:r>
            <a:endParaRPr lang="en-US" sz="2800" dirty="0" smtClean="0"/>
          </a:p>
        </p:txBody>
      </p:sp>
      <p:sp>
        <p:nvSpPr>
          <p:cNvPr id="9218" name="Rectangle 2"/>
          <p:cNvSpPr>
            <a:spLocks noGrp="1" noChangeArrowheads="1"/>
          </p:cNvSpPr>
          <p:nvPr>
            <p:ph type="title"/>
          </p:nvPr>
        </p:nvSpPr>
        <p:spPr>
          <a:xfrm>
            <a:off x="381000" y="228600"/>
            <a:ext cx="8382000" cy="609600"/>
          </a:xfrm>
        </p:spPr>
        <p:txBody>
          <a:bodyPr>
            <a:normAutofit fontScale="90000"/>
          </a:bodyPr>
          <a:lstStyle/>
          <a:p>
            <a:r>
              <a:rPr lang="en-US" dirty="0" smtClean="0"/>
              <a:t>Learning Objectives</a:t>
            </a:r>
          </a:p>
        </p:txBody>
      </p:sp>
      <p:sp>
        <p:nvSpPr>
          <p:cNvPr id="9221"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324835EC-F943-42CB-B61C-C0479D4AB78A}"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0"/>
            <a:ext cx="8229600" cy="1143000"/>
          </a:xfrm>
        </p:spPr>
        <p:txBody>
          <a:bodyPr>
            <a:normAutofit fontScale="90000"/>
          </a:bodyPr>
          <a:lstStyle/>
          <a:p>
            <a:r>
              <a:rPr lang="en-US" sz="3600" dirty="0" smtClean="0"/>
              <a:t>Table 10-1. Sample Stakeholder Analysis for Project Communications</a:t>
            </a:r>
          </a:p>
        </p:txBody>
      </p:sp>
      <p:sp>
        <p:nvSpPr>
          <p:cNvPr id="17412" name="Footer Placeholder 7"/>
          <p:cNvSpPr>
            <a:spLocks noGrp="1"/>
          </p:cNvSpPr>
          <p:nvPr>
            <p:ph type="ftr" sz="quarter" idx="10"/>
          </p:nvPr>
        </p:nvSpPr>
        <p:spPr bwMode="auto">
          <a:noFill/>
          <a:ln>
            <a:miter lim="800000"/>
            <a:headEnd/>
            <a:tailEnd/>
          </a:ln>
        </p:spPr>
        <p:txBody>
          <a:bodyPr/>
          <a:lstStyle/>
          <a:p>
            <a:pPr>
              <a:buFontTx/>
              <a:buNone/>
            </a:pPr>
            <a:r>
              <a:rPr lang="en-US" dirty="0" smtClean="0"/>
              <a:t>Information Technology Project Management, Seventh Edition</a:t>
            </a:r>
          </a:p>
        </p:txBody>
      </p:sp>
      <p:sp>
        <p:nvSpPr>
          <p:cNvPr id="7" name="Slide Number Placeholder 6"/>
          <p:cNvSpPr>
            <a:spLocks noGrp="1"/>
          </p:cNvSpPr>
          <p:nvPr>
            <p:ph type="sldNum" sz="quarter" idx="11"/>
          </p:nvPr>
        </p:nvSpPr>
        <p:spPr/>
        <p:txBody>
          <a:bodyPr/>
          <a:lstStyle/>
          <a:p>
            <a:pPr>
              <a:buFontTx/>
              <a:buNone/>
              <a:defRPr/>
            </a:pPr>
            <a:fld id="{59E06270-8745-46BE-905A-87514833B8ED}" type="slidenum">
              <a:rPr lang="en-US" smtClean="0"/>
              <a:pPr>
                <a:buFontTx/>
                <a:buNone/>
                <a:defRPr/>
              </a:pPr>
              <a:t>20</a:t>
            </a:fld>
            <a:endParaRPr lang="en-US" dirty="0"/>
          </a:p>
        </p:txBody>
      </p:sp>
      <p:pic>
        <p:nvPicPr>
          <p:cNvPr id="17415" name="Picture 7"/>
          <p:cNvPicPr>
            <a:picLocks noChangeAspect="1" noChangeArrowheads="1"/>
          </p:cNvPicPr>
          <p:nvPr/>
        </p:nvPicPr>
        <p:blipFill>
          <a:blip r:embed="rId2"/>
          <a:srcRect l="23125" t="29000" r="26875" b="13000"/>
          <a:stretch>
            <a:fillRect/>
          </a:stretch>
        </p:blipFill>
        <p:spPr bwMode="auto">
          <a:xfrm>
            <a:off x="914400" y="1143000"/>
            <a:ext cx="7147034" cy="518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Managing communications is a large part of a project manager’s </a:t>
            </a:r>
            <a:r>
              <a:rPr lang="en-US" dirty="0" smtClean="0"/>
              <a:t>job</a:t>
            </a:r>
          </a:p>
          <a:p>
            <a:r>
              <a:rPr lang="en-US" dirty="0" smtClean="0"/>
              <a:t>Getting </a:t>
            </a:r>
            <a:r>
              <a:rPr lang="en-US" dirty="0"/>
              <a:t>project </a:t>
            </a:r>
            <a:r>
              <a:rPr lang="en-US" dirty="0" smtClean="0"/>
              <a:t>information to </a:t>
            </a:r>
            <a:r>
              <a:rPr lang="en-US" dirty="0"/>
              <a:t>the right people at the right time and in a useful format is just as important </a:t>
            </a:r>
            <a:r>
              <a:rPr lang="en-US" dirty="0" smtClean="0"/>
              <a:t>as developing </a:t>
            </a:r>
            <a:r>
              <a:rPr lang="en-US" dirty="0"/>
              <a:t>the information in the first </a:t>
            </a:r>
            <a:r>
              <a:rPr lang="en-US" dirty="0" smtClean="0"/>
              <a:t>place</a:t>
            </a:r>
          </a:p>
          <a:p>
            <a:r>
              <a:rPr lang="en-US" dirty="0"/>
              <a:t>Important considerations include the use of technology, the appropriate methods </a:t>
            </a:r>
            <a:r>
              <a:rPr lang="en-US" dirty="0" smtClean="0"/>
              <a:t>and media </a:t>
            </a:r>
            <a:r>
              <a:rPr lang="en-US" dirty="0"/>
              <a:t>to use, and performance </a:t>
            </a:r>
            <a:r>
              <a:rPr lang="en-US" dirty="0" smtClean="0"/>
              <a:t>reporting</a:t>
            </a:r>
            <a:endParaRPr lang="en-US" dirty="0"/>
          </a:p>
        </p:txBody>
      </p:sp>
      <p:sp>
        <p:nvSpPr>
          <p:cNvPr id="3" name="Title 2"/>
          <p:cNvSpPr>
            <a:spLocks noGrp="1"/>
          </p:cNvSpPr>
          <p:nvPr>
            <p:ph type="title"/>
          </p:nvPr>
        </p:nvSpPr>
        <p:spPr/>
        <p:txBody>
          <a:bodyPr/>
          <a:lstStyle/>
          <a:p>
            <a:r>
              <a:rPr lang="en-US" dirty="0" smtClean="0"/>
              <a:t>Managing Communications</a:t>
            </a:r>
            <a:endParaRPr lang="en-US" dirty="0"/>
          </a:p>
        </p:txBody>
      </p:sp>
      <p:sp>
        <p:nvSpPr>
          <p:cNvPr id="4" name="Footer Placeholder 3"/>
          <p:cNvSpPr>
            <a:spLocks noGrp="1"/>
          </p:cNvSpPr>
          <p:nvPr>
            <p:ph type="ftr" sz="quarter" idx="10"/>
          </p:nvPr>
        </p:nvSpPr>
        <p:spPr/>
        <p:txBody>
          <a:bodyPr/>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E7041028-70A1-4883-98CC-1414125760B5}" type="slidenum">
              <a:rPr lang="en-US" smtClean="0"/>
              <a:pPr>
                <a:defRPr/>
              </a:pPr>
              <a:t>21</a:t>
            </a:fld>
            <a:endParaRPr lang="en-US" dirty="0"/>
          </a:p>
        </p:txBody>
      </p:sp>
    </p:spTree>
    <p:extLst>
      <p:ext uri="{BB962C8B-B14F-4D97-AF65-F5344CB8AC3E}">
        <p14:creationId xmlns:p14="http://schemas.microsoft.com/office/powerpoint/2010/main" val="4288651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Technology can facilitate the process of creating and distributing information, when </a:t>
            </a:r>
            <a:r>
              <a:rPr lang="en-US" dirty="0" smtClean="0"/>
              <a:t>used properly</a:t>
            </a:r>
          </a:p>
          <a:p>
            <a:r>
              <a:rPr lang="en-US" dirty="0" smtClean="0"/>
              <a:t>It is important to select the appropriate communication method and media</a:t>
            </a:r>
            <a:endParaRPr lang="en-US" dirty="0"/>
          </a:p>
        </p:txBody>
      </p:sp>
      <p:sp>
        <p:nvSpPr>
          <p:cNvPr id="3" name="Title 2"/>
          <p:cNvSpPr>
            <a:spLocks noGrp="1"/>
          </p:cNvSpPr>
          <p:nvPr>
            <p:ph type="title"/>
          </p:nvPr>
        </p:nvSpPr>
        <p:spPr/>
        <p:txBody>
          <a:bodyPr>
            <a:normAutofit fontScale="90000"/>
          </a:bodyPr>
          <a:lstStyle/>
          <a:p>
            <a:r>
              <a:rPr lang="en-US" dirty="0" smtClean="0"/>
              <a:t>Using Technology to Enhance Creation and Distribution</a:t>
            </a:r>
            <a:endParaRPr lang="en-US" dirty="0"/>
          </a:p>
        </p:txBody>
      </p:sp>
      <p:sp>
        <p:nvSpPr>
          <p:cNvPr id="4" name="Footer Placeholder 3"/>
          <p:cNvSpPr>
            <a:spLocks noGrp="1"/>
          </p:cNvSpPr>
          <p:nvPr>
            <p:ph type="ftr" sz="quarter" idx="10"/>
          </p:nvPr>
        </p:nvSpPr>
        <p:spPr/>
        <p:txBody>
          <a:bodyPr/>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E7041028-70A1-4883-98CC-1414125760B5}" type="slidenum">
              <a:rPr lang="en-US" smtClean="0"/>
              <a:pPr>
                <a:defRPr/>
              </a:pPr>
              <a:t>22</a:t>
            </a:fld>
            <a:endParaRPr lang="en-US" dirty="0"/>
          </a:p>
        </p:txBody>
      </p:sp>
    </p:spTree>
    <p:extLst>
      <p:ext uri="{BB962C8B-B14F-4D97-AF65-F5344CB8AC3E}">
        <p14:creationId xmlns:p14="http://schemas.microsoft.com/office/powerpoint/2010/main" val="628216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Natural disasters often disrupt communications around the world. For example, the </a:t>
            </a:r>
            <a:r>
              <a:rPr lang="en-US" dirty="0" smtClean="0"/>
              <a:t>scale of </a:t>
            </a:r>
            <a:r>
              <a:rPr lang="en-US" dirty="0"/>
              <a:t>the damage to Japan’s communications infrastructure after a 9.0 magnitude </a:t>
            </a:r>
            <a:r>
              <a:rPr lang="en-US" dirty="0" smtClean="0"/>
              <a:t>earthquake in </a:t>
            </a:r>
            <a:r>
              <a:rPr lang="en-US" dirty="0"/>
              <a:t>March 2011 was unprecedented. Fortunately, thousands of employees </a:t>
            </a:r>
            <a:r>
              <a:rPr lang="en-US" dirty="0" smtClean="0"/>
              <a:t>from NTT </a:t>
            </a:r>
            <a:r>
              <a:rPr lang="en-US" dirty="0"/>
              <a:t>East worked around the clock to restore communications. As a result of their </a:t>
            </a:r>
            <a:r>
              <a:rPr lang="en-US" dirty="0" smtClean="0"/>
              <a:t>efforts, 4.75 </a:t>
            </a:r>
            <a:r>
              <a:rPr lang="en-US" dirty="0"/>
              <a:t>million public phone calls were made on the day after the disaster.</a:t>
            </a:r>
          </a:p>
        </p:txBody>
      </p:sp>
      <p:sp>
        <p:nvSpPr>
          <p:cNvPr id="3" name="Title 2"/>
          <p:cNvSpPr>
            <a:spLocks noGrp="1"/>
          </p:cNvSpPr>
          <p:nvPr>
            <p:ph type="title"/>
          </p:nvPr>
        </p:nvSpPr>
        <p:spPr/>
        <p:txBody>
          <a:bodyPr/>
          <a:lstStyle/>
          <a:p>
            <a:r>
              <a:rPr lang="en-US" dirty="0" smtClean="0"/>
              <a:t>Global Issues</a:t>
            </a:r>
            <a:endParaRPr lang="en-US" dirty="0"/>
          </a:p>
        </p:txBody>
      </p:sp>
      <p:sp>
        <p:nvSpPr>
          <p:cNvPr id="4" name="Footer Placeholder 3"/>
          <p:cNvSpPr>
            <a:spLocks noGrp="1"/>
          </p:cNvSpPr>
          <p:nvPr>
            <p:ph type="ftr" sz="quarter" idx="10"/>
          </p:nvPr>
        </p:nvSpPr>
        <p:spPr/>
        <p:txBody>
          <a:bodyPr/>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E7041028-70A1-4883-98CC-1414125760B5}" type="slidenum">
              <a:rPr lang="en-US" smtClean="0"/>
              <a:pPr>
                <a:defRPr/>
              </a:pPr>
              <a:t>23</a:t>
            </a:fld>
            <a:endParaRPr lang="en-US" dirty="0"/>
          </a:p>
        </p:txBody>
      </p:sp>
    </p:spTree>
    <p:extLst>
      <p:ext uri="{BB962C8B-B14F-4D97-AF65-F5344CB8AC3E}">
        <p14:creationId xmlns:p14="http://schemas.microsoft.com/office/powerpoint/2010/main" val="3635312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i="1" dirty="0" smtClean="0"/>
              <a:t>Interactive </a:t>
            </a:r>
            <a:r>
              <a:rPr lang="en-US" sz="2400" i="1" dirty="0"/>
              <a:t>communication</a:t>
            </a:r>
            <a:r>
              <a:rPr lang="en-US" sz="2400" dirty="0"/>
              <a:t>: </a:t>
            </a:r>
            <a:r>
              <a:rPr lang="en-US" sz="2400" dirty="0" smtClean="0"/>
              <a:t>Two </a:t>
            </a:r>
            <a:r>
              <a:rPr lang="en-US" sz="2400" dirty="0"/>
              <a:t>or more people </a:t>
            </a:r>
            <a:r>
              <a:rPr lang="en-US" sz="2400" dirty="0" smtClean="0"/>
              <a:t>interact to </a:t>
            </a:r>
            <a:r>
              <a:rPr lang="en-US" sz="2400" dirty="0"/>
              <a:t>exchange information via meetings, phone calls, or video conferencing. </a:t>
            </a:r>
            <a:r>
              <a:rPr lang="en-US" sz="2400" dirty="0" smtClean="0"/>
              <a:t>Most </a:t>
            </a:r>
            <a:r>
              <a:rPr lang="en-US" sz="2400" dirty="0"/>
              <a:t>effective way to ensure common </a:t>
            </a:r>
            <a:r>
              <a:rPr lang="en-US" sz="2400" dirty="0" smtClean="0"/>
              <a:t>understanding</a:t>
            </a:r>
            <a:endParaRPr lang="en-US" sz="2400" dirty="0"/>
          </a:p>
          <a:p>
            <a:r>
              <a:rPr lang="en-US" sz="2400" i="1" dirty="0" smtClean="0"/>
              <a:t>Push </a:t>
            </a:r>
            <a:r>
              <a:rPr lang="en-US" sz="2400" i="1" dirty="0"/>
              <a:t>communication</a:t>
            </a:r>
            <a:r>
              <a:rPr lang="en-US" sz="2400" dirty="0"/>
              <a:t>: Information is sent or pushed to recipients </a:t>
            </a:r>
            <a:r>
              <a:rPr lang="en-US" sz="2400" dirty="0" smtClean="0"/>
              <a:t>without their </a:t>
            </a:r>
            <a:r>
              <a:rPr lang="en-US" sz="2400" dirty="0"/>
              <a:t>request via reports, e-mails, faxes, voice mails, and other means. </a:t>
            </a:r>
            <a:r>
              <a:rPr lang="en-US" sz="2400" dirty="0" smtClean="0"/>
              <a:t>Ensures </a:t>
            </a:r>
            <a:r>
              <a:rPr lang="en-US" sz="2400" dirty="0"/>
              <a:t>that the information is distributed, but does not ensure </a:t>
            </a:r>
            <a:r>
              <a:rPr lang="en-US" sz="2400" dirty="0" smtClean="0"/>
              <a:t>that it </a:t>
            </a:r>
            <a:r>
              <a:rPr lang="en-US" sz="2400" dirty="0"/>
              <a:t>was received or </a:t>
            </a:r>
            <a:r>
              <a:rPr lang="en-US" sz="2400" dirty="0" smtClean="0"/>
              <a:t>understood</a:t>
            </a:r>
            <a:endParaRPr lang="en-US" sz="2400" dirty="0"/>
          </a:p>
          <a:p>
            <a:r>
              <a:rPr lang="en-US" sz="2400" i="1" dirty="0" smtClean="0"/>
              <a:t>Pull </a:t>
            </a:r>
            <a:r>
              <a:rPr lang="en-US" sz="2400" i="1" dirty="0"/>
              <a:t>communication</a:t>
            </a:r>
            <a:r>
              <a:rPr lang="en-US" sz="2400" dirty="0"/>
              <a:t>: Information is sent to recipients at their request </a:t>
            </a:r>
            <a:r>
              <a:rPr lang="en-US" sz="2400" dirty="0" smtClean="0"/>
              <a:t>via Web </a:t>
            </a:r>
            <a:r>
              <a:rPr lang="en-US" sz="2400" dirty="0"/>
              <a:t>sites, bulletin boards, e-learning, knowledge repositories like blogs, </a:t>
            </a:r>
            <a:r>
              <a:rPr lang="en-US" sz="2400" dirty="0" smtClean="0"/>
              <a:t>and other means</a:t>
            </a:r>
            <a:endParaRPr lang="en-US" sz="2400" dirty="0"/>
          </a:p>
        </p:txBody>
      </p:sp>
      <p:sp>
        <p:nvSpPr>
          <p:cNvPr id="3" name="Title 2"/>
          <p:cNvSpPr>
            <a:spLocks noGrp="1"/>
          </p:cNvSpPr>
          <p:nvPr>
            <p:ph type="title"/>
          </p:nvPr>
        </p:nvSpPr>
        <p:spPr/>
        <p:txBody>
          <a:bodyPr>
            <a:normAutofit fontScale="90000"/>
          </a:bodyPr>
          <a:lstStyle/>
          <a:p>
            <a:r>
              <a:rPr lang="en-US" dirty="0" smtClean="0"/>
              <a:t>Classifications for Communication Methods</a:t>
            </a:r>
            <a:endParaRPr lang="en-US" dirty="0"/>
          </a:p>
        </p:txBody>
      </p:sp>
      <p:sp>
        <p:nvSpPr>
          <p:cNvPr id="4" name="Footer Placeholder 3"/>
          <p:cNvSpPr>
            <a:spLocks noGrp="1"/>
          </p:cNvSpPr>
          <p:nvPr>
            <p:ph type="ftr" sz="quarter" idx="10"/>
          </p:nvPr>
        </p:nvSpPr>
        <p:spPr/>
        <p:txBody>
          <a:bodyPr/>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E7041028-70A1-4883-98CC-1414125760B5}" type="slidenum">
              <a:rPr lang="en-US" smtClean="0"/>
              <a:pPr>
                <a:defRPr/>
              </a:pPr>
              <a:t>24</a:t>
            </a:fld>
            <a:endParaRPr lang="en-US" dirty="0"/>
          </a:p>
        </p:txBody>
      </p:sp>
    </p:spTree>
    <p:extLst>
      <p:ext uri="{BB962C8B-B14F-4D97-AF65-F5344CB8AC3E}">
        <p14:creationId xmlns:p14="http://schemas.microsoft.com/office/powerpoint/2010/main" val="2303847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0"/>
            <a:ext cx="8229600" cy="1143000"/>
          </a:xfrm>
        </p:spPr>
        <p:txBody>
          <a:bodyPr/>
          <a:lstStyle/>
          <a:p>
            <a:r>
              <a:rPr lang="en-US" dirty="0" smtClean="0"/>
              <a:t>Table 10-2. Media Choice Table</a:t>
            </a:r>
          </a:p>
        </p:txBody>
      </p:sp>
      <p:sp>
        <p:nvSpPr>
          <p:cNvPr id="23557" name="Footer Placeholder 6"/>
          <p:cNvSpPr>
            <a:spLocks noGrp="1"/>
          </p:cNvSpPr>
          <p:nvPr>
            <p:ph type="ftr" sz="quarter" idx="10"/>
          </p:nvPr>
        </p:nvSpPr>
        <p:spPr bwMode="auto">
          <a:noFill/>
          <a:ln>
            <a:miter lim="800000"/>
            <a:headEnd/>
            <a:tailEnd/>
          </a:ln>
        </p:spPr>
        <p:txBody>
          <a:bodyPr/>
          <a:lstStyle/>
          <a:p>
            <a:pPr>
              <a:buFontTx/>
              <a:buNone/>
            </a:pPr>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buFontTx/>
              <a:buNone/>
              <a:defRPr/>
            </a:pPr>
            <a:fld id="{95391B64-C9E9-4235-A033-31FD3F518CEE}" type="slidenum">
              <a:rPr lang="en-US" smtClean="0"/>
              <a:pPr>
                <a:buFontTx/>
                <a:buNone/>
                <a:defRPr/>
              </a:pPr>
              <a:t>25</a:t>
            </a:fld>
            <a:endParaRPr lang="en-US" dirty="0"/>
          </a:p>
        </p:txBody>
      </p:sp>
      <p:pic>
        <p:nvPicPr>
          <p:cNvPr id="23555" name="Picture 3"/>
          <p:cNvPicPr>
            <a:picLocks noChangeAspect="1" noChangeArrowheads="1"/>
          </p:cNvPicPr>
          <p:nvPr/>
        </p:nvPicPr>
        <p:blipFill>
          <a:blip r:embed="rId2"/>
          <a:srcRect/>
          <a:stretch>
            <a:fillRect/>
          </a:stretch>
        </p:blipFill>
        <p:spPr bwMode="auto">
          <a:xfrm>
            <a:off x="1676400" y="838200"/>
            <a:ext cx="5715000" cy="54879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5"/>
          <p:cNvSpPr>
            <a:spLocks noGrp="1"/>
          </p:cNvSpPr>
          <p:nvPr>
            <p:ph idx="1"/>
          </p:nvPr>
        </p:nvSpPr>
        <p:spPr>
          <a:xfrm>
            <a:off x="228600" y="685800"/>
            <a:ext cx="8915400" cy="4572000"/>
          </a:xfrm>
        </p:spPr>
        <p:txBody>
          <a:bodyPr/>
          <a:lstStyle/>
          <a:p>
            <a:r>
              <a:rPr lang="en-US" sz="2400" dirty="0" smtClean="0"/>
              <a:t>Collaboration is a key driver of overall performance of companies around the world</a:t>
            </a:r>
          </a:p>
          <a:p>
            <a:r>
              <a:rPr lang="en-US" sz="2400" dirty="0" smtClean="0"/>
              <a:t>Of all the collaboration technologies that were studied, three were more commonly present in high-performing companies than in low-performing ones: Web conferencing, audio conferencing, and meeting-scheduler technologies</a:t>
            </a:r>
          </a:p>
          <a:p>
            <a:r>
              <a:rPr lang="en-US" sz="2400" dirty="0" smtClean="0"/>
              <a:t>“This study reveals a powerful new metric business leaders can use to more successfully manage their companies and achieve competitive advantage,” said Brian Cotton, a vice president at Frost &amp; Sullivan*</a:t>
            </a:r>
          </a:p>
          <a:p>
            <a:r>
              <a:rPr lang="en-US" sz="2400" dirty="0" smtClean="0"/>
              <a:t>The study also showed that there are regional differences in how people in various countries prefer to communicate with one another</a:t>
            </a:r>
            <a:r>
              <a:rPr lang="en-US" sz="1600" dirty="0" smtClean="0"/>
              <a:t> </a:t>
            </a:r>
          </a:p>
          <a:p>
            <a:pPr>
              <a:buFont typeface="Wingdings 2" pitchFamily="18" charset="2"/>
              <a:buNone/>
            </a:pPr>
            <a:r>
              <a:rPr lang="en-US" sz="1600" dirty="0" smtClean="0"/>
              <a:t>    *Frost &amp; Sullivan, “New Research Reveals Collaboration Is a Key Driver of Business          Performance Around the World,” Microsoft PressPass (June 5, 2006).</a:t>
            </a:r>
          </a:p>
          <a:p>
            <a:endParaRPr lang="en-US" dirty="0" smtClean="0"/>
          </a:p>
          <a:p>
            <a:endParaRPr lang="en-US" dirty="0" smtClean="0"/>
          </a:p>
        </p:txBody>
      </p:sp>
      <p:sp>
        <p:nvSpPr>
          <p:cNvPr id="24578" name="Title 4"/>
          <p:cNvSpPr>
            <a:spLocks noGrp="1"/>
          </p:cNvSpPr>
          <p:nvPr>
            <p:ph type="title"/>
          </p:nvPr>
        </p:nvSpPr>
        <p:spPr>
          <a:xfrm>
            <a:off x="381000" y="0"/>
            <a:ext cx="8305800" cy="715962"/>
          </a:xfrm>
        </p:spPr>
        <p:txBody>
          <a:bodyPr>
            <a:normAutofit fontScale="90000"/>
          </a:bodyPr>
          <a:lstStyle/>
          <a:p>
            <a:r>
              <a:rPr lang="en-US" dirty="0" smtClean="0"/>
              <a:t>What Went Right?</a:t>
            </a:r>
          </a:p>
        </p:txBody>
      </p:sp>
      <p:sp>
        <p:nvSpPr>
          <p:cNvPr id="24580" name="Footer Placeholder 2"/>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4" name="Slide Number Placeholder 3"/>
          <p:cNvSpPr>
            <a:spLocks noGrp="1"/>
          </p:cNvSpPr>
          <p:nvPr>
            <p:ph type="sldNum" sz="quarter" idx="11"/>
          </p:nvPr>
        </p:nvSpPr>
        <p:spPr/>
        <p:txBody>
          <a:bodyPr/>
          <a:lstStyle/>
          <a:p>
            <a:pPr>
              <a:defRPr/>
            </a:pPr>
            <a:fld id="{83D2BCA3-C70D-4913-A791-34F9C01C0E02}" type="slidenum">
              <a:rPr lang="en-US" smtClean="0"/>
              <a:pPr>
                <a:defRPr/>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381000" y="1447800"/>
            <a:ext cx="8534400" cy="5029200"/>
          </a:xfrm>
        </p:spPr>
        <p:txBody>
          <a:bodyPr/>
          <a:lstStyle/>
          <a:p>
            <a:pPr>
              <a:spcBef>
                <a:spcPct val="80000"/>
              </a:spcBef>
              <a:buClr>
                <a:srgbClr val="666699"/>
              </a:buClr>
              <a:buNone/>
            </a:pPr>
            <a:r>
              <a:rPr lang="en-US" dirty="0" smtClean="0"/>
              <a:t>   Performance reporting keeps stakeholders informed about how resources are being used to achieve project objectives</a:t>
            </a:r>
          </a:p>
          <a:p>
            <a:pPr lvl="1">
              <a:spcBef>
                <a:spcPct val="80000"/>
              </a:spcBef>
              <a:buClr>
                <a:srgbClr val="666699"/>
              </a:buClr>
            </a:pPr>
            <a:r>
              <a:rPr lang="en-US" b="1" dirty="0" smtClean="0"/>
              <a:t>Status reports</a:t>
            </a:r>
            <a:r>
              <a:rPr lang="en-US" dirty="0" smtClean="0"/>
              <a:t> describe where the project stands at a specific point in time</a:t>
            </a:r>
          </a:p>
          <a:p>
            <a:pPr lvl="1">
              <a:spcBef>
                <a:spcPct val="80000"/>
              </a:spcBef>
              <a:buClr>
                <a:srgbClr val="666699"/>
              </a:buClr>
            </a:pPr>
            <a:r>
              <a:rPr lang="en-US" b="1" dirty="0" smtClean="0"/>
              <a:t>Progress reports</a:t>
            </a:r>
            <a:r>
              <a:rPr lang="en-US" dirty="0" smtClean="0"/>
              <a:t> describe what the project team has accomplished during a certain period of time</a:t>
            </a:r>
          </a:p>
          <a:p>
            <a:pPr lvl="1">
              <a:spcBef>
                <a:spcPct val="80000"/>
              </a:spcBef>
              <a:buClr>
                <a:srgbClr val="666699"/>
              </a:buClr>
            </a:pPr>
            <a:r>
              <a:rPr lang="en-US" b="1" dirty="0" smtClean="0"/>
              <a:t>Forecasts</a:t>
            </a:r>
            <a:r>
              <a:rPr lang="en-US" dirty="0" smtClean="0"/>
              <a:t> predict future project status and progress based on past information and trends</a:t>
            </a:r>
          </a:p>
        </p:txBody>
      </p:sp>
      <p:sp>
        <p:nvSpPr>
          <p:cNvPr id="31746" name="Rectangle 2"/>
          <p:cNvSpPr>
            <a:spLocks noGrp="1" noChangeArrowheads="1"/>
          </p:cNvSpPr>
          <p:nvPr>
            <p:ph type="title"/>
          </p:nvPr>
        </p:nvSpPr>
        <p:spPr/>
        <p:txBody>
          <a:bodyPr>
            <a:normAutofit/>
          </a:bodyPr>
          <a:lstStyle/>
          <a:p>
            <a:r>
              <a:rPr lang="en-US" dirty="0" smtClean="0"/>
              <a:t>Reporting Performance</a:t>
            </a:r>
          </a:p>
        </p:txBody>
      </p:sp>
      <p:sp>
        <p:nvSpPr>
          <p:cNvPr id="31749"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CA2B9A5C-0C64-41FA-8381-4F909A8E042F}" type="slidenum">
              <a:rPr lang="en-US" smtClean="0"/>
              <a:pPr>
                <a:defRPr/>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138"/>
            <a:ext cx="8534400" cy="4525962"/>
          </a:xfrm>
        </p:spPr>
        <p:txBody>
          <a:bodyPr/>
          <a:lstStyle/>
          <a:p>
            <a:r>
              <a:rPr lang="en-US" sz="2400" dirty="0"/>
              <a:t>The main goal of controlling communications is to ensure the optimal flow of </a:t>
            </a:r>
            <a:r>
              <a:rPr lang="en-US" sz="2400" dirty="0" smtClean="0"/>
              <a:t>information throughout </a:t>
            </a:r>
            <a:r>
              <a:rPr lang="en-US" sz="2400" dirty="0"/>
              <a:t>the entire project life </a:t>
            </a:r>
            <a:r>
              <a:rPr lang="en-US" sz="2400" dirty="0" smtClean="0"/>
              <a:t>cycle</a:t>
            </a:r>
          </a:p>
          <a:p>
            <a:r>
              <a:rPr lang="en-US" sz="2400" dirty="0"/>
              <a:t>The project manager and project team should use their various reporting systems, </a:t>
            </a:r>
            <a:r>
              <a:rPr lang="en-US" sz="2400" dirty="0" smtClean="0"/>
              <a:t>expert judgment</a:t>
            </a:r>
            <a:r>
              <a:rPr lang="en-US" sz="2400" dirty="0"/>
              <a:t>, and meetings to assess how well communications are working. If </a:t>
            </a:r>
            <a:r>
              <a:rPr lang="en-US" sz="2400" dirty="0" smtClean="0"/>
              <a:t>problems exist</a:t>
            </a:r>
            <a:r>
              <a:rPr lang="en-US" sz="2400" dirty="0"/>
              <a:t>, the project manager and team need to take action, which often requires changes </a:t>
            </a:r>
            <a:r>
              <a:rPr lang="en-US" sz="2400" dirty="0" smtClean="0"/>
              <a:t>to the </a:t>
            </a:r>
            <a:r>
              <a:rPr lang="en-US" sz="2400" dirty="0"/>
              <a:t>earlier processes of planning and managing project </a:t>
            </a:r>
            <a:r>
              <a:rPr lang="en-US" sz="2400" dirty="0" smtClean="0"/>
              <a:t>communications</a:t>
            </a:r>
          </a:p>
          <a:p>
            <a:r>
              <a:rPr lang="en-US" sz="2400" dirty="0" smtClean="0"/>
              <a:t>It </a:t>
            </a:r>
            <a:r>
              <a:rPr lang="en-US" sz="2400" dirty="0"/>
              <a:t>is often beneficial to have a facilitator from outside the project team assess how </a:t>
            </a:r>
            <a:r>
              <a:rPr lang="en-US" sz="2400" dirty="0" smtClean="0"/>
              <a:t>well communications </a:t>
            </a:r>
            <a:r>
              <a:rPr lang="en-US" sz="2400" dirty="0"/>
              <a:t>are working</a:t>
            </a:r>
          </a:p>
        </p:txBody>
      </p:sp>
      <p:sp>
        <p:nvSpPr>
          <p:cNvPr id="3" name="Title 2"/>
          <p:cNvSpPr>
            <a:spLocks noGrp="1"/>
          </p:cNvSpPr>
          <p:nvPr>
            <p:ph type="title"/>
          </p:nvPr>
        </p:nvSpPr>
        <p:spPr/>
        <p:txBody>
          <a:bodyPr/>
          <a:lstStyle/>
          <a:p>
            <a:r>
              <a:rPr lang="en-US" dirty="0" smtClean="0"/>
              <a:t>Controlling Communications</a:t>
            </a:r>
            <a:endParaRPr lang="en-US" dirty="0"/>
          </a:p>
        </p:txBody>
      </p:sp>
      <p:sp>
        <p:nvSpPr>
          <p:cNvPr id="4" name="Footer Placeholder 3"/>
          <p:cNvSpPr>
            <a:spLocks noGrp="1"/>
          </p:cNvSpPr>
          <p:nvPr>
            <p:ph type="ftr" sz="quarter" idx="10"/>
          </p:nvPr>
        </p:nvSpPr>
        <p:spPr/>
        <p:txBody>
          <a:bodyPr/>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E7041028-70A1-4883-98CC-1414125760B5}" type="slidenum">
              <a:rPr lang="en-US" smtClean="0"/>
              <a:pPr>
                <a:defRPr/>
              </a:pPr>
              <a:t>28</a:t>
            </a:fld>
            <a:endParaRPr lang="en-US" dirty="0"/>
          </a:p>
        </p:txBody>
      </p:sp>
    </p:spTree>
    <p:extLst>
      <p:ext uri="{BB962C8B-B14F-4D97-AF65-F5344CB8AC3E}">
        <p14:creationId xmlns:p14="http://schemas.microsoft.com/office/powerpoint/2010/main" val="1298207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381000" y="1905000"/>
            <a:ext cx="8458200" cy="4343400"/>
          </a:xfrm>
        </p:spPr>
        <p:txBody>
          <a:bodyPr/>
          <a:lstStyle/>
          <a:p>
            <a:pPr>
              <a:spcBef>
                <a:spcPct val="100000"/>
              </a:spcBef>
              <a:buClr>
                <a:srgbClr val="666699"/>
              </a:buClr>
            </a:pPr>
            <a:r>
              <a:rPr lang="en-US" dirty="0" smtClean="0"/>
              <a:t>Develop better communication skills</a:t>
            </a:r>
          </a:p>
          <a:p>
            <a:pPr>
              <a:spcBef>
                <a:spcPct val="100000"/>
              </a:spcBef>
              <a:buClr>
                <a:srgbClr val="666699"/>
              </a:buClr>
            </a:pPr>
            <a:r>
              <a:rPr lang="en-US" dirty="0" smtClean="0"/>
              <a:t>Run effective meetings</a:t>
            </a:r>
          </a:p>
          <a:p>
            <a:pPr>
              <a:spcBef>
                <a:spcPct val="100000"/>
              </a:spcBef>
              <a:buClr>
                <a:srgbClr val="666699"/>
              </a:buClr>
            </a:pPr>
            <a:r>
              <a:rPr lang="en-US" dirty="0" smtClean="0"/>
              <a:t>Use e-mail and other technologies effectively</a:t>
            </a:r>
          </a:p>
          <a:p>
            <a:pPr>
              <a:spcBef>
                <a:spcPct val="100000"/>
              </a:spcBef>
              <a:buClr>
                <a:srgbClr val="666699"/>
              </a:buClr>
            </a:pPr>
            <a:r>
              <a:rPr lang="en-US" dirty="0" smtClean="0"/>
              <a:t>Use templates for project communications</a:t>
            </a:r>
          </a:p>
          <a:p>
            <a:endParaRPr lang="en-US" dirty="0" smtClean="0"/>
          </a:p>
          <a:p>
            <a:endParaRPr lang="en-US" dirty="0" smtClean="0"/>
          </a:p>
        </p:txBody>
      </p:sp>
      <p:sp>
        <p:nvSpPr>
          <p:cNvPr id="35842" name="Rectangle 2"/>
          <p:cNvSpPr>
            <a:spLocks noGrp="1" noChangeArrowheads="1"/>
          </p:cNvSpPr>
          <p:nvPr>
            <p:ph type="title"/>
          </p:nvPr>
        </p:nvSpPr>
        <p:spPr/>
        <p:txBody>
          <a:bodyPr>
            <a:normAutofit fontScale="90000"/>
          </a:bodyPr>
          <a:lstStyle/>
          <a:p>
            <a:r>
              <a:rPr lang="en-US" dirty="0" smtClean="0"/>
              <a:t>Suggestions for Improving Project Communications</a:t>
            </a:r>
          </a:p>
        </p:txBody>
      </p:sp>
      <p:sp>
        <p:nvSpPr>
          <p:cNvPr id="35845"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25BA7D44-575A-473D-AB4F-693D9AC55880}" type="slidenum">
              <a:rPr lang="en-US" smtClean="0"/>
              <a:pPr>
                <a:defRPr/>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228600" y="990600"/>
            <a:ext cx="8458200" cy="4572000"/>
          </a:xfrm>
        </p:spPr>
        <p:txBody>
          <a:bodyPr/>
          <a:lstStyle/>
          <a:p>
            <a:r>
              <a:rPr lang="en-US" sz="2800" dirty="0"/>
              <a:t>Discuss methods for controlling communications to ensure that </a:t>
            </a:r>
            <a:r>
              <a:rPr lang="en-US" sz="2800" dirty="0" smtClean="0"/>
              <a:t>information needs </a:t>
            </a:r>
            <a:r>
              <a:rPr lang="en-US" sz="2800" dirty="0"/>
              <a:t>are met throughout the life of the project</a:t>
            </a:r>
          </a:p>
          <a:p>
            <a:r>
              <a:rPr lang="en-US" sz="2800" dirty="0" smtClean="0"/>
              <a:t>List </a:t>
            </a:r>
            <a:r>
              <a:rPr lang="en-US" sz="2800" dirty="0"/>
              <a:t>various methods for improving project communications, such as </a:t>
            </a:r>
            <a:r>
              <a:rPr lang="en-US" sz="2800" dirty="0" smtClean="0"/>
              <a:t>running effective </a:t>
            </a:r>
            <a:r>
              <a:rPr lang="en-US" sz="2800" dirty="0"/>
              <a:t>meetings, using various technologies effectively, and </a:t>
            </a:r>
            <a:r>
              <a:rPr lang="en-US" sz="2800" dirty="0" smtClean="0"/>
              <a:t>using templates</a:t>
            </a:r>
            <a:endParaRPr lang="en-US" sz="2800" dirty="0"/>
          </a:p>
          <a:p>
            <a:r>
              <a:rPr lang="en-US" sz="2800" dirty="0" smtClean="0"/>
              <a:t>Describe </a:t>
            </a:r>
            <a:r>
              <a:rPr lang="en-US" sz="2800" dirty="0"/>
              <a:t>how software can enhance project </a:t>
            </a:r>
            <a:r>
              <a:rPr lang="en-US" sz="2800" dirty="0" smtClean="0"/>
              <a:t>communications management</a:t>
            </a:r>
          </a:p>
        </p:txBody>
      </p:sp>
      <p:sp>
        <p:nvSpPr>
          <p:cNvPr id="10242" name="Rectangle 2"/>
          <p:cNvSpPr>
            <a:spLocks noGrp="1" noChangeArrowheads="1"/>
          </p:cNvSpPr>
          <p:nvPr>
            <p:ph type="title"/>
          </p:nvPr>
        </p:nvSpPr>
        <p:spPr>
          <a:xfrm>
            <a:off x="381000" y="274638"/>
            <a:ext cx="8305800" cy="487362"/>
          </a:xfrm>
        </p:spPr>
        <p:txBody>
          <a:bodyPr>
            <a:normAutofit fontScale="90000"/>
          </a:bodyPr>
          <a:lstStyle/>
          <a:p>
            <a:r>
              <a:rPr lang="en-US" dirty="0" smtClean="0"/>
              <a:t>Learning Objectives (cont’d)</a:t>
            </a:r>
          </a:p>
        </p:txBody>
      </p:sp>
      <p:sp>
        <p:nvSpPr>
          <p:cNvPr id="10245"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8C9851F4-903B-4357-A1DA-EB6BD89A525D}" type="slidenum">
              <a:rPr lang="en-US" smtClean="0"/>
              <a:pPr>
                <a:defRPr/>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381000" y="1676400"/>
            <a:ext cx="8458200" cy="4572000"/>
          </a:xfrm>
        </p:spPr>
        <p:txBody>
          <a:bodyPr/>
          <a:lstStyle/>
          <a:p>
            <a:r>
              <a:rPr lang="en-US" dirty="0"/>
              <a:t>Most companies spend a lot of money on technical training for their employees, </a:t>
            </a:r>
            <a:r>
              <a:rPr lang="en-US" dirty="0" smtClean="0"/>
              <a:t>even when </a:t>
            </a:r>
            <a:r>
              <a:rPr lang="en-US" dirty="0"/>
              <a:t>employees might benefit more from communications </a:t>
            </a:r>
            <a:r>
              <a:rPr lang="en-US" dirty="0" smtClean="0"/>
              <a:t>training</a:t>
            </a:r>
          </a:p>
          <a:p>
            <a:r>
              <a:rPr lang="en-US" dirty="0"/>
              <a:t>Individual </a:t>
            </a:r>
            <a:r>
              <a:rPr lang="en-US" dirty="0" smtClean="0"/>
              <a:t>employees are </a:t>
            </a:r>
            <a:r>
              <a:rPr lang="en-US" dirty="0"/>
              <a:t>also more likely to enroll voluntarily in classes to learn the latest technology than </a:t>
            </a:r>
            <a:r>
              <a:rPr lang="en-US" dirty="0" smtClean="0"/>
              <a:t>in classes </a:t>
            </a:r>
            <a:r>
              <a:rPr lang="en-US" dirty="0"/>
              <a:t>that develop soft </a:t>
            </a:r>
            <a:r>
              <a:rPr lang="en-US" dirty="0" smtClean="0"/>
              <a:t>skills</a:t>
            </a:r>
          </a:p>
          <a:p>
            <a:r>
              <a:rPr lang="en-US" dirty="0" smtClean="0"/>
              <a:t>As organizations become more global, they realize they must invest in ways to improve communication with people from different countries and cultures</a:t>
            </a:r>
          </a:p>
          <a:p>
            <a:r>
              <a:rPr lang="en-US" dirty="0" smtClean="0"/>
              <a:t>It takes leadership to improve communication</a:t>
            </a:r>
          </a:p>
        </p:txBody>
      </p:sp>
      <p:sp>
        <p:nvSpPr>
          <p:cNvPr id="38914" name="Rectangle 2"/>
          <p:cNvSpPr>
            <a:spLocks noGrp="1" noChangeArrowheads="1"/>
          </p:cNvSpPr>
          <p:nvPr>
            <p:ph type="title"/>
          </p:nvPr>
        </p:nvSpPr>
        <p:spPr>
          <a:xfrm>
            <a:off x="228600" y="228600"/>
            <a:ext cx="8686800" cy="1219200"/>
          </a:xfrm>
        </p:spPr>
        <p:txBody>
          <a:bodyPr>
            <a:normAutofit fontScale="90000"/>
          </a:bodyPr>
          <a:lstStyle/>
          <a:p>
            <a:r>
              <a:rPr lang="en-US" sz="4200" dirty="0" smtClean="0"/>
              <a:t>Developing Better Communication Skills</a:t>
            </a:r>
          </a:p>
        </p:txBody>
      </p:sp>
      <p:sp>
        <p:nvSpPr>
          <p:cNvPr id="38917"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03421E75-015D-49C3-B778-9A793BB407F7}" type="slidenum">
              <a:rPr lang="en-US" smtClean="0"/>
              <a:pPr>
                <a:defRPr/>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a:xfrm>
            <a:off x="304800" y="685800"/>
            <a:ext cx="8534400" cy="5181600"/>
          </a:xfrm>
        </p:spPr>
        <p:txBody>
          <a:bodyPr/>
          <a:lstStyle/>
          <a:p>
            <a:r>
              <a:rPr lang="en-US" sz="2400" dirty="0" smtClean="0"/>
              <a:t>Communications technology, such as using e-mail and searching the Web, should help improve project communications, but it can also cause conflict</a:t>
            </a:r>
          </a:p>
          <a:p>
            <a:r>
              <a:rPr lang="en-US" sz="2400" dirty="0" smtClean="0"/>
              <a:t>How? Cyberslackers are people who should be working, but instead spend their time online doing non-work-related activities, such as annoying friends or co-workers by sending unimportant e-mails</a:t>
            </a:r>
          </a:p>
          <a:p>
            <a:r>
              <a:rPr lang="en-US" sz="2400" dirty="0" smtClean="0"/>
              <a:t>A study by Websense suggested that employees are using the Web more and more for personal reasons, and it is costing U.S. companies $178 billion annually, or $5,000 per employee</a:t>
            </a:r>
          </a:p>
          <a:p>
            <a:r>
              <a:rPr lang="en-US" sz="2400" dirty="0" smtClean="0"/>
              <a:t>A 2008 survey found that more than a quarter of U.S. employers have fired workers for misusing e-mail and one-third have fired workers for misusing the Internet on the job</a:t>
            </a:r>
          </a:p>
          <a:p>
            <a:endParaRPr lang="en-US" sz="2400" dirty="0" smtClean="0"/>
          </a:p>
        </p:txBody>
      </p:sp>
      <p:sp>
        <p:nvSpPr>
          <p:cNvPr id="39938" name="Title 1"/>
          <p:cNvSpPr>
            <a:spLocks noGrp="1"/>
          </p:cNvSpPr>
          <p:nvPr>
            <p:ph type="title"/>
          </p:nvPr>
        </p:nvSpPr>
        <p:spPr>
          <a:xfrm>
            <a:off x="381000" y="0"/>
            <a:ext cx="8305800" cy="563562"/>
          </a:xfrm>
        </p:spPr>
        <p:txBody>
          <a:bodyPr>
            <a:normAutofit fontScale="90000"/>
          </a:bodyPr>
          <a:lstStyle/>
          <a:p>
            <a:r>
              <a:rPr lang="en-US" dirty="0" smtClean="0"/>
              <a:t>Media Snapshot</a:t>
            </a:r>
          </a:p>
        </p:txBody>
      </p:sp>
      <p:sp>
        <p:nvSpPr>
          <p:cNvPr id="39940" name="Footer Placeholder 3"/>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753D210F-61F1-4EA1-9766-D6C154FC1179}" type="slidenum">
              <a:rPr lang="en-US" smtClean="0"/>
              <a:pPr>
                <a:defRPr/>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457200" y="1143000"/>
            <a:ext cx="8229600" cy="4525962"/>
          </a:xfrm>
        </p:spPr>
        <p:txBody>
          <a:bodyPr/>
          <a:lstStyle/>
          <a:p>
            <a:pPr>
              <a:buClr>
                <a:srgbClr val="666699"/>
              </a:buClr>
            </a:pPr>
            <a:r>
              <a:rPr lang="en-US" dirty="0" smtClean="0"/>
              <a:t>Determine if a meeting can be avoided</a:t>
            </a:r>
          </a:p>
          <a:p>
            <a:pPr>
              <a:buClr>
                <a:srgbClr val="666699"/>
              </a:buClr>
            </a:pPr>
            <a:r>
              <a:rPr lang="en-US" dirty="0" smtClean="0"/>
              <a:t>Define the purpose and intended outcome of the meeting</a:t>
            </a:r>
          </a:p>
          <a:p>
            <a:pPr>
              <a:buClr>
                <a:srgbClr val="666699"/>
              </a:buClr>
            </a:pPr>
            <a:r>
              <a:rPr lang="en-US" dirty="0" smtClean="0"/>
              <a:t>Determine who should attend the meeting</a:t>
            </a:r>
          </a:p>
          <a:p>
            <a:pPr>
              <a:buClr>
                <a:srgbClr val="666699"/>
              </a:buClr>
            </a:pPr>
            <a:r>
              <a:rPr lang="en-US" dirty="0" smtClean="0"/>
              <a:t>Provide an agenda to participants before the meeting</a:t>
            </a:r>
          </a:p>
          <a:p>
            <a:pPr>
              <a:buClr>
                <a:srgbClr val="666699"/>
              </a:buClr>
            </a:pPr>
            <a:r>
              <a:rPr lang="en-US" dirty="0" smtClean="0"/>
              <a:t>Prepare handouts and visual aids, and make logistical arrangements ahead of time</a:t>
            </a:r>
          </a:p>
          <a:p>
            <a:pPr>
              <a:buClr>
                <a:srgbClr val="666699"/>
              </a:buClr>
            </a:pPr>
            <a:r>
              <a:rPr lang="en-US" dirty="0" smtClean="0"/>
              <a:t>Run the meeting professionally</a:t>
            </a:r>
          </a:p>
          <a:p>
            <a:pPr>
              <a:buClr>
                <a:srgbClr val="666699"/>
              </a:buClr>
            </a:pPr>
            <a:r>
              <a:rPr lang="en-US" dirty="0" smtClean="0"/>
              <a:t>Set the ground rules for the meeting</a:t>
            </a:r>
          </a:p>
          <a:p>
            <a:pPr>
              <a:buClr>
                <a:srgbClr val="666699"/>
              </a:buClr>
            </a:pPr>
            <a:r>
              <a:rPr lang="en-US" dirty="0" smtClean="0"/>
              <a:t>Build relationships</a:t>
            </a:r>
          </a:p>
        </p:txBody>
      </p:sp>
      <p:sp>
        <p:nvSpPr>
          <p:cNvPr id="40962" name="Rectangle 2"/>
          <p:cNvSpPr>
            <a:spLocks noGrp="1" noChangeArrowheads="1"/>
          </p:cNvSpPr>
          <p:nvPr>
            <p:ph type="title"/>
          </p:nvPr>
        </p:nvSpPr>
        <p:spPr/>
        <p:txBody>
          <a:bodyPr/>
          <a:lstStyle/>
          <a:p>
            <a:r>
              <a:rPr lang="en-US" dirty="0" smtClean="0"/>
              <a:t>Running Effective Meetings</a:t>
            </a:r>
          </a:p>
        </p:txBody>
      </p:sp>
      <p:sp>
        <p:nvSpPr>
          <p:cNvPr id="40965"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CE8DA428-FE21-4B1B-B832-4011C6449F06}" type="slidenum">
              <a:rPr lang="en-US" smtClean="0"/>
              <a:pPr>
                <a:defRPr/>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533400" y="1524000"/>
            <a:ext cx="8153400" cy="4572000"/>
          </a:xfrm>
        </p:spPr>
        <p:txBody>
          <a:bodyPr/>
          <a:lstStyle/>
          <a:p>
            <a:pPr>
              <a:buClr>
                <a:srgbClr val="666699"/>
              </a:buClr>
            </a:pPr>
            <a:r>
              <a:rPr lang="en-US" dirty="0"/>
              <a:t>Make sure that e-mail, instant messaging, texting, or collaborative tools are an appropriate medium for what you want to communicate </a:t>
            </a:r>
          </a:p>
          <a:p>
            <a:pPr>
              <a:buClr>
                <a:srgbClr val="666699"/>
              </a:buClr>
            </a:pPr>
            <a:r>
              <a:rPr lang="en-US" dirty="0"/>
              <a:t>Be sure to send information to the right people</a:t>
            </a:r>
          </a:p>
          <a:p>
            <a:pPr>
              <a:buClr>
                <a:srgbClr val="666699"/>
              </a:buClr>
            </a:pPr>
            <a:r>
              <a:rPr lang="en-US" dirty="0"/>
              <a:t>Use meaningful subject lines and limit the content of emails to one main subject, and be as clear and concise as possible</a:t>
            </a:r>
          </a:p>
          <a:p>
            <a:pPr>
              <a:buClr>
                <a:srgbClr val="666699"/>
              </a:buClr>
            </a:pPr>
            <a:r>
              <a:rPr lang="en-US" dirty="0"/>
              <a:t>Be sure to authorize the right people to share and edit your collaborative documents</a:t>
            </a:r>
          </a:p>
          <a:p>
            <a:pPr>
              <a:spcBef>
                <a:spcPct val="100000"/>
              </a:spcBef>
              <a:buClr>
                <a:srgbClr val="666699"/>
              </a:buClr>
              <a:buFont typeface="Wingdings" pitchFamily="2" charset="2"/>
              <a:buChar char="§"/>
            </a:pPr>
            <a:endParaRPr lang="en-US" dirty="0" smtClean="0"/>
          </a:p>
          <a:p>
            <a:pPr lvl="1">
              <a:lnSpc>
                <a:spcPct val="90000"/>
              </a:lnSpc>
            </a:pPr>
            <a:endParaRPr lang="en-US" dirty="0" smtClean="0"/>
          </a:p>
        </p:txBody>
      </p:sp>
      <p:sp>
        <p:nvSpPr>
          <p:cNvPr id="41986" name="Rectangle 2"/>
          <p:cNvSpPr>
            <a:spLocks noGrp="1" noChangeArrowheads="1"/>
          </p:cNvSpPr>
          <p:nvPr>
            <p:ph type="title"/>
          </p:nvPr>
        </p:nvSpPr>
        <p:spPr>
          <a:xfrm>
            <a:off x="381000" y="274638"/>
            <a:ext cx="8305800" cy="944562"/>
          </a:xfrm>
        </p:spPr>
        <p:txBody>
          <a:bodyPr>
            <a:normAutofit fontScale="90000"/>
          </a:bodyPr>
          <a:lstStyle/>
          <a:p>
            <a:r>
              <a:rPr lang="en-US" sz="3600" dirty="0" smtClean="0"/>
              <a:t>Using E-Mail, Instant Messaging, Texting, and Collaborative Tools Effectively</a:t>
            </a:r>
          </a:p>
        </p:txBody>
      </p:sp>
      <p:sp>
        <p:nvSpPr>
          <p:cNvPr id="41989"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A78C4353-7F2B-49DB-B587-1D6E1530DCAD}" type="slidenum">
              <a:rPr lang="en-US" smtClean="0"/>
              <a:pPr>
                <a:defRPr/>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a:t>
            </a:r>
            <a:r>
              <a:rPr lang="en-US" b="1" dirty="0" smtClean="0"/>
              <a:t>SharePoint portal </a:t>
            </a:r>
            <a:r>
              <a:rPr lang="en-US" dirty="0" smtClean="0"/>
              <a:t>allows users to create custom Web sites to access documents and applications stored on shared devices</a:t>
            </a:r>
          </a:p>
          <a:p>
            <a:r>
              <a:rPr lang="en-US" b="1" dirty="0" smtClean="0"/>
              <a:t>Google Docs </a:t>
            </a:r>
            <a:r>
              <a:rPr lang="en-US" dirty="0" smtClean="0"/>
              <a:t>allow users to create, share, and edit documents, spreadsheets, and presentations online</a:t>
            </a:r>
          </a:p>
          <a:p>
            <a:r>
              <a:rPr lang="en-US" dirty="0" smtClean="0"/>
              <a:t>A </a:t>
            </a:r>
            <a:r>
              <a:rPr lang="en-US" b="1" dirty="0" smtClean="0"/>
              <a:t>wiki </a:t>
            </a:r>
            <a:r>
              <a:rPr lang="en-US" dirty="0" smtClean="0"/>
              <a:t>is a Web site designed to enable anyone who accesses it to contribute or modify Web page content</a:t>
            </a:r>
          </a:p>
          <a:p>
            <a:endParaRPr lang="en-US" dirty="0"/>
          </a:p>
        </p:txBody>
      </p:sp>
      <p:sp>
        <p:nvSpPr>
          <p:cNvPr id="3" name="Title 2"/>
          <p:cNvSpPr>
            <a:spLocks noGrp="1"/>
          </p:cNvSpPr>
          <p:nvPr>
            <p:ph type="title"/>
          </p:nvPr>
        </p:nvSpPr>
        <p:spPr/>
        <p:txBody>
          <a:bodyPr/>
          <a:lstStyle/>
          <a:p>
            <a:r>
              <a:rPr lang="en-US" dirty="0" smtClean="0"/>
              <a:t>Sample Collaborative Tools</a:t>
            </a:r>
            <a:endParaRPr lang="en-US" dirty="0"/>
          </a:p>
        </p:txBody>
      </p:sp>
      <p:sp>
        <p:nvSpPr>
          <p:cNvPr id="4" name="Footer Placeholder 3"/>
          <p:cNvSpPr>
            <a:spLocks noGrp="1"/>
          </p:cNvSpPr>
          <p:nvPr>
            <p:ph type="ftr" sz="quarter" idx="10"/>
          </p:nvPr>
        </p:nvSpPr>
        <p:spPr/>
        <p:txBody>
          <a:bodyPr/>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E7041028-70A1-4883-98CC-1414125760B5}" type="slidenum">
              <a:rPr lang="en-US" smtClean="0"/>
              <a:pPr>
                <a:defRPr/>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Content Placeholder 2"/>
          <p:cNvSpPr>
            <a:spLocks noGrp="1"/>
          </p:cNvSpPr>
          <p:nvPr>
            <p:ph idx="1"/>
          </p:nvPr>
        </p:nvSpPr>
        <p:spPr>
          <a:xfrm>
            <a:off x="381000" y="914400"/>
            <a:ext cx="8305800" cy="4572000"/>
          </a:xfrm>
        </p:spPr>
        <p:txBody>
          <a:bodyPr/>
          <a:lstStyle/>
          <a:p>
            <a:r>
              <a:rPr lang="en-US" dirty="0" smtClean="0"/>
              <a:t>Alaska Airlines uses secure project wikis to facilitate project communications and collaborations</a:t>
            </a:r>
          </a:p>
          <a:p>
            <a:r>
              <a:rPr lang="en-US" dirty="0" smtClean="0"/>
              <a:t>Benefits include:</a:t>
            </a:r>
          </a:p>
          <a:p>
            <a:pPr lvl="1"/>
            <a:r>
              <a:rPr lang="en-US" dirty="0" smtClean="0"/>
              <a:t>Better documentation</a:t>
            </a:r>
          </a:p>
          <a:p>
            <a:pPr lvl="1"/>
            <a:r>
              <a:rPr lang="en-US" dirty="0" smtClean="0"/>
              <a:t>Improved trust and information sharing</a:t>
            </a:r>
          </a:p>
          <a:p>
            <a:pPr lvl="1"/>
            <a:r>
              <a:rPr lang="en-US" dirty="0" smtClean="0"/>
              <a:t>Sustained growth</a:t>
            </a:r>
          </a:p>
          <a:p>
            <a:r>
              <a:rPr lang="en-US" dirty="0" smtClean="0"/>
              <a:t>The Alaska Airlines IT department even created a “Mother of All Wikis” to serve as an index for all the known project wikis</a:t>
            </a:r>
          </a:p>
          <a:p>
            <a:endParaRPr lang="en-US" dirty="0" smtClean="0"/>
          </a:p>
        </p:txBody>
      </p:sp>
      <p:sp>
        <p:nvSpPr>
          <p:cNvPr id="43010" name="Title 1"/>
          <p:cNvSpPr>
            <a:spLocks noGrp="1"/>
          </p:cNvSpPr>
          <p:nvPr>
            <p:ph type="title"/>
          </p:nvPr>
        </p:nvSpPr>
        <p:spPr>
          <a:xfrm>
            <a:off x="381000" y="274638"/>
            <a:ext cx="8305800" cy="715962"/>
          </a:xfrm>
        </p:spPr>
        <p:txBody>
          <a:bodyPr>
            <a:normAutofit fontScale="90000"/>
          </a:bodyPr>
          <a:lstStyle/>
          <a:p>
            <a:r>
              <a:rPr lang="en-US" dirty="0" smtClean="0"/>
              <a:t>Best Practice</a:t>
            </a:r>
          </a:p>
        </p:txBody>
      </p:sp>
      <p:sp>
        <p:nvSpPr>
          <p:cNvPr id="43012" name="Footer Placeholder 3"/>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90B020CA-07A6-401F-85D5-11514611053A}" type="slidenum">
              <a:rPr lang="en-US" smtClean="0"/>
              <a:pPr>
                <a:defRPr/>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a:xfrm>
            <a:off x="381000" y="1295400"/>
            <a:ext cx="8458200" cy="4572000"/>
          </a:xfrm>
        </p:spPr>
        <p:txBody>
          <a:bodyPr/>
          <a:lstStyle/>
          <a:p>
            <a:pPr>
              <a:spcBef>
                <a:spcPct val="70000"/>
              </a:spcBef>
              <a:buClr>
                <a:srgbClr val="666699"/>
              </a:buClr>
            </a:pPr>
            <a:r>
              <a:rPr lang="en-US" dirty="0" smtClean="0"/>
              <a:t>Many technical people are afraid to ask for help</a:t>
            </a:r>
          </a:p>
          <a:p>
            <a:pPr>
              <a:spcBef>
                <a:spcPct val="70000"/>
              </a:spcBef>
              <a:buClr>
                <a:srgbClr val="666699"/>
              </a:buClr>
            </a:pPr>
            <a:r>
              <a:rPr lang="en-US" dirty="0" smtClean="0"/>
              <a:t>Providing examples and templates for project communications saves time and money</a:t>
            </a:r>
          </a:p>
          <a:p>
            <a:pPr>
              <a:spcBef>
                <a:spcPct val="70000"/>
              </a:spcBef>
              <a:buClr>
                <a:srgbClr val="666699"/>
              </a:buClr>
            </a:pPr>
            <a:r>
              <a:rPr lang="en-US" dirty="0" smtClean="0"/>
              <a:t>Organizations can develop their own templates, use some provided by outside organizations, or use samples from textbooks</a:t>
            </a:r>
          </a:p>
          <a:p>
            <a:pPr>
              <a:spcBef>
                <a:spcPct val="70000"/>
              </a:spcBef>
              <a:buClr>
                <a:srgbClr val="666699"/>
              </a:buClr>
            </a:pPr>
            <a:r>
              <a:rPr lang="en-US" dirty="0" smtClean="0"/>
              <a:t>Recall that research shows that companies that excel in project management make effective use of templates</a:t>
            </a:r>
          </a:p>
        </p:txBody>
      </p:sp>
      <p:sp>
        <p:nvSpPr>
          <p:cNvPr id="44034" name="Rectangle 2"/>
          <p:cNvSpPr>
            <a:spLocks noGrp="1" noChangeArrowheads="1"/>
          </p:cNvSpPr>
          <p:nvPr>
            <p:ph type="title"/>
          </p:nvPr>
        </p:nvSpPr>
        <p:spPr>
          <a:xfrm>
            <a:off x="457200" y="0"/>
            <a:ext cx="8229600" cy="1143000"/>
          </a:xfrm>
        </p:spPr>
        <p:txBody>
          <a:bodyPr>
            <a:normAutofit fontScale="90000"/>
          </a:bodyPr>
          <a:lstStyle/>
          <a:p>
            <a:r>
              <a:rPr lang="en-US" dirty="0" smtClean="0"/>
              <a:t>Using Templates for Project Communications</a:t>
            </a:r>
          </a:p>
        </p:txBody>
      </p:sp>
      <p:sp>
        <p:nvSpPr>
          <p:cNvPr id="44037"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FEF57902-66F0-4ADD-B262-093048E70547}" type="slidenum">
              <a:rPr lang="en-US" smtClean="0"/>
              <a:pPr>
                <a:defRPr/>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76200" y="0"/>
            <a:ext cx="8610600" cy="1143000"/>
          </a:xfrm>
        </p:spPr>
        <p:txBody>
          <a:bodyPr>
            <a:normAutofit fontScale="90000"/>
          </a:bodyPr>
          <a:lstStyle/>
          <a:p>
            <a:r>
              <a:rPr lang="en-US" sz="3600" dirty="0" smtClean="0"/>
              <a:t>Figure 10-3. Sample Template for a </a:t>
            </a:r>
            <a:br>
              <a:rPr lang="en-US" sz="3600" dirty="0" smtClean="0"/>
            </a:br>
            <a:r>
              <a:rPr lang="en-US" sz="3600" dirty="0" smtClean="0"/>
              <a:t>Project Description (corrected from p. 427)</a:t>
            </a:r>
          </a:p>
        </p:txBody>
      </p:sp>
      <p:sp>
        <p:nvSpPr>
          <p:cNvPr id="45061" name="Footer Placeholder 6"/>
          <p:cNvSpPr>
            <a:spLocks noGrp="1"/>
          </p:cNvSpPr>
          <p:nvPr>
            <p:ph type="ftr" sz="quarter" idx="10"/>
          </p:nvPr>
        </p:nvSpPr>
        <p:spPr bwMode="auto">
          <a:noFill/>
          <a:ln>
            <a:miter lim="800000"/>
            <a:headEnd/>
            <a:tailEnd/>
          </a:ln>
        </p:spPr>
        <p:txBody>
          <a:bodyPr/>
          <a:lstStyle/>
          <a:p>
            <a:pPr>
              <a:buFontTx/>
              <a:buNone/>
            </a:pPr>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buFontTx/>
              <a:buNone/>
              <a:defRPr/>
            </a:pPr>
            <a:fld id="{BEB61753-3085-4DFB-A2B2-F492B6419F58}" type="slidenum">
              <a:rPr lang="en-US" smtClean="0"/>
              <a:pPr>
                <a:buFontTx/>
                <a:buNone/>
                <a:defRPr/>
              </a:pPr>
              <a:t>37</a:t>
            </a:fld>
            <a:endParaRPr lang="en-US" dirty="0"/>
          </a:p>
        </p:txBody>
      </p:sp>
      <p:pic>
        <p:nvPicPr>
          <p:cNvPr id="7" name="Picture 6" descr="86921_10_F03.jpg"/>
          <p:cNvPicPr>
            <a:picLocks noChangeAspect="1"/>
          </p:cNvPicPr>
          <p:nvPr/>
        </p:nvPicPr>
        <p:blipFill>
          <a:blip r:embed="rId2"/>
          <a:stretch>
            <a:fillRect/>
          </a:stretch>
        </p:blipFill>
        <p:spPr>
          <a:xfrm>
            <a:off x="1371600" y="1109869"/>
            <a:ext cx="5867400" cy="5102087"/>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fontScale="90000"/>
          </a:bodyPr>
          <a:lstStyle/>
          <a:p>
            <a:r>
              <a:rPr lang="en-US" dirty="0" smtClean="0"/>
              <a:t>Table 10-3. Sample Template for a Monthly Progress Report</a:t>
            </a:r>
          </a:p>
        </p:txBody>
      </p:sp>
      <p:sp>
        <p:nvSpPr>
          <p:cNvPr id="46085" name="Footer Placeholder 6"/>
          <p:cNvSpPr>
            <a:spLocks noGrp="1"/>
          </p:cNvSpPr>
          <p:nvPr>
            <p:ph type="ftr" sz="quarter" idx="10"/>
          </p:nvPr>
        </p:nvSpPr>
        <p:spPr bwMode="auto">
          <a:noFill/>
          <a:ln>
            <a:miter lim="800000"/>
            <a:headEnd/>
            <a:tailEnd/>
          </a:ln>
        </p:spPr>
        <p:txBody>
          <a:bodyPr/>
          <a:lstStyle/>
          <a:p>
            <a:pPr>
              <a:buFontTx/>
              <a:buNone/>
            </a:pPr>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buFontTx/>
              <a:buNone/>
              <a:defRPr/>
            </a:pPr>
            <a:fld id="{3F96509D-2F51-4E30-B355-2A9B8CF30081}" type="slidenum">
              <a:rPr lang="en-US" smtClean="0"/>
              <a:pPr>
                <a:buFontTx/>
                <a:buNone/>
                <a:defRPr/>
              </a:pPr>
              <a:t>38</a:t>
            </a:fld>
            <a:endParaRPr lang="en-US" dirty="0"/>
          </a:p>
        </p:txBody>
      </p:sp>
      <p:pic>
        <p:nvPicPr>
          <p:cNvPr id="46083" name="Picture 3"/>
          <p:cNvPicPr>
            <a:picLocks noChangeAspect="1" noChangeArrowheads="1"/>
          </p:cNvPicPr>
          <p:nvPr/>
        </p:nvPicPr>
        <p:blipFill>
          <a:blip r:embed="rId2"/>
          <a:srcRect/>
          <a:stretch>
            <a:fillRect/>
          </a:stretch>
        </p:blipFill>
        <p:spPr bwMode="auto">
          <a:xfrm>
            <a:off x="304800" y="1752600"/>
            <a:ext cx="8534400" cy="3819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fontScale="90000"/>
          </a:bodyPr>
          <a:lstStyle/>
          <a:p>
            <a:r>
              <a:rPr lang="en-US" dirty="0" smtClean="0"/>
              <a:t>Table 10-4. Final Project</a:t>
            </a:r>
            <a:br>
              <a:rPr lang="en-US" dirty="0" smtClean="0"/>
            </a:br>
            <a:r>
              <a:rPr lang="en-US" dirty="0" smtClean="0"/>
              <a:t>Documentation Items</a:t>
            </a:r>
          </a:p>
        </p:txBody>
      </p:sp>
      <p:sp>
        <p:nvSpPr>
          <p:cNvPr id="47110" name="Footer Placeholder 7"/>
          <p:cNvSpPr>
            <a:spLocks noGrp="1"/>
          </p:cNvSpPr>
          <p:nvPr>
            <p:ph type="ftr" sz="quarter" idx="10"/>
          </p:nvPr>
        </p:nvSpPr>
        <p:spPr bwMode="auto">
          <a:noFill/>
          <a:ln>
            <a:miter lim="800000"/>
            <a:headEnd/>
            <a:tailEnd/>
          </a:ln>
        </p:spPr>
        <p:txBody>
          <a:bodyPr/>
          <a:lstStyle/>
          <a:p>
            <a:pPr>
              <a:buFontTx/>
              <a:buNone/>
            </a:pPr>
            <a:r>
              <a:rPr lang="en-US" dirty="0" smtClean="0"/>
              <a:t>Information Technology Project Management, Seventh Edition</a:t>
            </a:r>
          </a:p>
        </p:txBody>
      </p:sp>
      <p:sp>
        <p:nvSpPr>
          <p:cNvPr id="7" name="Slide Number Placeholder 6"/>
          <p:cNvSpPr>
            <a:spLocks noGrp="1"/>
          </p:cNvSpPr>
          <p:nvPr>
            <p:ph type="sldNum" sz="quarter" idx="11"/>
          </p:nvPr>
        </p:nvSpPr>
        <p:spPr/>
        <p:txBody>
          <a:bodyPr/>
          <a:lstStyle/>
          <a:p>
            <a:pPr>
              <a:buFontTx/>
              <a:buNone/>
              <a:defRPr/>
            </a:pPr>
            <a:fld id="{45FDA56A-BA2F-4733-B083-3E5F89F68CAD}" type="slidenum">
              <a:rPr lang="en-US" smtClean="0"/>
              <a:pPr>
                <a:buFontTx/>
                <a:buNone/>
                <a:defRPr/>
              </a:pPr>
              <a:t>39</a:t>
            </a:fld>
            <a:endParaRPr lang="en-US" dirty="0"/>
          </a:p>
        </p:txBody>
      </p:sp>
      <p:pic>
        <p:nvPicPr>
          <p:cNvPr id="47107" name="Picture 4" descr="Tbl10-06a"/>
          <p:cNvPicPr>
            <a:picLocks noChangeAspect="1" noChangeArrowheads="1"/>
          </p:cNvPicPr>
          <p:nvPr/>
        </p:nvPicPr>
        <p:blipFill>
          <a:blip r:embed="rId2"/>
          <a:srcRect t="8931"/>
          <a:stretch>
            <a:fillRect/>
          </a:stretch>
        </p:blipFill>
        <p:spPr bwMode="auto">
          <a:xfrm>
            <a:off x="381000" y="1552575"/>
            <a:ext cx="8382000" cy="3108325"/>
          </a:xfrm>
          <a:prstGeom prst="rect">
            <a:avLst/>
          </a:prstGeom>
          <a:noFill/>
          <a:ln w="9525">
            <a:noFill/>
            <a:miter lim="800000"/>
            <a:headEnd/>
            <a:tailEnd/>
          </a:ln>
        </p:spPr>
      </p:pic>
      <p:pic>
        <p:nvPicPr>
          <p:cNvPr id="47108" name="Picture 5" descr="Tbl10-06b"/>
          <p:cNvPicPr>
            <a:picLocks noChangeAspect="1" noChangeArrowheads="1"/>
          </p:cNvPicPr>
          <p:nvPr/>
        </p:nvPicPr>
        <p:blipFill>
          <a:blip r:embed="rId3"/>
          <a:srcRect t="22099"/>
          <a:stretch>
            <a:fillRect/>
          </a:stretch>
        </p:blipFill>
        <p:spPr bwMode="auto">
          <a:xfrm>
            <a:off x="381000" y="4752975"/>
            <a:ext cx="8534400" cy="1343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1027"/>
          <p:cNvSpPr>
            <a:spLocks noGrp="1" noChangeArrowheads="1"/>
          </p:cNvSpPr>
          <p:nvPr>
            <p:ph idx="1"/>
          </p:nvPr>
        </p:nvSpPr>
        <p:spPr>
          <a:xfrm>
            <a:off x="228600" y="1066800"/>
            <a:ext cx="8458200" cy="4572000"/>
          </a:xfrm>
        </p:spPr>
        <p:txBody>
          <a:bodyPr/>
          <a:lstStyle/>
          <a:p>
            <a:pPr>
              <a:spcBef>
                <a:spcPct val="60000"/>
              </a:spcBef>
              <a:buClr>
                <a:srgbClr val="666699"/>
              </a:buClr>
              <a:buFont typeface="Wingdings" pitchFamily="2" charset="2"/>
              <a:buChar char="§"/>
            </a:pPr>
            <a:r>
              <a:rPr lang="en-US" dirty="0" smtClean="0"/>
              <a:t>The greatest threat to many projects is a failure to communicate</a:t>
            </a:r>
          </a:p>
          <a:p>
            <a:pPr>
              <a:spcBef>
                <a:spcPct val="60000"/>
              </a:spcBef>
              <a:buClr>
                <a:srgbClr val="666699"/>
              </a:buClr>
              <a:buFont typeface="Wingdings" pitchFamily="2" charset="2"/>
              <a:buChar char="§"/>
            </a:pPr>
            <a:r>
              <a:rPr lang="en-US" dirty="0" smtClean="0"/>
              <a:t>Our culture does not portray IT professionals as being good communicators</a:t>
            </a:r>
          </a:p>
          <a:p>
            <a:pPr>
              <a:spcBef>
                <a:spcPct val="60000"/>
              </a:spcBef>
              <a:buClr>
                <a:srgbClr val="666699"/>
              </a:buClr>
              <a:buFont typeface="Wingdings" pitchFamily="2" charset="2"/>
              <a:buChar char="§"/>
            </a:pPr>
            <a:r>
              <a:rPr lang="en-US" dirty="0" smtClean="0"/>
              <a:t>Research shows that IT professionals must be able to communicate effectively to succeed in their positions</a:t>
            </a:r>
          </a:p>
          <a:p>
            <a:pPr>
              <a:spcBef>
                <a:spcPct val="60000"/>
              </a:spcBef>
              <a:buClr>
                <a:srgbClr val="666699"/>
              </a:buClr>
              <a:buFont typeface="Wingdings" pitchFamily="2" charset="2"/>
              <a:buChar char="§"/>
            </a:pPr>
            <a:r>
              <a:rPr lang="en-US" dirty="0" smtClean="0"/>
              <a:t>Strong verbal and non-technical skills are a key factor in career advancement for IT professionals</a:t>
            </a:r>
          </a:p>
        </p:txBody>
      </p:sp>
      <p:sp>
        <p:nvSpPr>
          <p:cNvPr id="11266" name="Rectangle 1026"/>
          <p:cNvSpPr>
            <a:spLocks noGrp="1" noChangeArrowheads="1"/>
          </p:cNvSpPr>
          <p:nvPr>
            <p:ph type="title"/>
          </p:nvPr>
        </p:nvSpPr>
        <p:spPr>
          <a:xfrm>
            <a:off x="381000" y="274638"/>
            <a:ext cx="8610600" cy="639762"/>
          </a:xfrm>
        </p:spPr>
        <p:txBody>
          <a:bodyPr>
            <a:normAutofit fontScale="90000"/>
          </a:bodyPr>
          <a:lstStyle/>
          <a:p>
            <a:r>
              <a:rPr lang="en-US" dirty="0" smtClean="0"/>
              <a:t>Importance of Good Communications</a:t>
            </a:r>
          </a:p>
        </p:txBody>
      </p:sp>
      <p:sp>
        <p:nvSpPr>
          <p:cNvPr id="11269"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7F552E40-316F-4674-A043-23A6DEDF19B8}" type="slidenum">
              <a:rPr lang="en-US" smtClean="0"/>
              <a:pPr>
                <a:defRPr/>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p:txBody>
          <a:bodyPr/>
          <a:lstStyle/>
          <a:p>
            <a:pPr>
              <a:spcBef>
                <a:spcPct val="80000"/>
              </a:spcBef>
              <a:buClr>
                <a:srgbClr val="666699"/>
              </a:buClr>
            </a:pPr>
            <a:r>
              <a:rPr lang="en-US" dirty="0" smtClean="0"/>
              <a:t>The project manager and project team members should each prepare a </a:t>
            </a:r>
            <a:r>
              <a:rPr lang="en-US" b="1" dirty="0" smtClean="0"/>
              <a:t>lessons-learned report</a:t>
            </a:r>
          </a:p>
          <a:p>
            <a:pPr lvl="1">
              <a:spcBef>
                <a:spcPct val="80000"/>
              </a:spcBef>
              <a:buClr>
                <a:srgbClr val="666699"/>
              </a:buClr>
            </a:pPr>
            <a:r>
              <a:rPr lang="en-US" dirty="0" smtClean="0"/>
              <a:t>A reflective statement that documents important things an individual learned from working on the project </a:t>
            </a:r>
          </a:p>
          <a:p>
            <a:pPr>
              <a:spcBef>
                <a:spcPct val="80000"/>
              </a:spcBef>
              <a:buClr>
                <a:srgbClr val="666699"/>
              </a:buClr>
            </a:pPr>
            <a:r>
              <a:rPr lang="en-US" dirty="0" smtClean="0"/>
              <a:t>The project manager often combines information from all of the lessons-learned reports into a project summary report</a:t>
            </a:r>
          </a:p>
          <a:p>
            <a:pPr>
              <a:spcBef>
                <a:spcPct val="80000"/>
              </a:spcBef>
              <a:buClr>
                <a:srgbClr val="666699"/>
              </a:buClr>
            </a:pPr>
            <a:r>
              <a:rPr lang="en-US" dirty="0" smtClean="0"/>
              <a:t>See template and sample in Chapter 3</a:t>
            </a:r>
          </a:p>
        </p:txBody>
      </p:sp>
      <p:sp>
        <p:nvSpPr>
          <p:cNvPr id="48130" name="Rectangle 2"/>
          <p:cNvSpPr>
            <a:spLocks noGrp="1" noChangeArrowheads="1"/>
          </p:cNvSpPr>
          <p:nvPr>
            <p:ph type="title"/>
          </p:nvPr>
        </p:nvSpPr>
        <p:spPr/>
        <p:txBody>
          <a:bodyPr/>
          <a:lstStyle/>
          <a:p>
            <a:r>
              <a:rPr lang="en-US" dirty="0" smtClean="0"/>
              <a:t>Lessons Learned Reports</a:t>
            </a:r>
          </a:p>
        </p:txBody>
      </p:sp>
      <p:sp>
        <p:nvSpPr>
          <p:cNvPr id="48133"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F3B4F694-095F-486F-8387-699AF9EC3794}" type="slidenum">
              <a:rPr lang="en-US" smtClean="0"/>
              <a:pPr>
                <a:defRPr/>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Content Placeholder 2"/>
          <p:cNvSpPr>
            <a:spLocks noGrp="1"/>
          </p:cNvSpPr>
          <p:nvPr>
            <p:ph idx="1"/>
          </p:nvPr>
        </p:nvSpPr>
        <p:spPr/>
        <p:txBody>
          <a:bodyPr/>
          <a:lstStyle/>
          <a:p>
            <a:r>
              <a:rPr lang="en-US" dirty="0" smtClean="0"/>
              <a:t>It is also important to organize and prepare project archives</a:t>
            </a:r>
          </a:p>
          <a:p>
            <a:r>
              <a:rPr lang="en-US" b="1" dirty="0" smtClean="0"/>
              <a:t>Project archives </a:t>
            </a:r>
            <a:r>
              <a:rPr lang="en-US" dirty="0" smtClean="0"/>
              <a:t>are a complete set of organized project records that provide an accurate history of the project</a:t>
            </a:r>
          </a:p>
          <a:p>
            <a:r>
              <a:rPr lang="en-US" dirty="0" smtClean="0"/>
              <a:t>These archives can provide valuable information for future projects as well</a:t>
            </a:r>
          </a:p>
          <a:p>
            <a:endParaRPr lang="en-US" dirty="0" smtClean="0"/>
          </a:p>
        </p:txBody>
      </p:sp>
      <p:sp>
        <p:nvSpPr>
          <p:cNvPr id="49154" name="Title 1"/>
          <p:cNvSpPr>
            <a:spLocks noGrp="1"/>
          </p:cNvSpPr>
          <p:nvPr>
            <p:ph type="title"/>
          </p:nvPr>
        </p:nvSpPr>
        <p:spPr/>
        <p:txBody>
          <a:bodyPr/>
          <a:lstStyle/>
          <a:p>
            <a:r>
              <a:rPr lang="en-US" dirty="0" smtClean="0"/>
              <a:t>Project Archives</a:t>
            </a:r>
          </a:p>
        </p:txBody>
      </p:sp>
      <p:sp>
        <p:nvSpPr>
          <p:cNvPr id="49156" name="Footer Placeholder 3"/>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07FB6DEF-E33D-4378-843F-C19DAA629D47}" type="slidenum">
              <a:rPr lang="en-US" smtClean="0"/>
              <a:pPr>
                <a:defRPr/>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p:txBody>
          <a:bodyPr/>
          <a:lstStyle/>
          <a:p>
            <a:r>
              <a:rPr lang="en-US" dirty="0"/>
              <a:t>Many project teams create a project Web site to store important product documents and other information</a:t>
            </a:r>
          </a:p>
          <a:p>
            <a:r>
              <a:rPr lang="en-US" dirty="0"/>
              <a:t>Can create the site using various types of software, such as enterprise project management software</a:t>
            </a:r>
          </a:p>
        </p:txBody>
      </p:sp>
      <p:sp>
        <p:nvSpPr>
          <p:cNvPr id="50178" name="Rectangle 2"/>
          <p:cNvSpPr>
            <a:spLocks noGrp="1" noChangeArrowheads="1"/>
          </p:cNvSpPr>
          <p:nvPr>
            <p:ph type="title"/>
          </p:nvPr>
        </p:nvSpPr>
        <p:spPr/>
        <p:txBody>
          <a:bodyPr/>
          <a:lstStyle/>
          <a:p>
            <a:r>
              <a:rPr lang="en-US" dirty="0" smtClean="0"/>
              <a:t>Project Web Sites</a:t>
            </a:r>
          </a:p>
        </p:txBody>
      </p:sp>
      <p:sp>
        <p:nvSpPr>
          <p:cNvPr id="50181"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5AD48DC6-0253-4A93-AB7F-1DA77469CDAA}" type="slidenum">
              <a:rPr lang="en-US" smtClean="0"/>
              <a:pPr>
                <a:defRPr/>
              </a:pPr>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76200" y="76200"/>
            <a:ext cx="8915400" cy="1219200"/>
          </a:xfrm>
        </p:spPr>
        <p:txBody>
          <a:bodyPr>
            <a:normAutofit fontScale="90000"/>
          </a:bodyPr>
          <a:lstStyle/>
          <a:p>
            <a:r>
              <a:rPr lang="en-US" sz="3600" dirty="0" smtClean="0"/>
              <a:t>Figure 10-4. Microsoft’s Project Web Application Master Project Summary Screen</a:t>
            </a:r>
          </a:p>
        </p:txBody>
      </p:sp>
      <p:sp>
        <p:nvSpPr>
          <p:cNvPr id="51204"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0A4747D1-F701-4EA4-A685-5DBB864E7A4B}" type="slidenum">
              <a:rPr lang="en-US" smtClean="0"/>
              <a:pPr>
                <a:defRPr/>
              </a:pPr>
              <a:t>43</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263" y="1273064"/>
            <a:ext cx="7976537" cy="515734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a:xfrm>
            <a:off x="152400" y="1219200"/>
            <a:ext cx="8686800" cy="4572000"/>
          </a:xfrm>
        </p:spPr>
        <p:txBody>
          <a:bodyPr/>
          <a:lstStyle/>
          <a:p>
            <a:r>
              <a:rPr lang="en-US" sz="2400" dirty="0"/>
              <a:t>There are many software tools to aid in project communications</a:t>
            </a:r>
          </a:p>
          <a:p>
            <a:r>
              <a:rPr lang="en-US" sz="2400" dirty="0"/>
              <a:t>Today many people telecommute or work remotely at least part-time. TechCast at George Washington University forecasts that by 2019, 30 percent of U.S. private-sector workers could work from home</a:t>
            </a:r>
          </a:p>
          <a:p>
            <a:r>
              <a:rPr lang="en-US" sz="2400" dirty="0"/>
              <a:t>Project management software includes new capabilities to enhance virtual </a:t>
            </a:r>
            <a:r>
              <a:rPr lang="en-US" sz="2400" dirty="0" smtClean="0"/>
              <a:t>communications</a:t>
            </a:r>
          </a:p>
          <a:p>
            <a:r>
              <a:rPr lang="en-US" sz="2400" dirty="0"/>
              <a:t>While technology can aid in the communications </a:t>
            </a:r>
            <a:r>
              <a:rPr lang="en-US" sz="2400" dirty="0" smtClean="0"/>
              <a:t>process, </a:t>
            </a:r>
            <a:r>
              <a:rPr lang="en-US" sz="2400" dirty="0"/>
              <a:t>it is not the most important. Far more important is </a:t>
            </a:r>
            <a:r>
              <a:rPr lang="en-US" sz="2400" dirty="0" smtClean="0"/>
              <a:t>improving an </a:t>
            </a:r>
            <a:r>
              <a:rPr lang="en-US" sz="2400" dirty="0"/>
              <a:t>organization’s ability to </a:t>
            </a:r>
            <a:r>
              <a:rPr lang="en-US" sz="2400" dirty="0" smtClean="0"/>
              <a:t>communicate, which often involves cultural change</a:t>
            </a:r>
            <a:endParaRPr lang="en-US" sz="2400" dirty="0"/>
          </a:p>
        </p:txBody>
      </p:sp>
      <p:sp>
        <p:nvSpPr>
          <p:cNvPr id="52226" name="Rectangle 2"/>
          <p:cNvSpPr>
            <a:spLocks noGrp="1" noChangeArrowheads="1"/>
          </p:cNvSpPr>
          <p:nvPr>
            <p:ph type="title"/>
          </p:nvPr>
        </p:nvSpPr>
        <p:spPr>
          <a:xfrm>
            <a:off x="457200" y="0"/>
            <a:ext cx="8229600" cy="1143000"/>
          </a:xfrm>
        </p:spPr>
        <p:txBody>
          <a:bodyPr>
            <a:normAutofit fontScale="90000"/>
          </a:bodyPr>
          <a:lstStyle/>
          <a:p>
            <a:r>
              <a:rPr lang="en-US" dirty="0" smtClean="0"/>
              <a:t>Using Software to Assist in Project Communications</a:t>
            </a:r>
          </a:p>
        </p:txBody>
      </p:sp>
      <p:sp>
        <p:nvSpPr>
          <p:cNvPr id="52229"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75C8DC91-7EC3-46AE-90CF-83008C4FC803}" type="slidenum">
              <a:rPr lang="en-US" smtClean="0"/>
              <a:pPr>
                <a:defRPr/>
              </a:pPr>
              <a:t>44</a:t>
            </a:fld>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a:xfrm>
            <a:off x="304800" y="1143000"/>
            <a:ext cx="8229600" cy="4525962"/>
          </a:xfrm>
        </p:spPr>
        <p:txBody>
          <a:bodyPr/>
          <a:lstStyle/>
          <a:p>
            <a:pPr>
              <a:spcBef>
                <a:spcPct val="40000"/>
              </a:spcBef>
              <a:buClr>
                <a:srgbClr val="666699"/>
              </a:buClr>
            </a:pPr>
            <a:r>
              <a:rPr lang="en-US" dirty="0" smtClean="0"/>
              <a:t>The goal of project communications management is to ensure timely and appropriate generation, collection, dissemination, storage, and disposition of project information</a:t>
            </a:r>
          </a:p>
          <a:p>
            <a:pPr>
              <a:spcBef>
                <a:spcPct val="40000"/>
              </a:spcBef>
              <a:buClr>
                <a:srgbClr val="666699"/>
              </a:buClr>
            </a:pPr>
            <a:r>
              <a:rPr lang="en-US" dirty="0" smtClean="0"/>
              <a:t>Main process include:</a:t>
            </a:r>
          </a:p>
          <a:p>
            <a:pPr lvl="1">
              <a:spcBef>
                <a:spcPct val="40000"/>
              </a:spcBef>
              <a:buClr>
                <a:srgbClr val="666699"/>
              </a:buClr>
            </a:pPr>
            <a:r>
              <a:rPr lang="en-US" dirty="0" smtClean="0"/>
              <a:t>Plan communications management</a:t>
            </a:r>
          </a:p>
          <a:p>
            <a:pPr lvl="1">
              <a:spcBef>
                <a:spcPct val="40000"/>
              </a:spcBef>
              <a:buClr>
                <a:srgbClr val="666699"/>
              </a:buClr>
            </a:pPr>
            <a:r>
              <a:rPr lang="en-US" dirty="0" smtClean="0"/>
              <a:t>Manage communications</a:t>
            </a:r>
          </a:p>
          <a:p>
            <a:pPr lvl="1">
              <a:spcBef>
                <a:spcPct val="40000"/>
              </a:spcBef>
              <a:buClr>
                <a:srgbClr val="666699"/>
              </a:buClr>
            </a:pPr>
            <a:r>
              <a:rPr lang="en-US" dirty="0" smtClean="0"/>
              <a:t>Control communications</a:t>
            </a:r>
          </a:p>
          <a:p>
            <a:pPr lvl="1">
              <a:lnSpc>
                <a:spcPct val="90000"/>
              </a:lnSpc>
            </a:pPr>
            <a:endParaRPr lang="en-US" dirty="0" smtClean="0"/>
          </a:p>
        </p:txBody>
      </p:sp>
      <p:sp>
        <p:nvSpPr>
          <p:cNvPr id="53250" name="Rectangle 2"/>
          <p:cNvSpPr>
            <a:spLocks noGrp="1" noChangeArrowheads="1"/>
          </p:cNvSpPr>
          <p:nvPr>
            <p:ph type="title"/>
          </p:nvPr>
        </p:nvSpPr>
        <p:spPr>
          <a:xfrm>
            <a:off x="457200" y="152400"/>
            <a:ext cx="8229600" cy="1143000"/>
          </a:xfrm>
        </p:spPr>
        <p:txBody>
          <a:bodyPr/>
          <a:lstStyle/>
          <a:p>
            <a:r>
              <a:rPr lang="en-US" dirty="0" smtClean="0"/>
              <a:t>Chapter Summary</a:t>
            </a:r>
          </a:p>
        </p:txBody>
      </p:sp>
      <p:sp>
        <p:nvSpPr>
          <p:cNvPr id="53253"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5722CF15-3671-4501-9D90-6BA9507B9448}" type="slidenum">
              <a:rPr lang="en-US" smtClean="0"/>
              <a:pPr>
                <a:defRPr/>
              </a:pPr>
              <a:t>45</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381000" y="1295400"/>
            <a:ext cx="8610600" cy="4572000"/>
          </a:xfrm>
        </p:spPr>
        <p:txBody>
          <a:bodyPr/>
          <a:lstStyle/>
          <a:p>
            <a:pPr>
              <a:spcBef>
                <a:spcPct val="40000"/>
              </a:spcBef>
              <a:buClr>
                <a:srgbClr val="666699"/>
              </a:buClr>
              <a:buFont typeface="Wingdings" pitchFamily="2" charset="2"/>
              <a:buChar char="§"/>
            </a:pPr>
            <a:r>
              <a:rPr lang="en-US" sz="2800" b="1" dirty="0" smtClean="0"/>
              <a:t>Planning communications management</a:t>
            </a:r>
            <a:r>
              <a:rPr lang="en-US" sz="2800" dirty="0" smtClean="0"/>
              <a:t>: Determining the information and communications needs of the stakeholders</a:t>
            </a:r>
          </a:p>
          <a:p>
            <a:r>
              <a:rPr lang="en-US" sz="2800" b="1" dirty="0"/>
              <a:t>Managing </a:t>
            </a:r>
            <a:r>
              <a:rPr lang="en-US" sz="2800" b="1" dirty="0" smtClean="0"/>
              <a:t>communications: </a:t>
            </a:r>
            <a:r>
              <a:rPr lang="en-US" sz="2800" dirty="0" smtClean="0"/>
              <a:t>Creating</a:t>
            </a:r>
            <a:r>
              <a:rPr lang="en-US" sz="2800" dirty="0"/>
              <a:t>, distributing, </a:t>
            </a:r>
            <a:r>
              <a:rPr lang="en-US" sz="2800" dirty="0" smtClean="0"/>
              <a:t>storing, retrieving</a:t>
            </a:r>
            <a:r>
              <a:rPr lang="en-US" sz="2800" dirty="0"/>
              <a:t>, and disposing of project communications based on the </a:t>
            </a:r>
            <a:r>
              <a:rPr lang="en-US" sz="2800" dirty="0" smtClean="0"/>
              <a:t>communications management plan</a:t>
            </a:r>
          </a:p>
          <a:p>
            <a:r>
              <a:rPr lang="en-US" sz="2800" b="1" dirty="0"/>
              <a:t>Controlling </a:t>
            </a:r>
            <a:r>
              <a:rPr lang="en-US" sz="2800" b="1" dirty="0" smtClean="0"/>
              <a:t>communications</a:t>
            </a:r>
            <a:r>
              <a:rPr lang="en-US" sz="2800" dirty="0" smtClean="0"/>
              <a:t>: Monitoring </a:t>
            </a:r>
            <a:r>
              <a:rPr lang="en-US" sz="2800" dirty="0"/>
              <a:t>and controlling </a:t>
            </a:r>
            <a:r>
              <a:rPr lang="en-US" sz="2800" dirty="0" smtClean="0"/>
              <a:t>project communications </a:t>
            </a:r>
            <a:r>
              <a:rPr lang="en-US" sz="2800" dirty="0"/>
              <a:t>to ensure that stakeholder communication needs are </a:t>
            </a:r>
            <a:r>
              <a:rPr lang="en-US" sz="2800" dirty="0" smtClean="0"/>
              <a:t>met</a:t>
            </a:r>
          </a:p>
        </p:txBody>
      </p:sp>
      <p:sp>
        <p:nvSpPr>
          <p:cNvPr id="12290" name="Rectangle 2"/>
          <p:cNvSpPr>
            <a:spLocks noGrp="1" noChangeArrowheads="1"/>
          </p:cNvSpPr>
          <p:nvPr>
            <p:ph type="title"/>
          </p:nvPr>
        </p:nvSpPr>
        <p:spPr>
          <a:xfrm>
            <a:off x="381000" y="152400"/>
            <a:ext cx="8382000" cy="895350"/>
          </a:xfrm>
        </p:spPr>
        <p:txBody>
          <a:bodyPr>
            <a:normAutofit fontScale="90000"/>
          </a:bodyPr>
          <a:lstStyle/>
          <a:p>
            <a:r>
              <a:rPr lang="en-US" dirty="0" smtClean="0"/>
              <a:t>Project Communications</a:t>
            </a:r>
            <a:br>
              <a:rPr lang="en-US" dirty="0" smtClean="0"/>
            </a:br>
            <a:r>
              <a:rPr lang="en-US" dirty="0" smtClean="0"/>
              <a:t>Management Processes</a:t>
            </a:r>
          </a:p>
        </p:txBody>
      </p:sp>
      <p:sp>
        <p:nvSpPr>
          <p:cNvPr id="12293" name="Footer Placeholder 6"/>
          <p:cNvSpPr>
            <a:spLocks noGrp="1"/>
          </p:cNvSpPr>
          <p:nvPr>
            <p:ph type="ftr" sz="quarter" idx="10"/>
          </p:nvPr>
        </p:nvSpPr>
        <p:spPr bwMode="auto">
          <a:xfrm>
            <a:off x="0" y="6492875"/>
            <a:ext cx="2590800" cy="365125"/>
          </a:xfrm>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a:xfrm>
            <a:off x="8588375" y="6173787"/>
            <a:ext cx="555625" cy="365125"/>
          </a:xfrm>
        </p:spPr>
        <p:txBody>
          <a:bodyPr/>
          <a:lstStyle/>
          <a:p>
            <a:pPr>
              <a:defRPr/>
            </a:pPr>
            <a:fld id="{B9A1AC6A-E4DB-4E62-8C3D-8A55BC890F75}" type="slidenum">
              <a:rPr lang="en-US" smtClean="0"/>
              <a:pPr>
                <a:defRPr/>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0"/>
            <a:ext cx="8229600" cy="1143000"/>
          </a:xfrm>
        </p:spPr>
        <p:txBody>
          <a:bodyPr>
            <a:normAutofit fontScale="90000"/>
          </a:bodyPr>
          <a:lstStyle/>
          <a:p>
            <a:r>
              <a:rPr lang="en-US" sz="3600" dirty="0" smtClean="0"/>
              <a:t>Figure 10-1. Project Communications Management Summary</a:t>
            </a:r>
          </a:p>
        </p:txBody>
      </p:sp>
      <p:sp>
        <p:nvSpPr>
          <p:cNvPr id="13315" name="Footer Placeholder 3"/>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9EA94F58-D761-4128-AD4E-80EF3893F0A6}" type="slidenum">
              <a:rPr lang="en-US" smtClean="0"/>
              <a:pPr>
                <a:defRPr/>
              </a:pPr>
              <a:t>6</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58" y="1371600"/>
            <a:ext cx="8988042" cy="496291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Project managers say they spend as much as 90 percent of their time communicating</a:t>
            </a:r>
          </a:p>
          <a:p>
            <a:r>
              <a:rPr lang="en-US" dirty="0" smtClean="0"/>
              <a:t>Need to focus on group and individual communication needs</a:t>
            </a:r>
          </a:p>
          <a:p>
            <a:r>
              <a:rPr lang="en-US" dirty="0" smtClean="0"/>
              <a:t>Use formal and informal methods for communicating</a:t>
            </a:r>
          </a:p>
          <a:p>
            <a:r>
              <a:rPr lang="en-US" dirty="0" smtClean="0"/>
              <a:t>Distribute important information in an effective and timely manner</a:t>
            </a:r>
          </a:p>
          <a:p>
            <a:r>
              <a:rPr lang="en-US" dirty="0" smtClean="0"/>
              <a:t>Set the stage for communicating bad news</a:t>
            </a:r>
          </a:p>
          <a:p>
            <a:r>
              <a:rPr lang="en-US" dirty="0" smtClean="0"/>
              <a:t>Determine the number of communication channels</a:t>
            </a:r>
            <a:endParaRPr lang="en-US" dirty="0"/>
          </a:p>
        </p:txBody>
      </p:sp>
      <p:sp>
        <p:nvSpPr>
          <p:cNvPr id="3" name="Title 2"/>
          <p:cNvSpPr>
            <a:spLocks noGrp="1"/>
          </p:cNvSpPr>
          <p:nvPr>
            <p:ph type="title"/>
          </p:nvPr>
        </p:nvSpPr>
        <p:spPr/>
        <p:txBody>
          <a:bodyPr/>
          <a:lstStyle/>
          <a:p>
            <a:r>
              <a:rPr lang="en-US" dirty="0" smtClean="0"/>
              <a:t>Keys to Good Communications</a:t>
            </a:r>
            <a:endParaRPr lang="en-US" dirty="0"/>
          </a:p>
        </p:txBody>
      </p:sp>
      <p:sp>
        <p:nvSpPr>
          <p:cNvPr id="4" name="Footer Placeholder 3"/>
          <p:cNvSpPr>
            <a:spLocks noGrp="1"/>
          </p:cNvSpPr>
          <p:nvPr>
            <p:ph type="ftr" sz="quarter" idx="10"/>
          </p:nvPr>
        </p:nvSpPr>
        <p:spPr/>
        <p:txBody>
          <a:bodyPr/>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E7041028-70A1-4883-98CC-1414125760B5}" type="slidenum">
              <a:rPr lang="en-US" smtClean="0"/>
              <a:pPr>
                <a:defRPr/>
              </a:pPr>
              <a:t>7</a:t>
            </a:fld>
            <a:endParaRPr lang="en-US" dirty="0"/>
          </a:p>
        </p:txBody>
      </p:sp>
    </p:spTree>
    <p:extLst>
      <p:ext uri="{BB962C8B-B14F-4D97-AF65-F5344CB8AC3E}">
        <p14:creationId xmlns:p14="http://schemas.microsoft.com/office/powerpoint/2010/main" val="3453784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381000" y="1828800"/>
            <a:ext cx="8458200" cy="4419600"/>
          </a:xfrm>
        </p:spPr>
        <p:txBody>
          <a:bodyPr/>
          <a:lstStyle/>
          <a:p>
            <a:pPr>
              <a:spcBef>
                <a:spcPct val="100000"/>
              </a:spcBef>
              <a:buClr>
                <a:srgbClr val="666699"/>
              </a:buClr>
            </a:pPr>
            <a:r>
              <a:rPr lang="en-US" dirty="0" smtClean="0"/>
              <a:t>People are not interchangeable parts</a:t>
            </a:r>
          </a:p>
          <a:p>
            <a:pPr>
              <a:spcBef>
                <a:spcPct val="100000"/>
              </a:spcBef>
              <a:buClr>
                <a:srgbClr val="666699"/>
              </a:buClr>
            </a:pPr>
            <a:r>
              <a:rPr lang="en-US" dirty="0" smtClean="0"/>
              <a:t>As illustrated in Brooks’ book </a:t>
            </a:r>
            <a:r>
              <a:rPr lang="en-US" i="1" dirty="0" smtClean="0"/>
              <a:t>The Mythical Man-Month</a:t>
            </a:r>
            <a:r>
              <a:rPr lang="en-US" dirty="0" smtClean="0"/>
              <a:t>, you cannot assume that a task originally scheduled to take two months of one person’s time can be done in one month by two people</a:t>
            </a:r>
          </a:p>
          <a:p>
            <a:pPr>
              <a:spcBef>
                <a:spcPct val="100000"/>
              </a:spcBef>
              <a:buClr>
                <a:srgbClr val="666699"/>
              </a:buClr>
            </a:pPr>
            <a:r>
              <a:rPr lang="en-US" dirty="0" smtClean="0"/>
              <a:t>Nine women cannot produce a baby in one month!</a:t>
            </a:r>
          </a:p>
        </p:txBody>
      </p:sp>
      <p:sp>
        <p:nvSpPr>
          <p:cNvPr id="25602" name="Rectangle 2"/>
          <p:cNvSpPr>
            <a:spLocks noGrp="1" noChangeArrowheads="1"/>
          </p:cNvSpPr>
          <p:nvPr>
            <p:ph type="title"/>
          </p:nvPr>
        </p:nvSpPr>
        <p:spPr/>
        <p:txBody>
          <a:bodyPr>
            <a:normAutofit fontScale="90000"/>
          </a:bodyPr>
          <a:lstStyle/>
          <a:p>
            <a:r>
              <a:rPr lang="en-US" dirty="0" smtClean="0"/>
              <a:t>Understanding Group and Individual Communication Needs</a:t>
            </a:r>
          </a:p>
        </p:txBody>
      </p:sp>
      <p:sp>
        <p:nvSpPr>
          <p:cNvPr id="25605"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B3D0A11E-C451-4D2B-9371-63E009872629}" type="slidenum">
              <a:rPr lang="en-US" smtClean="0"/>
              <a:pPr>
                <a:defRPr/>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381000" y="1676400"/>
            <a:ext cx="8458200" cy="4419600"/>
          </a:xfrm>
        </p:spPr>
        <p:txBody>
          <a:bodyPr/>
          <a:lstStyle/>
          <a:p>
            <a:pPr>
              <a:lnSpc>
                <a:spcPct val="90000"/>
              </a:lnSpc>
              <a:buClr>
                <a:srgbClr val="666699"/>
              </a:buClr>
              <a:buFont typeface="Wingdings" pitchFamily="2" charset="2"/>
              <a:buChar char="§"/>
            </a:pPr>
            <a:r>
              <a:rPr lang="en-US" dirty="0" smtClean="0"/>
              <a:t>Research says that in a face-to-face interaction:</a:t>
            </a:r>
          </a:p>
          <a:p>
            <a:pPr lvl="1">
              <a:lnSpc>
                <a:spcPct val="90000"/>
              </a:lnSpc>
              <a:buClr>
                <a:srgbClr val="666699"/>
              </a:buClr>
              <a:buFont typeface="Wingdings" pitchFamily="2" charset="2"/>
              <a:buChar char="§"/>
            </a:pPr>
            <a:r>
              <a:rPr lang="en-US" dirty="0" smtClean="0"/>
              <a:t>58 percent of communication is through body language.</a:t>
            </a:r>
          </a:p>
          <a:p>
            <a:pPr lvl="1">
              <a:lnSpc>
                <a:spcPct val="90000"/>
              </a:lnSpc>
              <a:buClr>
                <a:srgbClr val="666699"/>
              </a:buClr>
              <a:buFont typeface="Wingdings" pitchFamily="2" charset="2"/>
              <a:buChar char="§"/>
            </a:pPr>
            <a:r>
              <a:rPr lang="en-US" dirty="0" smtClean="0"/>
              <a:t>35 percent of communication is through how the words are said</a:t>
            </a:r>
          </a:p>
          <a:p>
            <a:pPr lvl="1">
              <a:lnSpc>
                <a:spcPct val="90000"/>
              </a:lnSpc>
              <a:buClr>
                <a:srgbClr val="666699"/>
              </a:buClr>
              <a:buFont typeface="Wingdings" pitchFamily="2" charset="2"/>
              <a:buChar char="§"/>
            </a:pPr>
            <a:r>
              <a:rPr lang="en-US" dirty="0" smtClean="0"/>
              <a:t>7 percent of communication is through the content or words that are spoken</a:t>
            </a:r>
          </a:p>
          <a:p>
            <a:pPr>
              <a:lnSpc>
                <a:spcPct val="90000"/>
              </a:lnSpc>
              <a:buClr>
                <a:srgbClr val="666699"/>
              </a:buClr>
              <a:buFont typeface="Wingdings" pitchFamily="2" charset="2"/>
              <a:buChar char="§"/>
            </a:pPr>
            <a:r>
              <a:rPr lang="en-US" dirty="0" smtClean="0"/>
              <a:t>Pay attention to more than just the actual words someone is saying</a:t>
            </a:r>
          </a:p>
          <a:p>
            <a:pPr>
              <a:lnSpc>
                <a:spcPct val="90000"/>
              </a:lnSpc>
              <a:buClr>
                <a:srgbClr val="666699"/>
              </a:buClr>
              <a:buFont typeface="Wingdings" pitchFamily="2" charset="2"/>
              <a:buChar char="§"/>
            </a:pPr>
            <a:r>
              <a:rPr lang="en-US" dirty="0" smtClean="0"/>
              <a:t>A person’s tone of voice and body language say a lot about how he or she really feels</a:t>
            </a:r>
          </a:p>
        </p:txBody>
      </p:sp>
      <p:sp>
        <p:nvSpPr>
          <p:cNvPr id="21506" name="Rectangle 2"/>
          <p:cNvSpPr>
            <a:spLocks noGrp="1" noChangeArrowheads="1"/>
          </p:cNvSpPr>
          <p:nvPr>
            <p:ph type="title"/>
          </p:nvPr>
        </p:nvSpPr>
        <p:spPr/>
        <p:txBody>
          <a:bodyPr>
            <a:normAutofit fontScale="90000"/>
          </a:bodyPr>
          <a:lstStyle/>
          <a:p>
            <a:r>
              <a:rPr lang="en-US" dirty="0" smtClean="0"/>
              <a:t>Importance of Face-to-Face Communication</a:t>
            </a:r>
          </a:p>
        </p:txBody>
      </p:sp>
      <p:sp>
        <p:nvSpPr>
          <p:cNvPr id="21509"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8CC0F8A4-3DA1-437C-B4FE-839391EAD6E6}" type="slidenum">
              <a:rPr lang="en-US" smtClean="0"/>
              <a:pPr>
                <a:defRPr/>
              </a:pPr>
              <a:t>9</a:t>
            </a:fld>
            <a:endParaRPr lang="en-US" dirty="0"/>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2038</TotalTime>
  <Words>2977</Words>
  <Application>Microsoft Macintosh PowerPoint</Application>
  <PresentationFormat>On-screen Show (4:3)</PresentationFormat>
  <Paragraphs>282</Paragraphs>
  <Slides>45</Slides>
  <Notes>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45</vt:i4>
      </vt:variant>
    </vt:vector>
  </HeadingPairs>
  <TitlesOfParts>
    <vt:vector size="57" baseType="lpstr">
      <vt:lpstr>Arial</vt:lpstr>
      <vt:lpstr>Arial Rounded MT Bold</vt:lpstr>
      <vt:lpstr>Bodoni MT</vt:lpstr>
      <vt:lpstr>Calibri</vt:lpstr>
      <vt:lpstr>Lucida Sans Unicode</vt:lpstr>
      <vt:lpstr>Times New Roman</vt:lpstr>
      <vt:lpstr>Verdana</vt:lpstr>
      <vt:lpstr>Wingdings</vt:lpstr>
      <vt:lpstr>Wingdings 2</vt:lpstr>
      <vt:lpstr>Wingdings 3</vt:lpstr>
      <vt:lpstr>Custom Design</vt:lpstr>
      <vt:lpstr>Theme1</vt:lpstr>
      <vt:lpstr>Chapter 10: Project Communications Management</vt:lpstr>
      <vt:lpstr>Learning Objectives</vt:lpstr>
      <vt:lpstr>Learning Objectives (cont’d)</vt:lpstr>
      <vt:lpstr>Importance of Good Communications</vt:lpstr>
      <vt:lpstr>Project Communications Management Processes</vt:lpstr>
      <vt:lpstr>Figure 10-1. Project Communications Management Summary</vt:lpstr>
      <vt:lpstr>Keys to Good Communications</vt:lpstr>
      <vt:lpstr>Understanding Group and Individual Communication Needs</vt:lpstr>
      <vt:lpstr>Importance of Face-to-Face Communication</vt:lpstr>
      <vt:lpstr>Personal Preferences Affect Communication Needs</vt:lpstr>
      <vt:lpstr>Encouraging More Face-to-Face Interactions</vt:lpstr>
      <vt:lpstr>What Went Wrong?</vt:lpstr>
      <vt:lpstr>Distributing Information in an Effective and Timely Manner</vt:lpstr>
      <vt:lpstr>Other Communication Considerations</vt:lpstr>
      <vt:lpstr>Setting the Stage for Communicating  Bad News</vt:lpstr>
      <vt:lpstr>Determining the Number of Communications Channels</vt:lpstr>
      <vt:lpstr>Figure 10-2. The Impact of the Number of People on Communications Channels</vt:lpstr>
      <vt:lpstr>Planning Communications Management</vt:lpstr>
      <vt:lpstr>Communications Management Plan Contents</vt:lpstr>
      <vt:lpstr>Table 10-1. Sample Stakeholder Analysis for Project Communications</vt:lpstr>
      <vt:lpstr>Managing Communications</vt:lpstr>
      <vt:lpstr>Using Technology to Enhance Creation and Distribution</vt:lpstr>
      <vt:lpstr>Global Issues</vt:lpstr>
      <vt:lpstr>Classifications for Communication Methods</vt:lpstr>
      <vt:lpstr>Table 10-2. Media Choice Table</vt:lpstr>
      <vt:lpstr>What Went Right?</vt:lpstr>
      <vt:lpstr>Reporting Performance</vt:lpstr>
      <vt:lpstr>Controlling Communications</vt:lpstr>
      <vt:lpstr>Suggestions for Improving Project Communications</vt:lpstr>
      <vt:lpstr>Developing Better Communication Skills</vt:lpstr>
      <vt:lpstr>Media Snapshot</vt:lpstr>
      <vt:lpstr>Running Effective Meetings</vt:lpstr>
      <vt:lpstr>Using E-Mail, Instant Messaging, Texting, and Collaborative Tools Effectively</vt:lpstr>
      <vt:lpstr>Sample Collaborative Tools</vt:lpstr>
      <vt:lpstr>Best Practice</vt:lpstr>
      <vt:lpstr>Using Templates for Project Communications</vt:lpstr>
      <vt:lpstr>Figure 10-3. Sample Template for a  Project Description (corrected from p. 427)</vt:lpstr>
      <vt:lpstr>Table 10-3. Sample Template for a Monthly Progress Report</vt:lpstr>
      <vt:lpstr>Table 10-4. Final Project Documentation Items</vt:lpstr>
      <vt:lpstr>Lessons Learned Reports</vt:lpstr>
      <vt:lpstr>Project Archives</vt:lpstr>
      <vt:lpstr>Project Web Sites</vt:lpstr>
      <vt:lpstr>Figure 10-4. Microsoft’s Project Web Application Master Project Summary Screen</vt:lpstr>
      <vt:lpstr>Using Software to Assist in Project Communications</vt:lpstr>
      <vt:lpstr>Chapter Summary</vt:lpstr>
    </vt:vector>
  </TitlesOfParts>
  <Company>Augsburg College</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Microsoft Office User</cp:lastModifiedBy>
  <cp:revision>168</cp:revision>
  <dcterms:created xsi:type="dcterms:W3CDTF">2001-07-05T23:10:12Z</dcterms:created>
  <dcterms:modified xsi:type="dcterms:W3CDTF">2018-05-03T08:56:41Z</dcterms:modified>
</cp:coreProperties>
</file>