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31" r:id="rId2"/>
  </p:sldMasterIdLst>
  <p:notesMasterIdLst>
    <p:notesMasterId r:id="rId61"/>
  </p:notesMasterIdLst>
  <p:handoutMasterIdLst>
    <p:handoutMasterId r:id="rId62"/>
  </p:handoutMasterIdLst>
  <p:sldIdLst>
    <p:sldId id="257" r:id="rId3"/>
    <p:sldId id="334" r:id="rId4"/>
    <p:sldId id="335" r:id="rId5"/>
    <p:sldId id="336" r:id="rId6"/>
    <p:sldId id="388" r:id="rId7"/>
    <p:sldId id="389" r:id="rId8"/>
    <p:sldId id="340" r:id="rId9"/>
    <p:sldId id="390" r:id="rId10"/>
    <p:sldId id="341" r:id="rId11"/>
    <p:sldId id="342" r:id="rId12"/>
    <p:sldId id="343" r:id="rId13"/>
    <p:sldId id="344" r:id="rId14"/>
    <p:sldId id="345" r:id="rId15"/>
    <p:sldId id="391" r:id="rId16"/>
    <p:sldId id="348" r:id="rId17"/>
    <p:sldId id="349" r:id="rId18"/>
    <p:sldId id="350" r:id="rId19"/>
    <p:sldId id="351" r:id="rId20"/>
    <p:sldId id="352" r:id="rId21"/>
    <p:sldId id="353" r:id="rId22"/>
    <p:sldId id="398" r:id="rId23"/>
    <p:sldId id="355" r:id="rId24"/>
    <p:sldId id="356" r:id="rId25"/>
    <p:sldId id="357" r:id="rId26"/>
    <p:sldId id="358" r:id="rId27"/>
    <p:sldId id="359" r:id="rId28"/>
    <p:sldId id="361" r:id="rId29"/>
    <p:sldId id="362" r:id="rId30"/>
    <p:sldId id="394" r:id="rId31"/>
    <p:sldId id="363" r:id="rId32"/>
    <p:sldId id="364" r:id="rId33"/>
    <p:sldId id="392" r:id="rId34"/>
    <p:sldId id="393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7" r:id="rId45"/>
    <p:sldId id="378" r:id="rId46"/>
    <p:sldId id="395" r:id="rId47"/>
    <p:sldId id="396" r:id="rId48"/>
    <p:sldId id="379" r:id="rId49"/>
    <p:sldId id="380" r:id="rId50"/>
    <p:sldId id="381" r:id="rId51"/>
    <p:sldId id="400" r:id="rId52"/>
    <p:sldId id="399" r:id="rId53"/>
    <p:sldId id="401" r:id="rId54"/>
    <p:sldId id="397" r:id="rId55"/>
    <p:sldId id="382" r:id="rId56"/>
    <p:sldId id="383" r:id="rId57"/>
    <p:sldId id="384" r:id="rId58"/>
    <p:sldId id="385" r:id="rId59"/>
    <p:sldId id="386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>
        <p:scale>
          <a:sx n="114" d="100"/>
          <a:sy n="114" d="100"/>
        </p:scale>
        <p:origin x="-918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E7A870C-EC54-4148-901E-A516377A0C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C9DF17-3590-4592-BD36-41A883985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06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FC25B-8351-41F2-BCDE-922E655F08A3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D802E-F52E-461F-BFF5-6AE598ABF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00A86-DA4D-4B0A-B487-55E3CE2AB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15A71-C977-48CA-A0E0-4ECEA699ED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B9CBC40-343B-4593-A28E-D189663EB6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92D0EA-3F60-41BB-A405-33AD93B7A0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95E56F-A642-430C-8B4E-604B1153BE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D4C274-ECC5-4587-B039-995E919757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AD251C-A5FF-4790-8F87-2AC1A4C8DD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544C6-0C87-4E87-B9C7-4DBC5EE35F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B16657-024C-459D-BB4E-2F85DCC645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7F888-E501-48F3-9F3B-E94CAD1CF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8C610D3-5023-4794-8B07-EA09037D64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D04E9-CF8F-4ADC-8517-7D8F785A50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5D508-2AAC-4C9A-B537-CDE351A8C1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4DAC-D3A4-423A-93B6-4513E822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E031C-0932-42DE-9740-24C917046C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ACE5F-0C5F-4F29-8F8B-F5D8D5BAD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B6D4-536C-4F2D-8487-80BC37C22B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33E64-A5E0-46D0-93B8-B3AA3BEE39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BD74-B68B-41FB-B818-EE107B10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C8ED8-FECA-44D6-8546-AFBFD79A3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AF3C8D7-9A0C-4C76-87AE-298E7615D6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F3C8D7-9A0C-4C76-87AE-298E7615D6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9: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Human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Resource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Intrinsic motivation</a:t>
            </a:r>
            <a:r>
              <a:rPr lang="en-US" dirty="0" smtClean="0"/>
              <a:t> causes people to participate in an activity for their own enjoyment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Extrinsic motivation</a:t>
            </a:r>
            <a:r>
              <a:rPr lang="en-US" dirty="0" smtClean="0"/>
              <a:t> causes people to do something for a reward or to avoid a penalty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example, some children take piano lessons for intrinsic motivation (they enjoy it) while others take them for extrinsic motivation (to get a reward or avoid punishment)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Intrinsic and Extrinsic Motivation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3C6201-79D3-4073-9E7D-1052C1BF49D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Abraham Maslow argued that humans possess unique qualities that enable them to make independent choices, thus giving them control of their destiny</a:t>
            </a:r>
          </a:p>
          <a:p>
            <a:r>
              <a:rPr lang="en-US" dirty="0" smtClean="0"/>
              <a:t>Maslow developed a </a:t>
            </a:r>
            <a:r>
              <a:rPr lang="en-US" b="1" dirty="0" smtClean="0"/>
              <a:t>hierarchy of needs</a:t>
            </a:r>
            <a:r>
              <a:rPr lang="en-US" dirty="0" smtClean="0"/>
              <a:t> which states that people’s behaviors are guided or motivated by a sequence of needs 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Hierarchy of Needs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E2F08-144A-43F9-A6AF-BB21360DC1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9-2. Maslow’s Hierarchy of Needs</a:t>
            </a:r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576F6B9-2A38-4B35-991A-1246B6BDDC22}" type="slidenum">
              <a:rPr lang="en-US" smtClean="0"/>
              <a:pPr>
                <a:buFontTx/>
                <a:buNone/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" y="1524000"/>
            <a:ext cx="8943090" cy="4495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Frederick Herzberg wrote several famous books and articles about worker motivation.  He distinguished between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motivational factors: achievement, recognition, the work itself, responsibility, advancement, and growth, which produce job satisfaction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hygiene factors: cause dissatisfaction if not present, but do not motivate workers to do more.  Examples include larger salaries, more supervision, and a more attractive work environment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Herzberg’s Motivational and Hygiene Factors</a:t>
            </a: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44656F-2A39-49A9-BA46-4E2DA029718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9-1: Examples of Herzberg’s Hygiene Factors and Motivators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93244F-2A36-4C7D-9DF8-0254DFB6AC4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5605" name="Picture 5" descr="Tbl09-01.bmp"/>
          <p:cNvPicPr>
            <a:picLocks noChangeAspect="1"/>
          </p:cNvPicPr>
          <p:nvPr/>
        </p:nvPicPr>
        <p:blipFill>
          <a:blip r:embed="rId2"/>
          <a:srcRect t="10811"/>
          <a:stretch>
            <a:fillRect/>
          </a:stretch>
        </p:blipFill>
        <p:spPr bwMode="auto">
          <a:xfrm>
            <a:off x="250825" y="2057400"/>
            <a:ext cx="881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1. Authority: the legitimate hierarchical right to issue orders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2. Assignment: the project manager's perceived ability to influence a worker's later work assignments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3. Budget: the project manager's perceived ability to authorize others' use of discretionary funds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4. Promotion: the ability to improve a worker's position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5. Money: the ability to increase a worker's pay and benefits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8985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Thamhain and Wilemon’s Ways to Have Influence on Projects</a:t>
            </a:r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BA332-A694-4913-84E9-5E248DEB19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6. Penalty: the project manager's ability to cause punishment</a:t>
            </a:r>
          </a:p>
          <a:p>
            <a:pPr>
              <a:buFontTx/>
              <a:buNone/>
            </a:pPr>
            <a:r>
              <a:rPr lang="en-US" dirty="0" smtClean="0"/>
              <a:t>7. Work challenge: the ability to assign work that capitalizes on a worker's enjoyment of doing a particular task</a:t>
            </a:r>
          </a:p>
          <a:p>
            <a:pPr>
              <a:buFontTx/>
              <a:buNone/>
            </a:pPr>
            <a:r>
              <a:rPr lang="en-US" dirty="0" smtClean="0"/>
              <a:t>8. Expertise: the project manager's perceived special knowledge that others deem important</a:t>
            </a:r>
          </a:p>
          <a:p>
            <a:pPr>
              <a:buFontTx/>
              <a:buNone/>
            </a:pPr>
            <a:r>
              <a:rPr lang="en-US" dirty="0" smtClean="0"/>
              <a:t>9. Friendship: the ability to establish friendly personal relationships between the project manager and others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Thamhain and Wilemon’s Ways to Have Influence on Projects (cont’d)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9BFCE9-EA09-452B-A28C-4272D78922B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867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Projects are more likely to </a:t>
            </a:r>
            <a:r>
              <a:rPr lang="en-US" i="1" dirty="0" smtClean="0"/>
              <a:t>succeed</a:t>
            </a:r>
            <a:r>
              <a:rPr lang="en-US" dirty="0" smtClean="0"/>
              <a:t> when project managers influence with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expertise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 challenge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Projects are more likely to </a:t>
            </a:r>
            <a:r>
              <a:rPr lang="en-US" i="1" dirty="0" smtClean="0"/>
              <a:t>fail</a:t>
            </a:r>
            <a:r>
              <a:rPr lang="en-US" dirty="0" smtClean="0"/>
              <a:t> when project managers rely too heavily 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authority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penalty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Influence that Help and Hurt Projects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7CAA3-651B-4AD2-8703-661F7B40516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Power </a:t>
            </a:r>
            <a:r>
              <a:rPr lang="en-US" dirty="0" smtClean="0"/>
              <a:t>is the potential ability to influence behavior to get people to do things they would not otherwise do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Types of power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Coercive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Legitimate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Expert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Reward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Referent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Power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FC4FBD-8BDD-44F9-82CD-936AF23BC5B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managers can apply Covey’s 7 habits to improve effectiveness on projects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 proactive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Begin with the end in mind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Put first things first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Think win/win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Seek first to understand, then to be understood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Synergize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Sharpen the saw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Covey and Improving Effectiveness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6E05F3-2273-40D1-A674-B6E0BA0DC0B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r>
              <a:rPr lang="en-US" sz="2400" dirty="0" smtClean="0"/>
              <a:t>Explain </a:t>
            </a:r>
            <a:r>
              <a:rPr lang="en-US" sz="2400" dirty="0"/>
              <a:t>the importance of good human resource management </a:t>
            </a:r>
            <a:r>
              <a:rPr lang="en-US" sz="2400" dirty="0" smtClean="0"/>
              <a:t>on projects</a:t>
            </a:r>
            <a:r>
              <a:rPr lang="en-US" sz="2400" dirty="0"/>
              <a:t>, including the current state of the global IT workforce and </a:t>
            </a:r>
            <a:r>
              <a:rPr lang="en-US" sz="2400" dirty="0" smtClean="0"/>
              <a:t>future implications </a:t>
            </a:r>
            <a:r>
              <a:rPr lang="en-US" sz="2400" dirty="0"/>
              <a:t>for it</a:t>
            </a:r>
          </a:p>
          <a:p>
            <a:r>
              <a:rPr lang="en-US" sz="2400" dirty="0" smtClean="0"/>
              <a:t>Define </a:t>
            </a:r>
            <a:r>
              <a:rPr lang="en-US" sz="2400" dirty="0"/>
              <a:t>project human resource management and understand </a:t>
            </a:r>
            <a:r>
              <a:rPr lang="en-US" sz="2400" dirty="0" smtClean="0"/>
              <a:t>its processes</a:t>
            </a:r>
            <a:endParaRPr lang="en-US" sz="2400" dirty="0"/>
          </a:p>
          <a:p>
            <a:r>
              <a:rPr lang="en-US" sz="2400" dirty="0" smtClean="0"/>
              <a:t>Summarize </a:t>
            </a:r>
            <a:r>
              <a:rPr lang="en-US" sz="2400" dirty="0"/>
              <a:t>key concepts for managing people by understanding </a:t>
            </a:r>
            <a:r>
              <a:rPr lang="en-US" sz="2400" dirty="0" smtClean="0"/>
              <a:t>the theories </a:t>
            </a:r>
            <a:r>
              <a:rPr lang="en-US" sz="2400" dirty="0"/>
              <a:t>of Abraham Maslow, Frederick Herzberg, David McClelland, </a:t>
            </a:r>
            <a:r>
              <a:rPr lang="en-US" sz="2400" dirty="0" smtClean="0"/>
              <a:t>and Douglas </a:t>
            </a:r>
            <a:r>
              <a:rPr lang="en-US" sz="2400" dirty="0"/>
              <a:t>McGregor on motivation, H. J. </a:t>
            </a:r>
            <a:r>
              <a:rPr lang="en-US" sz="2400" dirty="0" err="1"/>
              <a:t>Thamhain</a:t>
            </a:r>
            <a:r>
              <a:rPr lang="en-US" sz="2400" dirty="0"/>
              <a:t> and D. L. </a:t>
            </a:r>
            <a:r>
              <a:rPr lang="en-US" sz="2400" dirty="0" err="1"/>
              <a:t>Wilemon</a:t>
            </a:r>
            <a:r>
              <a:rPr lang="en-US" sz="2400" dirty="0"/>
              <a:t> </a:t>
            </a:r>
            <a:r>
              <a:rPr lang="en-US" sz="2400" dirty="0" smtClean="0"/>
              <a:t>on influencing </a:t>
            </a:r>
            <a:r>
              <a:rPr lang="en-US" sz="2400" dirty="0"/>
              <a:t>workers, </a:t>
            </a:r>
            <a:r>
              <a:rPr lang="en-US" sz="2400" dirty="0" smtClean="0"/>
              <a:t>and </a:t>
            </a:r>
            <a:r>
              <a:rPr lang="en-US" sz="2400" dirty="0"/>
              <a:t>Stephen Covey on how people and teams </a:t>
            </a:r>
            <a:r>
              <a:rPr lang="en-US" sz="2400" dirty="0" smtClean="0"/>
              <a:t>can become </a:t>
            </a:r>
            <a:r>
              <a:rPr lang="en-US" sz="2400" dirty="0"/>
              <a:t>more effective</a:t>
            </a:r>
            <a:endParaRPr lang="en-US" sz="24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F5B08-446F-42A6-8EF9-0C0CB2E845D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86738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Good project managers are </a:t>
            </a:r>
            <a:r>
              <a:rPr lang="en-US" b="1" dirty="0" smtClean="0"/>
              <a:t>empathic listeners</a:t>
            </a:r>
            <a:r>
              <a:rPr lang="en-US" dirty="0" smtClean="0"/>
              <a:t> - they listen with the intent to understand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Before you can communicate with others, you have to have </a:t>
            </a:r>
            <a:r>
              <a:rPr lang="en-US" b="1" dirty="0" smtClean="0"/>
              <a:t>rapport </a:t>
            </a:r>
            <a:r>
              <a:rPr lang="en-US" dirty="0" smtClean="0"/>
              <a:t>– a relation of harmony, conformity, accord, or affinity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Mirroring</a:t>
            </a:r>
            <a:r>
              <a:rPr lang="en-US" dirty="0" smtClean="0"/>
              <a:t> is the matching of certain behaviors of the other person, a technique to help establish rapport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professionals need to develop empathic listening and other people skills to improve relationships with users and other stakeholders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Empathic Listening and Rapport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2423C5-FE1A-450A-A811-91890ECFB3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Animate used its </a:t>
            </a:r>
            <a:r>
              <a:rPr lang="en-US" dirty="0" smtClean="0"/>
              <a:t>popular whiteboard </a:t>
            </a:r>
            <a:r>
              <a:rPr lang="en-US" dirty="0"/>
              <a:t>drawing technique to summarize key points from Pink’s book in a </a:t>
            </a:r>
            <a:r>
              <a:rPr lang="en-US" dirty="0" smtClean="0"/>
              <a:t>YouTube video </a:t>
            </a:r>
            <a:r>
              <a:rPr lang="en-US" dirty="0"/>
              <a:t>called “Drive: The surprising truth about what motivates </a:t>
            </a:r>
            <a:r>
              <a:rPr lang="en-US" dirty="0" smtClean="0"/>
              <a:t>us”</a:t>
            </a:r>
          </a:p>
          <a:p>
            <a:r>
              <a:rPr lang="en-US" dirty="0"/>
              <a:t>Pink </a:t>
            </a:r>
            <a:r>
              <a:rPr lang="en-US" dirty="0" smtClean="0"/>
              <a:t>suggests </a:t>
            </a:r>
            <a:r>
              <a:rPr lang="en-US" dirty="0"/>
              <a:t>that managers focus on the following </a:t>
            </a:r>
            <a:r>
              <a:rPr lang="en-US" dirty="0" smtClean="0"/>
              <a:t>three motivators:</a:t>
            </a:r>
          </a:p>
          <a:p>
            <a:pPr lvl="1"/>
            <a:r>
              <a:rPr lang="en-US" dirty="0" smtClean="0"/>
              <a:t>Autonomy</a:t>
            </a:r>
          </a:p>
          <a:p>
            <a:pPr lvl="1"/>
            <a:r>
              <a:rPr lang="en-US" dirty="0" smtClean="0"/>
              <a:t>Mastery</a:t>
            </a:r>
          </a:p>
          <a:p>
            <a:pPr lvl="1"/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6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Involves identifying and documenting project roles, responsibilities, and reporting relationships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Contents include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project organizational charts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staffing management plan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responsibility assignment matrixes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resource histograms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the Human Resource Plan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6495BC-466D-426D-99E7-6109E92CD6A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9-3. Sample Organizational Chart for a Large IT Project</a:t>
            </a:r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19D784B-72A3-4AB6-971D-C784D58BD8E6}" type="slidenum">
              <a:rPr lang="en-US" smtClean="0"/>
              <a:pPr>
                <a:buFontTx/>
                <a:buNone/>
                <a:defRPr/>
              </a:pPr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229600" cy="4824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9-4. Work Definition and Assignment Process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810CE70A-6ED6-4B9F-ADAD-D6ECB0A57801}" type="slidenum">
              <a:rPr lang="en-US" smtClean="0"/>
              <a:pPr>
                <a:buFontTx/>
                <a:buNone/>
                <a:defRPr/>
              </a:pPr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01075" cy="4406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responsibility assignment matrix (RAM)</a:t>
            </a:r>
            <a:r>
              <a:rPr lang="en-US" dirty="0" smtClean="0"/>
              <a:t> is a matrix that maps the work of the project as described in the WBS to the people responsible for performing the work as described in the OBS </a:t>
            </a:r>
          </a:p>
          <a:p>
            <a:r>
              <a:rPr lang="en-US" dirty="0" smtClean="0"/>
              <a:t>Can be created in different ways to meet unique project needs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Responsibility Assignment Matrices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DC65B6-91D6-4BBB-B27F-270395A2009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9-5. Sample Responsibility Assignment Matrix (RAM)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083A689-2E64-4820-85C1-4DA94FD073A7}" type="slidenum">
              <a:rPr lang="en-US" smtClean="0"/>
              <a:pPr>
                <a:buFontTx/>
                <a:buNone/>
                <a:defRPr/>
              </a:pPr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3" y="1905000"/>
            <a:ext cx="8701275" cy="4186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Table 9-2. Sample RACI Chart</a:t>
            </a:r>
          </a:p>
        </p:txBody>
      </p:sp>
      <p:sp>
        <p:nvSpPr>
          <p:cNvPr id="4096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2601972-3A38-41CC-8F76-1ED103C0F30A}" type="slidenum">
              <a:rPr lang="en-US" smtClean="0"/>
              <a:pPr>
                <a:buFontTx/>
                <a:buNone/>
                <a:defRPr/>
              </a:pPr>
              <a:t>27</a:t>
            </a:fld>
            <a:endParaRPr lang="en-US" dirty="0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447800" y="3886200"/>
            <a:ext cx="5338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smtClean="0"/>
              <a:t>responsibility</a:t>
            </a:r>
            <a:endParaRPr lang="en-US" sz="2400" dirty="0"/>
          </a:p>
          <a:p>
            <a:r>
              <a:rPr lang="en-US" sz="2400" dirty="0"/>
              <a:t>A = </a:t>
            </a:r>
            <a:r>
              <a:rPr lang="en-US" sz="2400" dirty="0" smtClean="0"/>
              <a:t>accountability, only one A per task</a:t>
            </a:r>
            <a:endParaRPr lang="en-US" sz="2400" dirty="0"/>
          </a:p>
          <a:p>
            <a:r>
              <a:rPr lang="en-US" sz="2400" dirty="0"/>
              <a:t>C = consultation</a:t>
            </a:r>
          </a:p>
          <a:p>
            <a:r>
              <a:rPr lang="en-US" sz="2400" dirty="0"/>
              <a:t>I = informed</a:t>
            </a:r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2"/>
          <a:srcRect l="25625" t="21000" r="20000" b="50000"/>
          <a:stretch>
            <a:fillRect/>
          </a:stretch>
        </p:blipFill>
        <p:spPr bwMode="auto">
          <a:xfrm>
            <a:off x="457200" y="1295400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54102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that some people reverse the definitions of responsible </a:t>
            </a:r>
            <a:r>
              <a:rPr lang="en-US" sz="2000" dirty="0" smtClean="0"/>
              <a:t>and accountable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staffing management plan </a:t>
            </a:r>
            <a:r>
              <a:rPr lang="en-US" dirty="0" smtClean="0"/>
              <a:t>describes when and how people will be added to and taken off the project team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resource histogram </a:t>
            </a:r>
            <a:r>
              <a:rPr lang="en-US" dirty="0" smtClean="0"/>
              <a:t>is a column chart that shows the number of resources assigned to a project over time 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Staffing Management Plans and Resource Histograms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2F491C-0DB5-4247-9EB0-1BEB32805F5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r>
              <a:rPr lang="en-US" dirty="0" smtClean="0"/>
              <a:t>In addition to providing technical training for IT personnel, several companies have made significant investments in project management training to provide career paths for project managers</a:t>
            </a:r>
          </a:p>
          <a:p>
            <a:pPr lvl="1"/>
            <a:r>
              <a:rPr lang="en-US" dirty="0" smtClean="0"/>
              <a:t>Hewlett Packard employed only six registered PMPs in 1997, but by August 2004, it employed more than 1,500 PMPs and was adding 500 more per year</a:t>
            </a:r>
          </a:p>
          <a:p>
            <a:pPr lvl="1"/>
            <a:r>
              <a:rPr lang="en-US" dirty="0" smtClean="0"/>
              <a:t>While most consulting firms offer a single path to a leadership position, IBM has four to allow their people to succeed by focusing on their strengths and interests in one or more disciplines</a:t>
            </a:r>
            <a:endParaRPr lang="en-US" sz="3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What Went Right?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05FC5E-826D-47F5-9043-953A76D5211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81600"/>
          </a:xfrm>
        </p:spPr>
        <p:txBody>
          <a:bodyPr/>
          <a:lstStyle/>
          <a:p>
            <a:r>
              <a:rPr lang="en-US" sz="2400" dirty="0"/>
              <a:t>Discuss human resource management planning and be able to create </a:t>
            </a:r>
            <a:r>
              <a:rPr lang="en-US" sz="2400" dirty="0" smtClean="0"/>
              <a:t>a human </a:t>
            </a:r>
            <a:r>
              <a:rPr lang="en-US" sz="2400" dirty="0"/>
              <a:t>resource plan, project organizational chart, responsibility </a:t>
            </a:r>
            <a:r>
              <a:rPr lang="en-US" sz="2400" dirty="0" smtClean="0"/>
              <a:t>assignment matrix</a:t>
            </a:r>
            <a:r>
              <a:rPr lang="en-US" sz="2400" dirty="0"/>
              <a:t>, and resource histogram</a:t>
            </a:r>
          </a:p>
          <a:p>
            <a:r>
              <a:rPr lang="en-US" sz="2400" dirty="0" smtClean="0"/>
              <a:t>Understand </a:t>
            </a:r>
            <a:r>
              <a:rPr lang="en-US" sz="2400" dirty="0"/>
              <a:t>important issues involved in project staff acquisition </a:t>
            </a:r>
            <a:r>
              <a:rPr lang="en-US" sz="2400" dirty="0" smtClean="0"/>
              <a:t>and explain </a:t>
            </a:r>
            <a:r>
              <a:rPr lang="en-US" sz="2400" dirty="0"/>
              <a:t>the concepts of resource assignments, resource loading, </a:t>
            </a:r>
            <a:r>
              <a:rPr lang="en-US" sz="2400" dirty="0" smtClean="0"/>
              <a:t>and resource </a:t>
            </a:r>
            <a:r>
              <a:rPr lang="en-US" sz="2400" dirty="0"/>
              <a:t>leveling</a:t>
            </a:r>
          </a:p>
          <a:p>
            <a:r>
              <a:rPr lang="en-US" sz="2400" dirty="0" smtClean="0"/>
              <a:t>Assist </a:t>
            </a:r>
            <a:r>
              <a:rPr lang="en-US" sz="2400" dirty="0"/>
              <a:t>in team development with training, team-building activities, </a:t>
            </a:r>
            <a:r>
              <a:rPr lang="en-US" sz="2400" dirty="0" smtClean="0"/>
              <a:t>and reward </a:t>
            </a:r>
            <a:r>
              <a:rPr lang="en-US" sz="2400" dirty="0"/>
              <a:t>systems</a:t>
            </a:r>
          </a:p>
          <a:p>
            <a:r>
              <a:rPr lang="en-US" sz="2400" dirty="0" smtClean="0"/>
              <a:t>Explain </a:t>
            </a:r>
            <a:r>
              <a:rPr lang="en-US" sz="2400" dirty="0"/>
              <a:t>and apply several tools and techniques to help manage a </a:t>
            </a:r>
            <a:r>
              <a:rPr lang="en-US" sz="2400" dirty="0" smtClean="0"/>
              <a:t>project team </a:t>
            </a:r>
            <a:r>
              <a:rPr lang="en-US" sz="2400" dirty="0"/>
              <a:t>and summarize general advice on managing teams</a:t>
            </a:r>
          </a:p>
          <a:p>
            <a:r>
              <a:rPr lang="en-US" sz="2400" dirty="0" smtClean="0"/>
              <a:t>Describe </a:t>
            </a:r>
            <a:r>
              <a:rPr lang="en-US" sz="2400" dirty="0"/>
              <a:t>how project management software can assist in project </a:t>
            </a:r>
            <a:r>
              <a:rPr lang="en-US" sz="2400" dirty="0" smtClean="0"/>
              <a:t>human resource </a:t>
            </a:r>
            <a:r>
              <a:rPr lang="en-US" sz="2400" dirty="0"/>
              <a:t>management</a:t>
            </a:r>
            <a:endParaRPr lang="en-US" sz="2400" dirty="0" smtClean="0"/>
          </a:p>
        </p:txBody>
      </p:sp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BC1AC0-B9C4-49DF-915C-F84DD45EDD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9-6. Sample Resource Histogram</a:t>
            </a:r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0FB58D0B-65DB-4B3C-9292-8B6D37ED86F9}" type="slidenum">
              <a:rPr lang="en-US" smtClean="0"/>
              <a:pPr>
                <a:buFontTx/>
                <a:buNone/>
                <a:defRPr/>
              </a:pPr>
              <a:t>30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077199" cy="525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Acquiring qualified people for teams is crucial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project manager who is the smartest person on the team has done a poor job of recruiting!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It’s important to assign the appropriate type and number of people to work on projects at the appropriate times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305800" cy="868363"/>
          </a:xfrm>
        </p:spPr>
        <p:txBody>
          <a:bodyPr/>
          <a:lstStyle/>
          <a:p>
            <a:r>
              <a:rPr lang="en-US" dirty="0" smtClean="0"/>
              <a:t>Acquiring the Project Team</a:t>
            </a:r>
            <a:endParaRPr lang="en-US" sz="4800" dirty="0" smtClean="0"/>
          </a:p>
        </p:txBody>
      </p:sp>
      <p:sp>
        <p:nvSpPr>
          <p:cNvPr id="4506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AE158C-4FC1-4EEE-83AE-90E1C09F8B5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Staffing plans and good hiring procedures are important, as are incentives for recruiting and retention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companies give their employees one dollar for every hour a new person they helped hire works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organizations allow people to work from home as an incentive</a:t>
            </a:r>
          </a:p>
          <a:p>
            <a:r>
              <a:rPr lang="en-US" sz="2400" dirty="0" smtClean="0"/>
              <a:t>Enrollment in U.S. computer science and engineering programs has dropped almost in half since 2000, and one-third of U.S. workers were over the age of 50 by 2010</a:t>
            </a:r>
          </a:p>
          <a:p>
            <a:r>
              <a:rPr lang="en-US" sz="2400" dirty="0" smtClean="0"/>
              <a:t>CIO’s researchers suggest that organizations rethink hiring practices and incentives to hire and retain IT talent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Assignment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60CA7-700B-46C4-B1DC-5F287A681B2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2"/>
          </a:xfrm>
        </p:spPr>
        <p:txBody>
          <a:bodyPr/>
          <a:lstStyle/>
          <a:p>
            <a:r>
              <a:rPr lang="en-US" dirty="0" smtClean="0"/>
              <a:t>Best practices can be applied to include the best places for people to work</a:t>
            </a:r>
          </a:p>
          <a:p>
            <a:pPr lvl="1"/>
            <a:r>
              <a:rPr lang="en-US" dirty="0" smtClean="0"/>
              <a:t>For example, Fortune Magazine lists the “100 Best Companies to Work For” in the United States every year, with Google taking the honors in 2007, 2008, and 2012</a:t>
            </a:r>
          </a:p>
          <a:p>
            <a:pPr lvl="1"/>
            <a:r>
              <a:rPr lang="en-US" dirty="0" smtClean="0"/>
              <a:t>Working Mothers Magazine lists the best companies in the U.S. for women based on benefits for working families</a:t>
            </a:r>
          </a:p>
          <a:p>
            <a:pPr lvl="1"/>
            <a:r>
              <a:rPr lang="en-US" dirty="0" smtClean="0"/>
              <a:t>The Timesonline (www.timesonline.co.uk) provides the Sunday Times list of the 100 Best Companies to Work For, a key benchmark against which UK companies can judge their Best Practice performance as employers</a:t>
            </a:r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A67A8-BA1E-4A6C-AC18-C4753C06113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Resource loading</a:t>
            </a:r>
            <a:r>
              <a:rPr lang="en-US" dirty="0" smtClean="0"/>
              <a:t> refers to the amount of individual resources an existing schedule requires during specific time periods</a:t>
            </a:r>
          </a:p>
          <a:p>
            <a:r>
              <a:rPr lang="en-US" dirty="0" smtClean="0"/>
              <a:t>Helps project managers develop a general understanding of the demands a project will make on the organization’s resources and individual people’s schedules</a:t>
            </a:r>
          </a:p>
          <a:p>
            <a:r>
              <a:rPr lang="en-US" b="1" dirty="0" smtClean="0"/>
              <a:t>Overallocation</a:t>
            </a:r>
            <a:r>
              <a:rPr lang="en-US" dirty="0" smtClean="0"/>
              <a:t> means more resources than are available are assigned to perform work at a given time</a:t>
            </a:r>
          </a:p>
          <a:p>
            <a:endParaRPr lang="en-US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Loading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C03B9D-49CD-4B3E-A1EF-F0BFF5ED586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9-7. Sample Histogram Showing an Overallocated Individual</a:t>
            </a:r>
            <a:endParaRPr lang="en-US" dirty="0" smtClean="0"/>
          </a:p>
        </p:txBody>
      </p:sp>
      <p:sp>
        <p:nvSpPr>
          <p:cNvPr id="4915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05496CD9-3A68-48EC-8F36-2318BF276943}" type="slidenum">
              <a:rPr lang="en-US" smtClean="0"/>
              <a:pPr>
                <a:buFontTx/>
                <a:buNone/>
                <a:defRPr/>
              </a:pPr>
              <a:t>35</a:t>
            </a:fld>
            <a:endParaRPr lang="en-US" dirty="0"/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6786563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Resource leveling</a:t>
            </a:r>
            <a:r>
              <a:rPr lang="en-US" dirty="0" smtClean="0"/>
              <a:t> is a technique for resolving resource conflicts by delaying tasks</a:t>
            </a:r>
          </a:p>
          <a:p>
            <a:r>
              <a:rPr lang="en-US" dirty="0" smtClean="0"/>
              <a:t>The main purpose of resource leveling is to create a smoother distribution of resource usage and reduce overallocation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Leveling</a:t>
            </a: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E533B6-83B6-4E9D-951B-AF378874C45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9-8. Resource Leveling Example</a:t>
            </a:r>
            <a:endParaRPr lang="en-US" sz="4800" dirty="0" smtClean="0"/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44BC653-2704-47EB-B749-09F544E61927}" type="slidenum">
              <a:rPr lang="en-US" smtClean="0"/>
              <a:pPr>
                <a:buFontTx/>
                <a:buNone/>
                <a:defRPr/>
              </a:pPr>
              <a:t>37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50644"/>
            <a:ext cx="6477000" cy="5401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resources are used on a more constant basis, they require less management</a:t>
            </a:r>
          </a:p>
          <a:p>
            <a:r>
              <a:rPr lang="en-US" dirty="0" smtClean="0"/>
              <a:t>It may enable project managers to use a just-in-time inventory type of policy for using subcontractors or other expensive resources</a:t>
            </a:r>
          </a:p>
          <a:p>
            <a:r>
              <a:rPr lang="en-US" dirty="0" smtClean="0"/>
              <a:t>It results in fewer problems for project personnel and accounting department</a:t>
            </a:r>
          </a:p>
          <a:p>
            <a:r>
              <a:rPr lang="en-US" dirty="0" smtClean="0"/>
              <a:t>It often improves morale</a:t>
            </a:r>
          </a:p>
          <a:p>
            <a:endParaRPr lang="en-US" dirty="0" smtClean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Resource Leveling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75A48-F06F-4253-943B-A493757C7B4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goal of </a:t>
            </a:r>
            <a:r>
              <a:rPr lang="en-US" b="1" dirty="0" smtClean="0"/>
              <a:t>team development</a:t>
            </a:r>
            <a:r>
              <a:rPr lang="en-US" dirty="0" smtClean="0"/>
              <a:t> is to help people work together more effectively to improve project performance </a:t>
            </a:r>
          </a:p>
          <a:p>
            <a:r>
              <a:rPr lang="en-US" dirty="0" smtClean="0"/>
              <a:t>It takes teamwork to successfully complete most projects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Project Team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0486C6-C6CB-49E9-92A1-25BC862C7E9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corporate executives have said, “People are our most important asset”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People determine the success and failure of organizations and projects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Importance of Human Resource Management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76DBDD-75EC-45E5-8159-F1A5F7B12B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Forming</a:t>
            </a:r>
          </a:p>
          <a:p>
            <a:r>
              <a:rPr lang="en-US" dirty="0" smtClean="0"/>
              <a:t>Storming</a:t>
            </a:r>
          </a:p>
          <a:p>
            <a:r>
              <a:rPr lang="en-US" dirty="0" smtClean="0"/>
              <a:t>Norming</a:t>
            </a:r>
          </a:p>
          <a:p>
            <a:r>
              <a:rPr lang="en-US" dirty="0" smtClean="0"/>
              <a:t>Performing</a:t>
            </a:r>
          </a:p>
          <a:p>
            <a:r>
              <a:rPr lang="en-US" dirty="0" smtClean="0"/>
              <a:t>Adjourning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Tuckman Model of Team Development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44B807-4ED5-4CD6-83DF-DEE3BB39231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can help people understand themselves, each other, and how to work better in teams</a:t>
            </a:r>
          </a:p>
          <a:p>
            <a:r>
              <a:rPr lang="en-US" dirty="0" smtClean="0"/>
              <a:t>Team building activities include</a:t>
            </a:r>
          </a:p>
          <a:p>
            <a:pPr lvl="1"/>
            <a:r>
              <a:rPr lang="en-US" dirty="0" smtClean="0"/>
              <a:t>physical challenges</a:t>
            </a:r>
          </a:p>
          <a:p>
            <a:pPr lvl="1"/>
            <a:r>
              <a:rPr lang="en-US" dirty="0" smtClean="0"/>
              <a:t>psychological preference indicator tools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36755-EAD2-414D-9321-6AA687A35C8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86738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MBTI is a popular tool for determining personality preferences and helping teammates understand each other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Four dimensions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Extrovert/Introvert (E/I)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Sensation/Intuition (S/N)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Thinking/Feeling (T/F)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Judgment/Perception (J/P)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NTs or rationals are attracted to technology fields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people vary most from the general population in not being extroverted or sensing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9144000" cy="735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Meyers-Briggs Type Indicator (MBTI)</a:t>
            </a:r>
            <a:endParaRPr lang="en-US" sz="4800" dirty="0" smtClean="0"/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70F67-BD7F-4B81-9865-4B889747CB9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are perceived as behaving primarily in one of four zones, based on their assertiveness and responsiveness:</a:t>
            </a:r>
          </a:p>
          <a:p>
            <a:pPr lvl="1"/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Expressives</a:t>
            </a:r>
          </a:p>
          <a:p>
            <a:pPr lvl="1"/>
            <a:r>
              <a:rPr lang="en-US" dirty="0" smtClean="0"/>
              <a:t>Analyticals</a:t>
            </a:r>
          </a:p>
          <a:p>
            <a:pPr lvl="1"/>
            <a:r>
              <a:rPr lang="en-US" dirty="0" smtClean="0"/>
              <a:t>Amiables</a:t>
            </a:r>
          </a:p>
          <a:p>
            <a:r>
              <a:rPr lang="en-US" dirty="0" smtClean="0"/>
              <a:t>People on opposite corners (drivers and amiables, analyticals and expressives) may have difficulties getting along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Styles Profile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E59B3F-0229-4927-8D4D-95B783A47D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Figure 9-9. Social Styles</a:t>
            </a:r>
          </a:p>
        </p:txBody>
      </p:sp>
      <p:sp>
        <p:nvSpPr>
          <p:cNvPr id="5837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392AE87C-03B5-4F4C-993A-873D40107ECF}" type="slidenum">
              <a:rPr lang="en-US" smtClean="0"/>
              <a:pPr>
                <a:buFontTx/>
                <a:buNone/>
                <a:defRPr/>
              </a:pPr>
              <a:t>44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1561"/>
            <a:ext cx="5257799" cy="5202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uses a four-dimensional model of normal behavior</a:t>
            </a:r>
          </a:p>
          <a:p>
            <a:pPr lvl="1"/>
            <a:r>
              <a:rPr lang="en-US" dirty="0" smtClean="0"/>
              <a:t>Dominance</a:t>
            </a:r>
          </a:p>
          <a:p>
            <a:pPr lvl="1"/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Steadiness</a:t>
            </a:r>
          </a:p>
          <a:p>
            <a:pPr lvl="1"/>
            <a:r>
              <a:rPr lang="en-US" dirty="0" smtClean="0"/>
              <a:t>Compliance</a:t>
            </a:r>
          </a:p>
          <a:p>
            <a:r>
              <a:rPr lang="en-US" dirty="0" smtClean="0"/>
              <a:t>People in opposite quadrants can have problems understanding each other</a:t>
            </a:r>
          </a:p>
        </p:txBody>
      </p:sp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 Profiles</a:t>
            </a:r>
          </a:p>
        </p:txBody>
      </p:sp>
      <p:sp>
        <p:nvSpPr>
          <p:cNvPr id="5939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29D482-0E7B-4933-A612-481FEE7DC6B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9-10. The DISC Profile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A2F540-B045-42D3-A6B6-C8EAF20EAF0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8" y="1371600"/>
            <a:ext cx="7775331" cy="493069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Team-based reward and recognition systems can promote teamwork</a:t>
            </a:r>
          </a:p>
          <a:p>
            <a:r>
              <a:rPr lang="en-US" dirty="0" smtClean="0"/>
              <a:t>Focus on rewarding teams for achieving specific goals</a:t>
            </a:r>
          </a:p>
          <a:p>
            <a:r>
              <a:rPr lang="en-US" dirty="0" smtClean="0"/>
              <a:t>Allow time for team members to mentor and help each other to meet project goals and develop human resources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Reward and Recognition Systems</a:t>
            </a:r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6D4269-9001-418E-995A-22BD78438052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4572000"/>
          </a:xfrm>
        </p:spPr>
        <p:txBody>
          <a:bodyPr/>
          <a:lstStyle/>
          <a:p>
            <a:r>
              <a:rPr lang="en-US" dirty="0" smtClean="0"/>
              <a:t>Project managers must lead their teams in performing various project activities</a:t>
            </a:r>
          </a:p>
          <a:p>
            <a:r>
              <a:rPr lang="en-US" dirty="0" smtClean="0"/>
              <a:t>After assessing team performance and related information, the project manager must decide</a:t>
            </a:r>
          </a:p>
          <a:p>
            <a:pPr lvl="1"/>
            <a:r>
              <a:rPr lang="en-US" dirty="0" smtClean="0"/>
              <a:t>if changes should be requested to the project</a:t>
            </a:r>
          </a:p>
          <a:p>
            <a:pPr lvl="1"/>
            <a:r>
              <a:rPr lang="en-US" dirty="0" smtClean="0"/>
              <a:t>if corrective or preventive actions should be recommended</a:t>
            </a:r>
          </a:p>
          <a:p>
            <a:pPr lvl="1"/>
            <a:r>
              <a:rPr lang="en-US" dirty="0" smtClean="0"/>
              <a:t>if updates are needed to the project management plan or organizational process assets. 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Project Team</a:t>
            </a:r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39634B-9F7B-4567-B3EF-235CA5EF2B3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and conversation</a:t>
            </a:r>
          </a:p>
          <a:p>
            <a:r>
              <a:rPr lang="en-US" dirty="0" smtClean="0"/>
              <a:t>Project performance appraisals</a:t>
            </a:r>
          </a:p>
          <a:p>
            <a:r>
              <a:rPr lang="en-US" dirty="0" smtClean="0"/>
              <a:t>Interpersonal skills</a:t>
            </a:r>
          </a:p>
          <a:p>
            <a:r>
              <a:rPr lang="en-US" dirty="0" smtClean="0"/>
              <a:t>Conflict management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and Techniques for Managing Project Teams</a:t>
            </a:r>
          </a:p>
        </p:txBody>
      </p:sp>
      <p:sp>
        <p:nvSpPr>
          <p:cNvPr id="634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455C51-222E-44B3-9F41-0B1B92FA3A8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Proactive organizations are addressing workforce needs by</a:t>
            </a:r>
          </a:p>
          <a:p>
            <a:pPr lvl="1"/>
            <a:r>
              <a:rPr lang="en-US" dirty="0" smtClean="0"/>
              <a:t>improving benefits</a:t>
            </a:r>
          </a:p>
          <a:p>
            <a:pPr lvl="1"/>
            <a:r>
              <a:rPr lang="en-US" dirty="0" smtClean="0"/>
              <a:t>redefining work hours and incentives</a:t>
            </a:r>
          </a:p>
          <a:p>
            <a:pPr lvl="1"/>
            <a:r>
              <a:rPr lang="en-US" dirty="0" smtClean="0"/>
              <a:t>finding future workers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for the Future of IT Human Resource Management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D15328-1F82-4A7B-B4BB-5811F6E2DA2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915400" cy="4525962"/>
          </a:xfrm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Confrontation</a:t>
            </a:r>
            <a:r>
              <a:rPr lang="en-US" sz="2400" dirty="0" smtClean="0"/>
              <a:t>: Directly face a conflict using a problem-solving approach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Compromise</a:t>
            </a:r>
            <a:r>
              <a:rPr lang="en-US" sz="2400" dirty="0" smtClean="0"/>
              <a:t>: Use a give-and-take approach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Smoothing</a:t>
            </a:r>
            <a:r>
              <a:rPr lang="en-US" sz="2400" dirty="0" smtClean="0"/>
              <a:t>: De-emphasize areas of difference and emphasize areas of agreement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Forcing</a:t>
            </a:r>
            <a:r>
              <a:rPr lang="en-US" sz="2400" dirty="0" smtClean="0"/>
              <a:t>: The win-lose approach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Withdrawal</a:t>
            </a:r>
            <a:r>
              <a:rPr lang="en-US" sz="2400" dirty="0" smtClean="0"/>
              <a:t>: Retreat or withdraw from an actual or potential disagreement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Collaborating</a:t>
            </a:r>
            <a:r>
              <a:rPr lang="en-US" sz="2400" dirty="0" smtClean="0"/>
              <a:t>: Decision makers incorporate different  viewpoints and insights to develop consensus and commitment</a:t>
            </a:r>
            <a:r>
              <a:rPr lang="en-US" b="1" dirty="0" smtClean="0"/>
              <a:t>  </a:t>
            </a:r>
            <a:endParaRPr lang="en-US" dirty="0" smtClean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Tx/>
              <a:buAutoNum type="arabicPeriod"/>
            </a:pPr>
            <a:endParaRPr lang="en-US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Conflict Handling Modes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DA2C56-7428-4053-BCC9-9633C829230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9-11. Conflict Handling Modes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543800" cy="5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68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Conflict often produces important results, such as new ideas, better alternatives, and motivation to work harder and more collaboratively</a:t>
            </a:r>
          </a:p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b="1" dirty="0" smtClean="0"/>
              <a:t>Groupthink</a:t>
            </a:r>
            <a:r>
              <a:rPr lang="en-US" dirty="0" smtClean="0"/>
              <a:t>: Conformance to the values or ethical standards of a group. Groupthink can develop if there are no conflicting viewpoints</a:t>
            </a:r>
          </a:p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Research suggests that task-related conflict often improves team performance, but emotional conflict often depresses team performance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Can Be Good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9AA3D8-7433-4027-A5FC-D8845AD4F8F2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14350" indent="-514350">
              <a:defRPr/>
            </a:pPr>
            <a:r>
              <a:rPr lang="en-US" dirty="0" smtClean="0"/>
              <a:t>Patrick Lencioni, author of several books on teams, says that “Teamwork remains the one sustainable competitive advantage that has been large untapped”*</a:t>
            </a:r>
          </a:p>
          <a:p>
            <a:pPr marL="514350" indent="-514350">
              <a:defRPr/>
            </a:pPr>
            <a:r>
              <a:rPr lang="en-US" dirty="0" smtClean="0"/>
              <a:t>The five dysfunctions of teams are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Absence of trust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Fear of conflict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Lack of commitment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Avoidance of accountability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Inattention to results</a:t>
            </a:r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Five Dysfunctions of a Team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647E6A-936B-4ACD-B13C-34772058D73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685800" y="5410200"/>
            <a:ext cx="872172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*Lencioni, Patrick, “Overcoming the Five Dysfunctions of a Team,” Jossey-Bass: San Francisco, CA (2005), p. 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186738" cy="3648075"/>
          </a:xfrm>
        </p:spPr>
        <p:txBody>
          <a:bodyPr/>
          <a:lstStyle/>
          <a:p>
            <a:r>
              <a:rPr lang="en-US" dirty="0" smtClean="0"/>
              <a:t>Be patient and kind with your team</a:t>
            </a:r>
          </a:p>
          <a:p>
            <a:r>
              <a:rPr lang="en-US" dirty="0" smtClean="0"/>
              <a:t>Fix the problem instead of blaming people </a:t>
            </a:r>
          </a:p>
          <a:p>
            <a:r>
              <a:rPr lang="en-US" dirty="0" smtClean="0"/>
              <a:t>Establish regular, effective meetings</a:t>
            </a:r>
          </a:p>
          <a:p>
            <a:r>
              <a:rPr lang="en-US" dirty="0" smtClean="0"/>
              <a:t>Allow time for teams to go through the basic team-building stages </a:t>
            </a:r>
          </a:p>
          <a:p>
            <a:r>
              <a:rPr lang="en-US" dirty="0" smtClean="0"/>
              <a:t>Limit the size of work teams to three to seven members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 on Teams</a:t>
            </a:r>
          </a:p>
        </p:txBody>
      </p:sp>
      <p:sp>
        <p:nvSpPr>
          <p:cNvPr id="645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61EDBA-EBC3-407A-A285-B88C5263A4A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some social activities to help project team members and other stakeholders get to know each other better </a:t>
            </a:r>
          </a:p>
          <a:p>
            <a:r>
              <a:rPr lang="en-US" dirty="0" smtClean="0"/>
              <a:t>Stress team identity</a:t>
            </a:r>
          </a:p>
          <a:p>
            <a:r>
              <a:rPr lang="en-US" dirty="0" smtClean="0"/>
              <a:t>Nurture team members and encourage them to help each other</a:t>
            </a:r>
          </a:p>
          <a:p>
            <a:r>
              <a:rPr lang="en-US" dirty="0" smtClean="0"/>
              <a:t>Take additional actions to work with virtual team members</a:t>
            </a:r>
          </a:p>
          <a:p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Advice on Teams (cont’d)</a:t>
            </a:r>
          </a:p>
        </p:txBody>
      </p:sp>
      <p:sp>
        <p:nvSpPr>
          <p:cNvPr id="665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419FB6-89AD-4B56-A803-1511FC888592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Software can help in producing RAMS and resource histograms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Project management software includes several features related to human resource management such 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Assigning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Identifying potential resource shortages or underutilization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Leveling resources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Human Resource Management</a:t>
            </a:r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8EDA0A-988F-4053-9F65-16A93AFF07C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001000" cy="4572000"/>
          </a:xfrm>
        </p:spPr>
        <p:txBody>
          <a:bodyPr/>
          <a:lstStyle/>
          <a:p>
            <a:r>
              <a:rPr lang="en-US" dirty="0" smtClean="0"/>
              <a:t>Project managers must </a:t>
            </a:r>
          </a:p>
          <a:p>
            <a:pPr lvl="1"/>
            <a:r>
              <a:rPr lang="en-US" dirty="0" smtClean="0"/>
              <a:t>Treat people with consideration and respect</a:t>
            </a:r>
          </a:p>
          <a:p>
            <a:pPr lvl="1"/>
            <a:r>
              <a:rPr lang="en-US" dirty="0" smtClean="0"/>
              <a:t>Understand what motivates them</a:t>
            </a:r>
          </a:p>
          <a:p>
            <a:pPr lvl="1"/>
            <a:r>
              <a:rPr lang="en-US" dirty="0" smtClean="0"/>
              <a:t>Communicate carefully with them</a:t>
            </a:r>
          </a:p>
          <a:p>
            <a:r>
              <a:rPr lang="en-US" dirty="0" smtClean="0"/>
              <a:t>Focus on your goal of enabling project team members to deliver their best work 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Project Resource Management Involves Much More Than Using Software</a:t>
            </a:r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FC8A9F-9BF6-45D9-A598-E1B2444F5331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human resource management includes the processes required to make the most effective use of the people involved with a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processes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human resource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Acquire project team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 project team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Manage project team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696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67D4E-E157-4D62-9947-FB836A6F39F9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400" dirty="0"/>
              <a:t>A 2011 report by </a:t>
            </a:r>
            <a:r>
              <a:rPr lang="en-US" sz="2400" dirty="0" err="1"/>
              <a:t>CompTIA</a:t>
            </a:r>
            <a:r>
              <a:rPr lang="en-US" sz="2400" dirty="0"/>
              <a:t> found a gap between skills that employers wanted and </a:t>
            </a:r>
            <a:r>
              <a:rPr lang="en-US" sz="2400" dirty="0" smtClean="0"/>
              <a:t>what they </a:t>
            </a:r>
            <a:r>
              <a:rPr lang="en-US" sz="2400" dirty="0"/>
              <a:t>actually found in the IT </a:t>
            </a:r>
            <a:r>
              <a:rPr lang="en-US" sz="2400" dirty="0" smtClean="0"/>
              <a:t>workforce</a:t>
            </a:r>
          </a:p>
          <a:p>
            <a:r>
              <a:rPr lang="en-US" sz="2400" dirty="0"/>
              <a:t>Ninety-three percent of respondents reported an overall skills gap </a:t>
            </a:r>
            <a:r>
              <a:rPr lang="en-US" sz="2400" dirty="0" smtClean="0"/>
              <a:t>between existing </a:t>
            </a:r>
            <a:r>
              <a:rPr lang="en-US" sz="2400" dirty="0"/>
              <a:t>and desired skill levels among their IT </a:t>
            </a:r>
            <a:r>
              <a:rPr lang="en-US" sz="2400" dirty="0" smtClean="0"/>
              <a:t>staff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top priorities for IT include security, data storage, replacing old </a:t>
            </a:r>
            <a:r>
              <a:rPr lang="en-US" sz="2400" dirty="0" smtClean="0"/>
              <a:t>equipment, improving </a:t>
            </a:r>
            <a:r>
              <a:rPr lang="en-US" sz="2400" dirty="0"/>
              <a:t>network infrastructure, and disaster </a:t>
            </a:r>
            <a:r>
              <a:rPr lang="en-US" sz="2400" dirty="0" smtClean="0"/>
              <a:t>recovery/ business continuity</a:t>
            </a:r>
            <a:endParaRPr lang="en-US" sz="2400" dirty="0"/>
          </a:p>
          <a:p>
            <a:r>
              <a:rPr lang="en-US" sz="2400" dirty="0" smtClean="0"/>
              <a:t>Emerging </a:t>
            </a:r>
            <a:r>
              <a:rPr lang="en-US" sz="2400" dirty="0"/>
              <a:t>areas include business process automation, mobility, </a:t>
            </a:r>
            <a:r>
              <a:rPr lang="en-US" sz="2400" dirty="0" smtClean="0"/>
              <a:t>collaboration, and </a:t>
            </a:r>
            <a:r>
              <a:rPr lang="en-US" sz="2400" dirty="0"/>
              <a:t>virtualization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82DB3A-D047-4115-B6E8-B0CFADBCE13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Making the most effective use of the people involved with a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Processes include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Planning human resource management: </a:t>
            </a:r>
            <a:r>
              <a:rPr lang="en-US" dirty="0" smtClean="0"/>
              <a:t>identifying and documenting project roles, responsibilities, and reporting relationships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Acquiring the project team: </a:t>
            </a:r>
            <a:r>
              <a:rPr lang="en-US" dirty="0" smtClean="0"/>
              <a:t>getting the needed personnel assigned to and working on the project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Developing the project team: </a:t>
            </a:r>
            <a:r>
              <a:rPr lang="en-US" dirty="0" smtClean="0"/>
              <a:t>building individual and group skills to enhance project performance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Managing the project team:</a:t>
            </a:r>
            <a:r>
              <a:rPr lang="en-US" dirty="0" smtClean="0"/>
              <a:t> tracking team member performance, motivating team members, providing timely feedback, resolving issues and conflicts, and coordinating changes to help enhance project performance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Project Human Resource Management?</a:t>
            </a: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30807-6AFF-4B7E-9A21-32E636B402D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9-1. Project Human Resource Management Summary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BE7F09-45DB-4DF8-BAE6-8B96A7FA427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5668"/>
            <a:ext cx="7924800" cy="48275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Psychologists and management theorists have devoted much research and thought to the field of managing people at work</a:t>
            </a:r>
          </a:p>
          <a:p>
            <a:r>
              <a:rPr lang="en-US" dirty="0" smtClean="0"/>
              <a:t>Important areas related to project management include</a:t>
            </a:r>
          </a:p>
          <a:p>
            <a:pPr lvl="1"/>
            <a:r>
              <a:rPr lang="en-US" dirty="0" smtClean="0"/>
              <a:t>motivation theories</a:t>
            </a:r>
          </a:p>
          <a:p>
            <a:pPr lvl="1"/>
            <a:r>
              <a:rPr lang="en-US" dirty="0" smtClean="0"/>
              <a:t>influence and power</a:t>
            </a:r>
          </a:p>
          <a:p>
            <a:pPr lvl="1"/>
            <a:r>
              <a:rPr lang="en-US" dirty="0" smtClean="0"/>
              <a:t>effectiveness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Managing People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6F5EE5-EB00-4D42-A72F-97C3668C95D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2966</Words>
  <Application>Microsoft Office PowerPoint</Application>
  <PresentationFormat>On-screen Show (4:3)</PresentationFormat>
  <Paragraphs>376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Custom Design</vt:lpstr>
      <vt:lpstr>Theme1</vt:lpstr>
      <vt:lpstr>Chapter 9: Project Human Resource Management</vt:lpstr>
      <vt:lpstr>Learning Objectives</vt:lpstr>
      <vt:lpstr>Learning Objectives</vt:lpstr>
      <vt:lpstr>The Importance of Human Resource Management</vt:lpstr>
      <vt:lpstr>Implications for the Future of IT Human Resource Management</vt:lpstr>
      <vt:lpstr>What Went Wrong?</vt:lpstr>
      <vt:lpstr>What is Project Human Resource Management?</vt:lpstr>
      <vt:lpstr>Figure 9-1. Project Human Resource Management Summary</vt:lpstr>
      <vt:lpstr>Keys to Managing People</vt:lpstr>
      <vt:lpstr>Intrinsic and Extrinsic Motivation</vt:lpstr>
      <vt:lpstr>Maslow’s Hierarchy of Needs</vt:lpstr>
      <vt:lpstr>Figure 9-2. Maslow’s Hierarchy of Needs</vt:lpstr>
      <vt:lpstr>Herzberg’s Motivational and Hygiene Factors</vt:lpstr>
      <vt:lpstr>Table 9-1: Examples of Herzberg’s Hygiene Factors and Motivators</vt:lpstr>
      <vt:lpstr>Thamhain and Wilemon’s Ways to Have Influence on Projects</vt:lpstr>
      <vt:lpstr>Thamhain and Wilemon’s Ways to Have Influence on Projects (cont’d)</vt:lpstr>
      <vt:lpstr>Ways to Influence that Help and Hurt Projects</vt:lpstr>
      <vt:lpstr>Power</vt:lpstr>
      <vt:lpstr>Covey and Improving Effectiveness</vt:lpstr>
      <vt:lpstr>Empathic Listening and Rapport</vt:lpstr>
      <vt:lpstr>Media Snapshot</vt:lpstr>
      <vt:lpstr>Developing the Human Resource Plan</vt:lpstr>
      <vt:lpstr>Figure 9-3. Sample Organizational Chart for a Large IT Project</vt:lpstr>
      <vt:lpstr>Figure 9-4. Work Definition and Assignment Process</vt:lpstr>
      <vt:lpstr>Responsibility Assignment Matrices</vt:lpstr>
      <vt:lpstr>Figure 9-5. Sample Responsibility Assignment Matrix (RAM)</vt:lpstr>
      <vt:lpstr>Table 9-2. Sample RACI Chart</vt:lpstr>
      <vt:lpstr>Staffing Management Plans and Resource Histograms</vt:lpstr>
      <vt:lpstr>What Went Right?</vt:lpstr>
      <vt:lpstr>Figure 9-6. Sample Resource Histogram</vt:lpstr>
      <vt:lpstr>Acquiring the Project Team</vt:lpstr>
      <vt:lpstr>Resource Assignment</vt:lpstr>
      <vt:lpstr>Best Practice</vt:lpstr>
      <vt:lpstr>Resource Loading</vt:lpstr>
      <vt:lpstr>Figure 9-7. Sample Histogram Showing an Overallocated Individual</vt:lpstr>
      <vt:lpstr>Resource Leveling</vt:lpstr>
      <vt:lpstr>Figure 9-8. Resource Leveling Example</vt:lpstr>
      <vt:lpstr>Benefits of Resource Leveling</vt:lpstr>
      <vt:lpstr>Developing the Project Team</vt:lpstr>
      <vt:lpstr>Tuckman Model of Team Development</vt:lpstr>
      <vt:lpstr>Training</vt:lpstr>
      <vt:lpstr>Meyers-Briggs Type Indicator (MBTI)</vt:lpstr>
      <vt:lpstr>Social Styles Profile</vt:lpstr>
      <vt:lpstr>Figure 9-9. Social Styles</vt:lpstr>
      <vt:lpstr>DISC Profiles</vt:lpstr>
      <vt:lpstr>Figure 9-10. The DISC Profile</vt:lpstr>
      <vt:lpstr>Reward and Recognition Systems</vt:lpstr>
      <vt:lpstr>Managing the Project Team</vt:lpstr>
      <vt:lpstr>Tools and Techniques for Managing Project Teams</vt:lpstr>
      <vt:lpstr>Conflict Handling Modes</vt:lpstr>
      <vt:lpstr>Figure 9-11. Conflict Handling Modes</vt:lpstr>
      <vt:lpstr>Conflict Can Be Good</vt:lpstr>
      <vt:lpstr>Five Dysfunctions of a Team</vt:lpstr>
      <vt:lpstr>General Advice on Teams</vt:lpstr>
      <vt:lpstr>General Advice on Teams (cont’d)</vt:lpstr>
      <vt:lpstr>Using Software to Assist in Human Resource Management</vt:lpstr>
      <vt:lpstr>Project Resource Management Involves Much More Than Using Software</vt:lpstr>
      <vt:lpstr>Chapter Summary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Elshimaa Ahmed Elgendi</cp:lastModifiedBy>
  <cp:revision>159</cp:revision>
  <dcterms:created xsi:type="dcterms:W3CDTF">2001-07-05T23:10:12Z</dcterms:created>
  <dcterms:modified xsi:type="dcterms:W3CDTF">2019-04-17T12:49:47Z</dcterms:modified>
</cp:coreProperties>
</file>