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53"/>
  </p:notesMasterIdLst>
  <p:handoutMasterIdLst>
    <p:handoutMasterId r:id="rId54"/>
  </p:handoutMasterIdLst>
  <p:sldIdLst>
    <p:sldId id="379" r:id="rId3"/>
    <p:sldId id="457" r:id="rId4"/>
    <p:sldId id="458" r:id="rId5"/>
    <p:sldId id="406" r:id="rId6"/>
    <p:sldId id="459" r:id="rId7"/>
    <p:sldId id="460" r:id="rId8"/>
    <p:sldId id="404" r:id="rId9"/>
    <p:sldId id="461" r:id="rId10"/>
    <p:sldId id="463" r:id="rId11"/>
    <p:sldId id="464" r:id="rId12"/>
    <p:sldId id="398" r:id="rId13"/>
    <p:sldId id="405" r:id="rId14"/>
    <p:sldId id="462" r:id="rId15"/>
    <p:sldId id="473" r:id="rId16"/>
    <p:sldId id="352" r:id="rId17"/>
    <p:sldId id="449" r:id="rId18"/>
    <p:sldId id="467" r:id="rId19"/>
    <p:sldId id="450" r:id="rId20"/>
    <p:sldId id="401" r:id="rId21"/>
    <p:sldId id="445" r:id="rId22"/>
    <p:sldId id="446" r:id="rId23"/>
    <p:sldId id="474" r:id="rId24"/>
    <p:sldId id="469" r:id="rId25"/>
    <p:sldId id="470" r:id="rId26"/>
    <p:sldId id="475" r:id="rId27"/>
    <p:sldId id="368" r:id="rId28"/>
    <p:sldId id="370" r:id="rId29"/>
    <p:sldId id="439" r:id="rId30"/>
    <p:sldId id="472" r:id="rId31"/>
    <p:sldId id="414" r:id="rId32"/>
    <p:sldId id="415" r:id="rId33"/>
    <p:sldId id="476" r:id="rId34"/>
    <p:sldId id="447" r:id="rId35"/>
    <p:sldId id="372" r:id="rId36"/>
    <p:sldId id="389" r:id="rId37"/>
    <p:sldId id="436" r:id="rId38"/>
    <p:sldId id="417" r:id="rId39"/>
    <p:sldId id="420" r:id="rId40"/>
    <p:sldId id="421" r:id="rId41"/>
    <p:sldId id="477" r:id="rId42"/>
    <p:sldId id="448" r:id="rId43"/>
    <p:sldId id="383" r:id="rId44"/>
    <p:sldId id="426" r:id="rId45"/>
    <p:sldId id="394" r:id="rId46"/>
    <p:sldId id="395" r:id="rId47"/>
    <p:sldId id="429" r:id="rId48"/>
    <p:sldId id="391" r:id="rId49"/>
    <p:sldId id="377" r:id="rId50"/>
    <p:sldId id="465" r:id="rId51"/>
    <p:sldId id="466" r:id="rId5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6341" autoAdjust="0"/>
  </p:normalViewPr>
  <p:slideViewPr>
    <p:cSldViewPr>
      <p:cViewPr varScale="1">
        <p:scale>
          <a:sx n="65" d="100"/>
          <a:sy n="65" d="100"/>
        </p:scale>
        <p:origin x="8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smtClean="0"/>
          </a:p>
        </p:txBody>
      </p:sp>
    </p:spTree>
    <p:extLst>
      <p:ext uri="{BB962C8B-B14F-4D97-AF65-F5344CB8AC3E}">
        <p14:creationId xmlns:p14="http://schemas.microsoft.com/office/powerpoint/2010/main" val="314317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19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035356-4837-4A61-B3A5-668A5560BD7E}" type="slidenum">
              <a:rPr lang="fr-CA" altLang="en-US">
                <a:latin typeface="Calibri" panose="020F0502020204030204" pitchFamily="34" charset="0"/>
              </a:rPr>
              <a:pPr eaLnBrk="1" hangingPunct="1"/>
              <a:t>9</a:t>
            </a:fld>
            <a:endParaRPr lang="fr-CA" altLang="en-US">
              <a:latin typeface="Calibri" panose="020F0502020204030204" pitchFamily="34" charset="0"/>
            </a:endParaRPr>
          </a:p>
        </p:txBody>
      </p:sp>
    </p:spTree>
    <p:extLst>
      <p:ext uri="{BB962C8B-B14F-4D97-AF65-F5344CB8AC3E}">
        <p14:creationId xmlns:p14="http://schemas.microsoft.com/office/powerpoint/2010/main" val="251911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30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11D6B5-4C00-4B65-9EEF-C2332AFC20A2}" type="slidenum">
              <a:rPr lang="fr-CA" altLang="en-US">
                <a:latin typeface="Calibri" panose="020F0502020204030204" pitchFamily="34" charset="0"/>
              </a:rPr>
              <a:pPr eaLnBrk="1" hangingPunct="1"/>
              <a:t>10</a:t>
            </a:fld>
            <a:endParaRPr lang="fr-CA" altLang="en-US">
              <a:latin typeface="Calibri" panose="020F0502020204030204" pitchFamily="34" charset="0"/>
            </a:endParaRPr>
          </a:p>
        </p:txBody>
      </p:sp>
    </p:spTree>
    <p:extLst>
      <p:ext uri="{BB962C8B-B14F-4D97-AF65-F5344CB8AC3E}">
        <p14:creationId xmlns:p14="http://schemas.microsoft.com/office/powerpoint/2010/main" val="377663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b="1" dirty="0" smtClean="0"/>
              <a:t>Process Responsibilities</a:t>
            </a:r>
            <a:r>
              <a:rPr lang="en-US" dirty="0" smtClean="0"/>
              <a:t> </a:t>
            </a:r>
          </a:p>
          <a:p>
            <a:pPr>
              <a:defRPr/>
            </a:pPr>
            <a:r>
              <a:rPr lang="en-US" dirty="0" smtClean="0"/>
              <a:t>The project manager normally is responsible for defining and planning the project. This results in the completion of a Project Definition and a project workplan. Once the project starts, the project manager must successfully manage and control the work, including: </a:t>
            </a:r>
          </a:p>
          <a:p>
            <a:pPr>
              <a:defRPr/>
            </a:pPr>
            <a:r>
              <a:rPr lang="en-US" dirty="0" smtClean="0"/>
              <a:t>Identifying, tracking managing and resolving project issues </a:t>
            </a:r>
          </a:p>
          <a:p>
            <a:pPr>
              <a:defRPr/>
            </a:pPr>
            <a:r>
              <a:rPr lang="en-US" dirty="0" smtClean="0"/>
              <a:t>Proactively disseminating project information to all stakeholders </a:t>
            </a:r>
          </a:p>
          <a:p>
            <a:pPr>
              <a:defRPr/>
            </a:pPr>
            <a:r>
              <a:rPr lang="en-US" dirty="0" smtClean="0"/>
              <a:t>Identifying, managing and mitigating project risk </a:t>
            </a:r>
          </a:p>
          <a:p>
            <a:pPr>
              <a:defRPr/>
            </a:pPr>
            <a:r>
              <a:rPr lang="en-US" dirty="0" smtClean="0"/>
              <a:t>Ensuring that the solution is of acceptable quality </a:t>
            </a:r>
          </a:p>
          <a:p>
            <a:pPr>
              <a:defRPr/>
            </a:pPr>
            <a:r>
              <a:rPr lang="en-US" dirty="0" smtClean="0"/>
              <a:t>Proactively managing scope to ensure that only what was agreed to is delivered, unless changes are approved through scope management </a:t>
            </a:r>
          </a:p>
          <a:p>
            <a:pPr>
              <a:defRPr/>
            </a:pPr>
            <a:r>
              <a:rPr lang="en-US" dirty="0" smtClean="0"/>
              <a:t>Defining and collecting metrics to give a sense for how the project is progressing and whether the deliverables produced are acceptable </a:t>
            </a:r>
          </a:p>
          <a:p>
            <a:pPr>
              <a:defRPr/>
            </a:pPr>
            <a:r>
              <a:rPr lang="en-US" dirty="0" smtClean="0"/>
              <a:t>Managing the overall workplan to ensure work is assigned and completed on time and within budget </a:t>
            </a:r>
          </a:p>
          <a:p>
            <a:pPr>
              <a:defRPr/>
            </a:pPr>
            <a:r>
              <a:rPr lang="en-US" dirty="0" smtClean="0"/>
              <a:t>To manage the project management processes, a person should be well organized, have great follow-up skills, be process oriented, be able to multi-task, have a logical thought process, be able to determine root causes, have good analytical ability, be a good estimator and budget manager, and have good self-discipline. </a:t>
            </a:r>
          </a:p>
          <a:p>
            <a:pPr>
              <a:defRPr/>
            </a:pPr>
            <a:r>
              <a:rPr lang="en-US" b="1" dirty="0" smtClean="0"/>
              <a:t>People Responsibilities</a:t>
            </a:r>
            <a:r>
              <a:rPr lang="en-US" dirty="0" smtClean="0"/>
              <a:t> </a:t>
            </a:r>
          </a:p>
          <a:p>
            <a:pPr>
              <a:defRPr/>
            </a:pPr>
            <a:r>
              <a:rPr lang="en-US" dirty="0" smtClean="0"/>
              <a:t>In addition to process skills, a project manager must have good people management skills. This includes: </a:t>
            </a:r>
          </a:p>
          <a:p>
            <a:pPr>
              <a:defRPr/>
            </a:pPr>
            <a:r>
              <a:rPr lang="en-US" dirty="0" smtClean="0"/>
              <a:t>Having the discipline and general management skills to make sure that people follow the standard processes and procedures </a:t>
            </a:r>
          </a:p>
          <a:p>
            <a:pPr>
              <a:defRPr/>
            </a:pPr>
            <a:r>
              <a:rPr lang="en-US" dirty="0" smtClean="0"/>
              <a:t>Establishing leadership skills to get the team to willingly follow your direction. Leadership is about communicating a vision and getting the team to accept it and strive to get there with you. </a:t>
            </a:r>
          </a:p>
          <a:p>
            <a:pPr>
              <a:defRPr/>
            </a:pPr>
            <a:r>
              <a:rPr lang="en-US" dirty="0" smtClean="0"/>
              <a:t>Setting reasonable, challenging and clear expectations for people, and holding them accountable for meeting the expectations. This includes providing good performance feedback to team members </a:t>
            </a:r>
          </a:p>
          <a:p>
            <a:pPr>
              <a:defRPr/>
            </a:pPr>
            <a:r>
              <a:rPr lang="en-US" dirty="0" smtClean="0"/>
              <a:t>Team building skills so that the people work together well, and feel motivated to work hard for the sake of the project and their other team members. The larger your team and the longer the project, the more important it is to have good team-building skills. </a:t>
            </a:r>
          </a:p>
          <a:p>
            <a:pPr>
              <a:defRPr/>
            </a:pPr>
            <a:r>
              <a:rPr lang="en-US" dirty="0" smtClean="0"/>
              <a:t>Proactive verbal and written communicator skills, including good, active listening skills.  </a:t>
            </a:r>
          </a:p>
          <a:p>
            <a:pPr>
              <a:defRPr/>
            </a:pPr>
            <a:r>
              <a:rPr lang="en-US" b="1" dirty="0" smtClean="0"/>
              <a:t>Multiple Roles</a:t>
            </a:r>
            <a:r>
              <a:rPr lang="en-US" dirty="0" smtClean="0"/>
              <a:t> </a:t>
            </a:r>
          </a:p>
          <a:p>
            <a:pPr>
              <a:defRPr/>
            </a:pPr>
            <a:r>
              <a:rPr lang="en-US" dirty="0" smtClean="0"/>
              <a:t>Depending on the size and complexity of the project, the project manager may take on other responsibilities in addition to managing the work. For instance, the project manager may assist with gathering business requirements. Or they may help design a database management system or they may write some of the project documentation. Project management is a particular role that a person fills, even if the person who is the project manager is working in other roles as well.  </a:t>
            </a:r>
          </a:p>
          <a:p>
            <a:pPr>
              <a:defRPr/>
            </a:pPr>
            <a:endParaRPr lang="en-US" dirty="0"/>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67A2B2-8FD2-4034-BB64-9CFFCB05293B}" type="slidenum">
              <a:rPr lang="fr-CA" altLang="en-US">
                <a:latin typeface="Calibri" panose="020F0502020204030204" pitchFamily="34" charset="0"/>
              </a:rPr>
              <a:pPr eaLnBrk="1" hangingPunct="1"/>
              <a:t>13</a:t>
            </a:fld>
            <a:endParaRPr lang="fr-CA" altLang="en-US">
              <a:latin typeface="Calibri" panose="020F0502020204030204" pitchFamily="34" charset="0"/>
            </a:endParaRPr>
          </a:p>
        </p:txBody>
      </p:sp>
    </p:spTree>
    <p:extLst>
      <p:ext uri="{BB962C8B-B14F-4D97-AF65-F5344CB8AC3E}">
        <p14:creationId xmlns:p14="http://schemas.microsoft.com/office/powerpoint/2010/main" val="31881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BEDAA1-AB8B-4818-B524-3A50969A2F0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4141E6-86B5-4F33-80CE-1E6AB03295B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FDBA7C-0D50-4EB9-909A-D860461C6E1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r>
              <a:rPr lang="en-US" smtClean="0"/>
              <a:t>2/17/2018</a:t>
            </a: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9C9FF7E-57B2-43A2-BA09-B73DB1F96FF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4FD9659-824B-46C0-8A9A-C90F38C1F82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2799675F-4A93-44A1-8896-452D54AE32F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5A903A5-3145-4C33-861E-F726013C416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79F8D2C1-FDC8-4049-A2F1-36C9287BEF6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BD84499-56DB-4FF3-8D99-174F9EB9754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smtClean="0"/>
              <a:t>2/17/2018</a:t>
            </a: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88BFF443-6094-4853-B8BA-F1264293BEA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A521D880-5042-48D3-9E9D-9C6275C0D5B4}"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F7053E-F83E-4271-AA08-D5C8F0521D5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r>
              <a:rPr lang="en-US" smtClean="0"/>
              <a:t>2/17/2018</a:t>
            </a: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0A9D95BA-DBCE-4585-9D62-69E5B33609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9C7716B-8CDB-4114-B58A-CD791D036412}"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A5896A34-DE02-4C2F-B86D-63B07783C002}"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F9E4DD-5D64-4A63-89E9-4C623F7791F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FD5B2B2-4C46-45EE-BEF1-8C3D9FBA399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8E8515F-EAA7-497F-A8F6-4CE386C3FA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33A7672-6F35-4B80-8974-351A77EC4C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C99E3D6-3C62-42FF-A07A-362FC34BCC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19A391-6174-4976-A8AD-AEA04E68797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FDDE7D-2F39-4F2E-B126-93BFCEB7FB4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r>
              <a:rPr lang="en-US" smtClean="0"/>
              <a:t>2/17/2018</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F0DB9A2-6BF9-4BB6-B94C-EBCA4916974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r>
              <a:rPr lang="en-US" smtClean="0"/>
              <a:t>2/17/2018</a:t>
            </a: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F0DB9A2-6BF9-4BB6-B94C-EBCA4916974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voltage.typepad.com/.a/6a00e55375ef1c8833014e88525f44970d-pi"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381000"/>
            <a:ext cx="8901953" cy="2416175"/>
          </a:xfrm>
        </p:spPr>
        <p:txBody>
          <a:bodyPr>
            <a:noAutofit/>
          </a:bodyPr>
          <a:lstStyle/>
          <a:p>
            <a:pPr fontAlgn="auto">
              <a:spcAft>
                <a:spcPts val="0"/>
              </a:spcAft>
              <a:defRPr/>
            </a:pPr>
            <a:r>
              <a:rPr dirty="0" smtClean="0">
                <a:effectLst>
                  <a:outerShdw blurRad="38100" dist="38100" dir="2700000" algn="tl">
                    <a:srgbClr val="FFFFFF"/>
                  </a:outerShdw>
                </a:effectLst>
                <a:latin typeface="Arial Rounded MT Bold" pitchFamily="34" charset="0"/>
              </a:rPr>
              <a:t/>
            </a:r>
            <a:br>
              <a:rPr dirty="0" smtClean="0">
                <a:effectLst>
                  <a:outerShdw blurRad="38100" dist="38100" dir="2700000" algn="tl">
                    <a:srgbClr val="FFFFFF"/>
                  </a:outerShdw>
                </a:effectLst>
                <a:latin typeface="Arial Rounded MT Bold" pitchFamily="34" charset="0"/>
              </a:rPr>
            </a:br>
            <a:r>
              <a:rPr lang="en-US" sz="4400" dirty="0" smtClean="0">
                <a:effectLst>
                  <a:outerShdw blurRad="38100" dist="38100" dir="2700000" algn="tl">
                    <a:srgbClr val="FFFFFF"/>
                  </a:outerShdw>
                </a:effectLst>
                <a:latin typeface="Arial Rounded MT Bold" pitchFamily="34" charset="0"/>
              </a:rPr>
              <a:t>Project Management &amp; </a:t>
            </a:r>
            <a:r>
              <a:rPr lang="en-US" sz="4400" dirty="0">
                <a:effectLst>
                  <a:outerShdw blurRad="38100" dist="38100" dir="2700000" algn="tl">
                    <a:srgbClr val="FFFFFF"/>
                  </a:outerShdw>
                </a:effectLst>
                <a:latin typeface="Arial Rounded MT Bold" pitchFamily="34" charset="0"/>
              </a:rPr>
              <a:t>IT: Approaches to Systems Development </a:t>
            </a:r>
            <a:endParaRPr dirty="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152400" y="3352800"/>
            <a:ext cx="5791200" cy="1349375"/>
          </a:xfrm>
          <a:prstGeom prst="rect">
            <a:avLst/>
          </a:prstGeom>
          <a:noFill/>
          <a:ln w="9525">
            <a:noFill/>
            <a:miter lim="800000"/>
            <a:headEnd/>
            <a:tailEnd/>
          </a:ln>
          <a:effectLst/>
        </p:spPr>
        <p:txBody>
          <a:bodyPr/>
          <a:lstStyle/>
          <a:p>
            <a:pPr>
              <a:defRPr/>
            </a:pP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Chapter 2 of Information </a:t>
            </a:r>
            <a:r>
              <a:rPr lang="en-US" sz="2400" b="1" dirty="0">
                <a:solidFill>
                  <a:schemeClr val="tx2"/>
                </a:solidFill>
                <a:effectLst>
                  <a:outerShdw blurRad="38100" dist="38100" dir="2700000" algn="tl">
                    <a:srgbClr val="FFFFFF"/>
                  </a:outerShdw>
                </a:effectLst>
                <a:latin typeface="Arial Rounded MT Bold" pitchFamily="34" charset="0"/>
                <a:ea typeface="+mj-ea"/>
                <a:cs typeface="+mj-cs"/>
              </a:rPr>
              <a:t>Technology Project </a:t>
            </a: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Management, 7</a:t>
            </a:r>
            <a:r>
              <a:rPr lang="en-US" sz="2400" b="1" baseline="30000" dirty="0" smtClean="0">
                <a:solidFill>
                  <a:schemeClr val="tx2"/>
                </a:solidFill>
                <a:effectLst>
                  <a:outerShdw blurRad="38100" dist="38100" dir="2700000" algn="tl">
                    <a:srgbClr val="FFFFFF"/>
                  </a:outerShdw>
                </a:effectLst>
                <a:latin typeface="Arial Rounded MT Bold" pitchFamily="34" charset="0"/>
                <a:ea typeface="+mj-ea"/>
                <a:cs typeface="+mj-cs"/>
              </a:rPr>
              <a:t>th</a:t>
            </a: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 Edition</a:t>
            </a:r>
          </a:p>
          <a:p>
            <a:pPr>
              <a:defRPr/>
            </a:pPr>
            <a:r>
              <a:rPr lang="en-US" sz="2400" b="1" i="1" dirty="0" smtClean="0">
                <a:solidFill>
                  <a:schemeClr val="tx2"/>
                </a:solidFill>
                <a:effectLst>
                  <a:outerShdw blurRad="38100" dist="38100" dir="2700000" algn="tl">
                    <a:srgbClr val="FFFFFF"/>
                  </a:outerShdw>
                </a:effectLst>
                <a:latin typeface="Arial Rounded MT Bold" pitchFamily="34" charset="0"/>
                <a:ea typeface="+mj-ea"/>
                <a:cs typeface="+mj-cs"/>
              </a:rPr>
              <a:t>…and more!</a:t>
            </a:r>
            <a:endParaRPr lang="en-US" sz="2400" b="1" i="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152400" y="5410200"/>
            <a:ext cx="5129930" cy="1354217"/>
          </a:xfrm>
          <a:prstGeom prst="rect">
            <a:avLst/>
          </a:prstGeom>
          <a:noFill/>
        </p:spPr>
        <p:txBody>
          <a:bodyPr wrap="none" rtlCol="0">
            <a:spAutoFit/>
          </a:bodyPr>
          <a:lstStyle/>
          <a:p>
            <a:r>
              <a:rPr lang="en-US" dirty="0"/>
              <a:t>Dr. Elshimaa Elgendi</a:t>
            </a:r>
          </a:p>
          <a:p>
            <a:r>
              <a:rPr lang="en-US" sz="2000" dirty="0" smtClean="0"/>
              <a:t>Operations Research and Decision Support</a:t>
            </a:r>
          </a:p>
          <a:p>
            <a:r>
              <a:rPr lang="en-US" sz="2000" dirty="0" smtClean="0"/>
              <a:t>Faculty </a:t>
            </a:r>
            <a:r>
              <a:rPr lang="en-US" sz="2000" dirty="0"/>
              <a:t>of Computers and Information</a:t>
            </a:r>
          </a:p>
          <a:p>
            <a:r>
              <a:rPr lang="en-US" sz="2000" dirty="0"/>
              <a:t>Cairo </a:t>
            </a:r>
            <a:r>
              <a:rPr lang="en-US" sz="2000" dirty="0" smtClean="0"/>
              <a:t>University</a:t>
            </a:r>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9" descr="http://www.sonoma.edu/pubs/nb/4_19_04/images/thumbsu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8330" y="3375422"/>
            <a:ext cx="142517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Forme 1"/>
          <p:cNvSpPr>
            <a:spLocks noGrp="1"/>
          </p:cNvSpPr>
          <p:nvPr>
            <p:ph type="title"/>
          </p:nvPr>
        </p:nvSpPr>
        <p:spPr/>
        <p:txBody>
          <a:bodyPr/>
          <a:lstStyle/>
          <a:p>
            <a:r>
              <a:rPr lang="fr-CA" altLang="en-US" dirty="0" smtClean="0"/>
              <a:t>Project Failure</a:t>
            </a:r>
          </a:p>
        </p:txBody>
      </p:sp>
      <p:sp>
        <p:nvSpPr>
          <p:cNvPr id="11" name="Rounded Rectangle 10"/>
          <p:cNvSpPr/>
          <p:nvPr/>
        </p:nvSpPr>
        <p:spPr>
          <a:xfrm>
            <a:off x="1518049" y="2464594"/>
            <a:ext cx="2516981" cy="1391841"/>
          </a:xfrm>
          <a:prstGeom prst="roundRect">
            <a:avLst/>
          </a:prstGeom>
          <a:solidFill>
            <a:srgbClr val="6C1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bg1"/>
                </a:solidFill>
              </a:rPr>
              <a:t>Scope Creep</a:t>
            </a:r>
          </a:p>
        </p:txBody>
      </p:sp>
      <p:sp>
        <p:nvSpPr>
          <p:cNvPr id="12" name="Rounded Rectangle 11"/>
          <p:cNvSpPr/>
          <p:nvPr/>
        </p:nvSpPr>
        <p:spPr>
          <a:xfrm>
            <a:off x="4939905" y="2464594"/>
            <a:ext cx="2516981" cy="1391841"/>
          </a:xfrm>
          <a:prstGeom prst="roundRect">
            <a:avLst/>
          </a:prstGeom>
          <a:solidFill>
            <a:srgbClr val="6C1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bg1"/>
                </a:solidFill>
              </a:rPr>
              <a:t>Poor Requirements Gathering</a:t>
            </a:r>
          </a:p>
        </p:txBody>
      </p:sp>
      <p:sp>
        <p:nvSpPr>
          <p:cNvPr id="13" name="Rounded Rectangle 12"/>
          <p:cNvSpPr/>
          <p:nvPr/>
        </p:nvSpPr>
        <p:spPr>
          <a:xfrm>
            <a:off x="1518049" y="4018361"/>
            <a:ext cx="2516981" cy="1391840"/>
          </a:xfrm>
          <a:prstGeom prst="roundRect">
            <a:avLst/>
          </a:prstGeom>
          <a:solidFill>
            <a:srgbClr val="6C1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bg1"/>
                </a:solidFill>
              </a:rPr>
              <a:t>Unrealistic planning and scheduling</a:t>
            </a:r>
          </a:p>
        </p:txBody>
      </p:sp>
      <p:sp>
        <p:nvSpPr>
          <p:cNvPr id="14" name="Rounded Rectangle 13"/>
          <p:cNvSpPr/>
          <p:nvPr/>
        </p:nvSpPr>
        <p:spPr>
          <a:xfrm>
            <a:off x="4947047" y="3964783"/>
            <a:ext cx="2518172" cy="1393031"/>
          </a:xfrm>
          <a:prstGeom prst="roundRect">
            <a:avLst/>
          </a:prstGeom>
          <a:solidFill>
            <a:srgbClr val="6C1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bg1"/>
                </a:solidFill>
              </a:rPr>
              <a:t>Lack of resources</a:t>
            </a:r>
          </a:p>
        </p:txBody>
      </p:sp>
      <p:sp>
        <p:nvSpPr>
          <p:cNvPr id="2" name="Date Placeholder 1"/>
          <p:cNvSpPr>
            <a:spLocks noGrp="1"/>
          </p:cNvSpPr>
          <p:nvPr>
            <p:ph type="dt" sz="half" idx="10"/>
          </p:nvPr>
        </p:nvSpPr>
        <p:spPr/>
        <p:txBody>
          <a:bodyPr/>
          <a:lstStyle/>
          <a:p>
            <a:r>
              <a:rPr lang="en-US" smtClean="0"/>
              <a:t>2/17/2018</a:t>
            </a:r>
            <a:endParaRPr lang="en-US"/>
          </a:p>
        </p:txBody>
      </p:sp>
      <p:sp>
        <p:nvSpPr>
          <p:cNvPr id="3" name="Slide Number Placeholder 2"/>
          <p:cNvSpPr>
            <a:spLocks noGrp="1"/>
          </p:cNvSpPr>
          <p:nvPr>
            <p:ph type="sldNum" sz="quarter" idx="4294967295"/>
          </p:nvPr>
        </p:nvSpPr>
        <p:spPr/>
        <p:txBody>
          <a:bodyPr/>
          <a:lstStyle/>
          <a:p>
            <a:r>
              <a:rPr lang="en-US" dirty="0" smtClean="0"/>
              <a:t>10</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676977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1676400" y="1066800"/>
            <a:ext cx="6934200" cy="4953000"/>
          </a:xfrm>
        </p:spPr>
        <p:txBody>
          <a:bodyPr/>
          <a:lstStyle/>
          <a:p>
            <a:pPr marL="109537" indent="0">
              <a:buNone/>
            </a:pPr>
            <a:r>
              <a:rPr lang="en-US" dirty="0" smtClean="0"/>
              <a:t>1.   User </a:t>
            </a:r>
            <a:r>
              <a:rPr lang="en-US" dirty="0"/>
              <a:t>involvement</a:t>
            </a:r>
          </a:p>
          <a:p>
            <a:pPr marL="109537" indent="0">
              <a:buNone/>
            </a:pPr>
            <a:r>
              <a:rPr lang="en-US" dirty="0"/>
              <a:t>2. </a:t>
            </a:r>
            <a:r>
              <a:rPr lang="en-US" dirty="0" smtClean="0"/>
              <a:t>  Executive </a:t>
            </a:r>
            <a:r>
              <a:rPr lang="en-US" dirty="0"/>
              <a:t>support</a:t>
            </a:r>
          </a:p>
          <a:p>
            <a:pPr marL="109537" indent="0">
              <a:buNone/>
            </a:pPr>
            <a:r>
              <a:rPr lang="en-US" dirty="0"/>
              <a:t>3. </a:t>
            </a:r>
            <a:r>
              <a:rPr lang="en-US" dirty="0" smtClean="0"/>
              <a:t>  Clear </a:t>
            </a:r>
            <a:r>
              <a:rPr lang="en-US" dirty="0"/>
              <a:t>business objectives</a:t>
            </a:r>
          </a:p>
          <a:p>
            <a:pPr marL="109537" indent="0">
              <a:buNone/>
            </a:pPr>
            <a:r>
              <a:rPr lang="en-US" dirty="0"/>
              <a:t>4. </a:t>
            </a:r>
            <a:r>
              <a:rPr lang="en-US" dirty="0" smtClean="0"/>
              <a:t>  Emotional </a:t>
            </a:r>
            <a:r>
              <a:rPr lang="en-US" dirty="0"/>
              <a:t>maturity</a:t>
            </a:r>
          </a:p>
          <a:p>
            <a:pPr marL="109537" indent="0">
              <a:buNone/>
            </a:pPr>
            <a:r>
              <a:rPr lang="en-US" dirty="0"/>
              <a:t>5. </a:t>
            </a:r>
            <a:r>
              <a:rPr lang="en-US" dirty="0" smtClean="0"/>
              <a:t>  Optimizing scope</a:t>
            </a:r>
          </a:p>
          <a:p>
            <a:pPr marL="109537" indent="0">
              <a:buNone/>
            </a:pPr>
            <a:r>
              <a:rPr lang="en-US" dirty="0"/>
              <a:t>6. </a:t>
            </a:r>
            <a:r>
              <a:rPr lang="en-US" dirty="0" smtClean="0"/>
              <a:t>  Agile </a:t>
            </a:r>
            <a:r>
              <a:rPr lang="en-US" dirty="0"/>
              <a:t>process</a:t>
            </a:r>
          </a:p>
          <a:p>
            <a:pPr marL="109537" indent="0">
              <a:buNone/>
            </a:pPr>
            <a:r>
              <a:rPr lang="en-US" dirty="0"/>
              <a:t>7. </a:t>
            </a:r>
            <a:r>
              <a:rPr lang="en-US" dirty="0" smtClean="0"/>
              <a:t>  Project </a:t>
            </a:r>
            <a:r>
              <a:rPr lang="en-US" dirty="0"/>
              <a:t>management expertise</a:t>
            </a:r>
          </a:p>
          <a:p>
            <a:pPr marL="109537" indent="0">
              <a:buNone/>
            </a:pPr>
            <a:r>
              <a:rPr lang="en-US" dirty="0"/>
              <a:t>8. </a:t>
            </a:r>
            <a:r>
              <a:rPr lang="en-US" dirty="0" smtClean="0"/>
              <a:t>  Skilled </a:t>
            </a:r>
            <a:r>
              <a:rPr lang="en-US" dirty="0"/>
              <a:t>resources</a:t>
            </a:r>
          </a:p>
          <a:p>
            <a:pPr marL="109537" indent="0">
              <a:buNone/>
            </a:pPr>
            <a:r>
              <a:rPr lang="en-US" dirty="0"/>
              <a:t>9. </a:t>
            </a:r>
            <a:r>
              <a:rPr lang="en-US" dirty="0" smtClean="0"/>
              <a:t>  Execution</a:t>
            </a:r>
            <a:endParaRPr lang="en-US" dirty="0"/>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914400" y="152400"/>
            <a:ext cx="8233558" cy="639762"/>
          </a:xfrm>
        </p:spPr>
        <p:txBody>
          <a:bodyPr>
            <a:noAutofit/>
          </a:bodyPr>
          <a:lstStyle/>
          <a:p>
            <a:pPr fontAlgn="auto">
              <a:spcAft>
                <a:spcPts val="0"/>
              </a:spcAft>
              <a:defRPr/>
            </a:pPr>
            <a:r>
              <a:rPr lang="en-US" sz="3200" dirty="0" smtClean="0"/>
              <a:t>What Helps Projects Succeed?*</a:t>
            </a:r>
            <a:endParaRPr lang="en-US" sz="3200" dirty="0"/>
          </a:p>
        </p:txBody>
      </p:sp>
      <p:sp>
        <p:nvSpPr>
          <p:cNvPr id="7" name="Slide Number Placeholder 6"/>
          <p:cNvSpPr>
            <a:spLocks noGrp="1"/>
          </p:cNvSpPr>
          <p:nvPr>
            <p:ph type="sldNum" sz="quarter" idx="11"/>
          </p:nvPr>
        </p:nvSpPr>
        <p:spPr/>
        <p:txBody>
          <a:bodyPr/>
          <a:lstStyle/>
          <a:p>
            <a:pPr>
              <a:buFontTx/>
              <a:buNone/>
              <a:defRPr/>
            </a:pPr>
            <a:fld id="{6C2C6F4C-C329-4CFA-975D-E75569AC7E83}" type="slidenum">
              <a:rPr lang="en-US"/>
              <a:pPr>
                <a:buFontTx/>
                <a:buNone/>
                <a:defRPr/>
              </a:pPr>
              <a:t>11</a:t>
            </a:fld>
            <a:endParaRPr lang="en-US" dirty="0"/>
          </a:p>
        </p:txBody>
      </p:sp>
      <p:sp>
        <p:nvSpPr>
          <p:cNvPr id="31750" name="TextBox 8"/>
          <p:cNvSpPr txBox="1">
            <a:spLocks noChangeArrowheads="1"/>
          </p:cNvSpPr>
          <p:nvPr/>
        </p:nvSpPr>
        <p:spPr bwMode="auto">
          <a:xfrm>
            <a:off x="2413467" y="6019800"/>
            <a:ext cx="6425733" cy="341632"/>
          </a:xfrm>
          <a:prstGeom prst="rect">
            <a:avLst/>
          </a:prstGeom>
          <a:noFill/>
          <a:ln w="9525">
            <a:noFill/>
            <a:miter lim="800000"/>
            <a:headEnd/>
            <a:tailEnd/>
          </a:ln>
        </p:spPr>
        <p:txBody>
          <a:bodyPr wrap="none">
            <a:spAutoFit/>
          </a:bodyPr>
          <a:lstStyle/>
          <a:p>
            <a:pPr>
              <a:lnSpc>
                <a:spcPct val="90000"/>
              </a:lnSpc>
              <a:spcBef>
                <a:spcPct val="20000"/>
              </a:spcBef>
            </a:pPr>
            <a:r>
              <a:rPr lang="en-US" sz="1800" dirty="0"/>
              <a:t>*The Standish Group, </a:t>
            </a:r>
            <a:r>
              <a:rPr lang="en-US" sz="1800" dirty="0" smtClean="0"/>
              <a:t>“CHAOS Activity News” (August 2011).</a:t>
            </a:r>
            <a:endParaRPr lang="en-US" sz="1800"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09964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533400"/>
            <a:ext cx="8229600" cy="1143000"/>
          </a:xfrm>
        </p:spPr>
        <p:txBody>
          <a:bodyPr>
            <a:normAutofit/>
          </a:bodyPr>
          <a:lstStyle/>
          <a:p>
            <a:r>
              <a:rPr lang="en-US" dirty="0" smtClean="0"/>
              <a:t>Project Management Framework</a:t>
            </a:r>
          </a:p>
        </p:txBody>
      </p:sp>
      <p:sp>
        <p:nvSpPr>
          <p:cNvPr id="6" name="Slide Number Placeholder 5"/>
          <p:cNvSpPr>
            <a:spLocks noGrp="1"/>
          </p:cNvSpPr>
          <p:nvPr>
            <p:ph type="sldNum" sz="quarter" idx="11"/>
          </p:nvPr>
        </p:nvSpPr>
        <p:spPr/>
        <p:txBody>
          <a:bodyPr/>
          <a:lstStyle/>
          <a:p>
            <a:pPr>
              <a:buFontTx/>
              <a:buNone/>
              <a:defRPr/>
            </a:pPr>
            <a:fld id="{7D655A70-A149-4DA4-995F-382037F2D2FB}" type="slidenum">
              <a:rPr lang="en-US"/>
              <a:pPr>
                <a:buFontTx/>
                <a:buNone/>
                <a:defRPr/>
              </a:pPr>
              <a:t>12</a:t>
            </a:fld>
            <a:endParaRPr lang="en-US" dirty="0"/>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4775"/>
          <a:stretch/>
        </p:blipFill>
        <p:spPr>
          <a:xfrm>
            <a:off x="0" y="1676400"/>
            <a:ext cx="9135239" cy="5181600"/>
          </a:xfrm>
          <a:prstGeom prst="rect">
            <a:avLst/>
          </a:prstGeom>
        </p:spPr>
      </p:pic>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553728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rme 1"/>
          <p:cNvSpPr>
            <a:spLocks noGrp="1"/>
          </p:cNvSpPr>
          <p:nvPr>
            <p:ph type="title"/>
          </p:nvPr>
        </p:nvSpPr>
        <p:spPr/>
        <p:txBody>
          <a:bodyPr/>
          <a:lstStyle/>
          <a:p>
            <a:r>
              <a:rPr lang="fr-CA" altLang="en-US" b="1" smtClean="0"/>
              <a:t>Role of a Project Manager</a:t>
            </a:r>
          </a:p>
        </p:txBody>
      </p:sp>
      <p:sp>
        <p:nvSpPr>
          <p:cNvPr id="4" name="Right Arrow 3"/>
          <p:cNvSpPr/>
          <p:nvPr/>
        </p:nvSpPr>
        <p:spPr>
          <a:xfrm>
            <a:off x="152401" y="2038983"/>
            <a:ext cx="4005198" cy="3640299"/>
          </a:xfrm>
          <a:prstGeom prst="rightArrow">
            <a:avLst>
              <a:gd name="adj1" fmla="val 50000"/>
              <a:gd name="adj2" fmla="val 503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900" dirty="0">
              <a:solidFill>
                <a:schemeClr val="tx1">
                  <a:lumMod val="85000"/>
                  <a:lumOff val="15000"/>
                </a:schemeClr>
              </a:solidFill>
            </a:endParaRPr>
          </a:p>
          <a:p>
            <a:pPr algn="ctr">
              <a:defRPr/>
            </a:pPr>
            <a:endParaRPr lang="en-US" sz="1650" dirty="0"/>
          </a:p>
        </p:txBody>
      </p:sp>
      <p:sp>
        <p:nvSpPr>
          <p:cNvPr id="5" name="Left Arrow 4"/>
          <p:cNvSpPr/>
          <p:nvPr/>
        </p:nvSpPr>
        <p:spPr>
          <a:xfrm>
            <a:off x="5102708" y="1981200"/>
            <a:ext cx="3888891" cy="36980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endParaRPr lang="en-US" sz="1650" dirty="0"/>
          </a:p>
        </p:txBody>
      </p:sp>
      <p:sp>
        <p:nvSpPr>
          <p:cNvPr id="29702" name="TextBox 5"/>
          <p:cNvSpPr txBox="1">
            <a:spLocks noChangeArrowheads="1"/>
          </p:cNvSpPr>
          <p:nvPr/>
        </p:nvSpPr>
        <p:spPr bwMode="auto">
          <a:xfrm>
            <a:off x="381934" y="4873229"/>
            <a:ext cx="210343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50" dirty="0"/>
              <a:t>Process Responsibilities</a:t>
            </a:r>
          </a:p>
        </p:txBody>
      </p:sp>
      <p:sp>
        <p:nvSpPr>
          <p:cNvPr id="29703" name="TextBox 6"/>
          <p:cNvSpPr txBox="1">
            <a:spLocks noChangeArrowheads="1"/>
          </p:cNvSpPr>
          <p:nvPr/>
        </p:nvSpPr>
        <p:spPr bwMode="auto">
          <a:xfrm>
            <a:off x="7038410" y="4875610"/>
            <a:ext cx="195319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50" dirty="0"/>
              <a:t>People Responsibilities</a:t>
            </a:r>
          </a:p>
        </p:txBody>
      </p:sp>
      <p:pic>
        <p:nvPicPr>
          <p:cNvPr id="29704" name="Picture 2" descr="C:\Users\avneet.mathur\AppData\Local\Microsoft\Windows\Temporary Internet Files\Content.IE5\H3CBYTYZ\MCj0213113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599" y="2946799"/>
            <a:ext cx="1427330" cy="195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86966" y="2895600"/>
            <a:ext cx="3723034" cy="2123658"/>
          </a:xfrm>
          <a:prstGeom prst="rect">
            <a:avLst/>
          </a:prstGeom>
          <a:noFill/>
        </p:spPr>
        <p:txBody>
          <a:bodyPr wrap="square">
            <a:spAutoFit/>
          </a:bodyPr>
          <a:lstStyle/>
          <a:p>
            <a:pPr>
              <a:buFont typeface="Arial" pitchFamily="34" charset="0"/>
              <a:buChar char="•"/>
              <a:defRPr/>
            </a:pPr>
            <a:r>
              <a:rPr lang="en-US" sz="1650" b="1" dirty="0">
                <a:solidFill>
                  <a:schemeClr val="tx1">
                    <a:lumMod val="85000"/>
                    <a:lumOff val="15000"/>
                  </a:schemeClr>
                </a:solidFill>
              </a:rPr>
              <a:t> Project issues </a:t>
            </a:r>
          </a:p>
          <a:p>
            <a:pPr>
              <a:buFont typeface="Arial" pitchFamily="34" charset="0"/>
              <a:buChar char="•"/>
              <a:defRPr/>
            </a:pPr>
            <a:r>
              <a:rPr lang="en-US" sz="1650" b="1" dirty="0">
                <a:solidFill>
                  <a:schemeClr val="tx1">
                    <a:lumMod val="85000"/>
                    <a:lumOff val="15000"/>
                  </a:schemeClr>
                </a:solidFill>
              </a:rPr>
              <a:t> Disseminating project information</a:t>
            </a:r>
          </a:p>
          <a:p>
            <a:pPr>
              <a:buFont typeface="Arial" pitchFamily="34" charset="0"/>
              <a:buChar char="•"/>
              <a:defRPr/>
            </a:pPr>
            <a:r>
              <a:rPr lang="en-US" sz="1650" b="1" dirty="0">
                <a:solidFill>
                  <a:schemeClr val="tx1">
                    <a:lumMod val="85000"/>
                    <a:lumOff val="15000"/>
                  </a:schemeClr>
                </a:solidFill>
              </a:rPr>
              <a:t> Mitigating project risk </a:t>
            </a:r>
          </a:p>
          <a:p>
            <a:pPr>
              <a:buFont typeface="Arial" pitchFamily="34" charset="0"/>
              <a:buChar char="•"/>
              <a:defRPr/>
            </a:pPr>
            <a:r>
              <a:rPr lang="en-US" sz="1650" b="1" dirty="0">
                <a:solidFill>
                  <a:schemeClr val="tx1">
                    <a:lumMod val="85000"/>
                    <a:lumOff val="15000"/>
                  </a:schemeClr>
                </a:solidFill>
              </a:rPr>
              <a:t> Quality </a:t>
            </a:r>
          </a:p>
          <a:p>
            <a:pPr>
              <a:buFont typeface="Arial" pitchFamily="34" charset="0"/>
              <a:buChar char="•"/>
              <a:defRPr/>
            </a:pPr>
            <a:r>
              <a:rPr lang="en-US" sz="1650" b="1" dirty="0">
                <a:solidFill>
                  <a:schemeClr val="tx1">
                    <a:lumMod val="85000"/>
                    <a:lumOff val="15000"/>
                  </a:schemeClr>
                </a:solidFill>
              </a:rPr>
              <a:t> Managing scope </a:t>
            </a:r>
          </a:p>
          <a:p>
            <a:pPr>
              <a:buFont typeface="Arial" pitchFamily="34" charset="0"/>
              <a:buChar char="•"/>
              <a:defRPr/>
            </a:pPr>
            <a:r>
              <a:rPr lang="en-US" sz="1650" b="1" dirty="0">
                <a:solidFill>
                  <a:schemeClr val="tx1">
                    <a:lumMod val="85000"/>
                    <a:lumOff val="15000"/>
                  </a:schemeClr>
                </a:solidFill>
              </a:rPr>
              <a:t> Metrics </a:t>
            </a:r>
          </a:p>
          <a:p>
            <a:pPr>
              <a:buFont typeface="Arial" pitchFamily="34" charset="0"/>
              <a:buChar char="•"/>
              <a:defRPr/>
            </a:pPr>
            <a:r>
              <a:rPr lang="en-US" sz="1650" b="1" dirty="0">
                <a:solidFill>
                  <a:schemeClr val="tx1">
                    <a:lumMod val="85000"/>
                    <a:lumOff val="15000"/>
                  </a:schemeClr>
                </a:solidFill>
              </a:rPr>
              <a:t> Managing the overall work plan</a:t>
            </a:r>
          </a:p>
          <a:p>
            <a:pPr>
              <a:defRPr/>
            </a:pPr>
            <a:endParaRPr lang="en-US" sz="1650" dirty="0"/>
          </a:p>
        </p:txBody>
      </p:sp>
      <p:sp>
        <p:nvSpPr>
          <p:cNvPr id="10" name="TextBox 9"/>
          <p:cNvSpPr txBox="1"/>
          <p:nvPr/>
        </p:nvSpPr>
        <p:spPr>
          <a:xfrm>
            <a:off x="5687278" y="3048000"/>
            <a:ext cx="3380522" cy="1869743"/>
          </a:xfrm>
          <a:prstGeom prst="rect">
            <a:avLst/>
          </a:prstGeom>
          <a:noFill/>
        </p:spPr>
        <p:txBody>
          <a:bodyPr wrap="square">
            <a:spAutoFit/>
          </a:bodyPr>
          <a:lstStyle/>
          <a:p>
            <a:pPr>
              <a:buFont typeface="Arial" pitchFamily="34" charset="0"/>
              <a:buChar char="•"/>
              <a:defRPr/>
            </a:pPr>
            <a:r>
              <a:rPr lang="en-US" sz="1650" b="1" dirty="0">
                <a:solidFill>
                  <a:schemeClr val="tx1">
                    <a:lumMod val="85000"/>
                    <a:lumOff val="15000"/>
                  </a:schemeClr>
                </a:solidFill>
              </a:rPr>
              <a:t> Implementing standard processes</a:t>
            </a:r>
          </a:p>
          <a:p>
            <a:pPr>
              <a:buFont typeface="Arial" pitchFamily="34" charset="0"/>
              <a:buChar char="•"/>
              <a:defRPr/>
            </a:pPr>
            <a:r>
              <a:rPr lang="en-US" sz="1650" b="1" dirty="0">
                <a:solidFill>
                  <a:schemeClr val="tx1">
                    <a:lumMod val="85000"/>
                    <a:lumOff val="15000"/>
                  </a:schemeClr>
                </a:solidFill>
              </a:rPr>
              <a:t> Establishing leadership skills</a:t>
            </a:r>
          </a:p>
          <a:p>
            <a:pPr>
              <a:buFont typeface="Arial" pitchFamily="34" charset="0"/>
              <a:buChar char="•"/>
              <a:defRPr/>
            </a:pPr>
            <a:r>
              <a:rPr lang="en-US" sz="1650" b="1" dirty="0">
                <a:solidFill>
                  <a:schemeClr val="tx1">
                    <a:lumMod val="85000"/>
                    <a:lumOff val="15000"/>
                  </a:schemeClr>
                </a:solidFill>
              </a:rPr>
              <a:t> Setting  expectations</a:t>
            </a:r>
          </a:p>
          <a:p>
            <a:pPr>
              <a:buFont typeface="Arial" pitchFamily="34" charset="0"/>
              <a:buChar char="•"/>
              <a:defRPr/>
            </a:pPr>
            <a:r>
              <a:rPr lang="en-US" sz="1650" b="1" dirty="0">
                <a:solidFill>
                  <a:schemeClr val="tx1">
                    <a:lumMod val="85000"/>
                    <a:lumOff val="15000"/>
                  </a:schemeClr>
                </a:solidFill>
              </a:rPr>
              <a:t> Team building</a:t>
            </a:r>
          </a:p>
          <a:p>
            <a:pPr>
              <a:buFont typeface="Arial" pitchFamily="34" charset="0"/>
              <a:buChar char="•"/>
              <a:defRPr/>
            </a:pPr>
            <a:r>
              <a:rPr lang="en-US" sz="1650" b="1" dirty="0">
                <a:solidFill>
                  <a:schemeClr val="tx1">
                    <a:lumMod val="85000"/>
                    <a:lumOff val="15000"/>
                  </a:schemeClr>
                </a:solidFill>
              </a:rPr>
              <a:t> Communicator skills</a:t>
            </a:r>
          </a:p>
          <a:p>
            <a:pPr>
              <a:defRPr/>
            </a:pPr>
            <a:endParaRPr lang="en-US" sz="1650" dirty="0">
              <a:solidFill>
                <a:schemeClr val="tx1">
                  <a:lumMod val="85000"/>
                  <a:lumOff val="15000"/>
                </a:schemeClr>
              </a:solidFill>
            </a:endParaRPr>
          </a:p>
        </p:txBody>
      </p:sp>
      <p:sp>
        <p:nvSpPr>
          <p:cNvPr id="2" name="Date Placeholder 1"/>
          <p:cNvSpPr>
            <a:spLocks noGrp="1"/>
          </p:cNvSpPr>
          <p:nvPr>
            <p:ph type="dt" sz="half" idx="10"/>
          </p:nvPr>
        </p:nvSpPr>
        <p:spPr/>
        <p:txBody>
          <a:bodyPr/>
          <a:lstStyle/>
          <a:p>
            <a:r>
              <a:rPr lang="en-US" smtClean="0"/>
              <a:t>2/17/2018</a:t>
            </a:r>
            <a:endParaRPr lang="en-US"/>
          </a:p>
        </p:txBody>
      </p:sp>
      <p:sp>
        <p:nvSpPr>
          <p:cNvPr id="3" name="Slide Number Placeholder 2"/>
          <p:cNvSpPr>
            <a:spLocks noGrp="1"/>
          </p:cNvSpPr>
          <p:nvPr>
            <p:ph type="sldNum" sz="quarter" idx="4294967295"/>
          </p:nvPr>
        </p:nvSpPr>
        <p:spPr/>
        <p:txBody>
          <a:bodyPr/>
          <a:lstStyle/>
          <a:p>
            <a:r>
              <a:rPr lang="en-US" dirty="0" smtClean="0"/>
              <a:t>13</a:t>
            </a:r>
            <a:endParaRPr lang="en-US" dirty="0"/>
          </a:p>
        </p:txBody>
      </p:sp>
      <p:sp>
        <p:nvSpPr>
          <p:cNvPr id="6" name="Footer Placeholder 5"/>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204131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14</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56748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1269">
                                            <p:txEl>
                                              <p:pRg st="0" end="0"/>
                                            </p:txEl>
                                          </p:spTgt>
                                        </p:tgtEl>
                                        <p:attrNameLst>
                                          <p:attrName>style.color</p:attrName>
                                        </p:attrNameLst>
                                      </p:cBhvr>
                                      <p:to>
                                        <a:srgbClr val="0070C0"/>
                                      </p:to>
                                    </p:animClr>
                                  </p:childTnLst>
                                </p:cTn>
                              </p:par>
                              <p:par>
                                <p:cTn id="7" presetID="3" presetClass="emph" presetSubtype="2" fill="hold" nodeType="withEffect">
                                  <p:stCondLst>
                                    <p:cond delay="0"/>
                                  </p:stCondLst>
                                  <p:childTnLst>
                                    <p:animClr clrSpc="rgb" dir="cw">
                                      <p:cBhvr override="childStyle">
                                        <p:cTn id="8" dur="2000" fill="hold"/>
                                        <p:tgtEl>
                                          <p:spTgt spid="11269">
                                            <p:txEl>
                                              <p:pRg st="1" end="1"/>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04800" y="1219200"/>
            <a:ext cx="8382000" cy="4800600"/>
          </a:xfrm>
        </p:spPr>
        <p:txBody>
          <a:bodyPr/>
          <a:lstStyle/>
          <a:p>
            <a:r>
              <a:rPr lang="en-US" sz="2000" dirty="0"/>
              <a:t>Describe the systems view of project management and how it applies </a:t>
            </a:r>
            <a:r>
              <a:rPr lang="en-US" sz="2000" dirty="0" smtClean="0"/>
              <a:t>to information </a:t>
            </a:r>
            <a:r>
              <a:rPr lang="en-US" sz="2000" dirty="0"/>
              <a:t>technology (IT) </a:t>
            </a:r>
            <a:r>
              <a:rPr lang="en-US" sz="2000" dirty="0" smtClean="0"/>
              <a:t>projects</a:t>
            </a:r>
          </a:p>
          <a:p>
            <a:r>
              <a:rPr lang="en-US" sz="2000" dirty="0"/>
              <a:t>Discuss the unique attributes and diverse nature of IT projects</a:t>
            </a:r>
          </a:p>
          <a:p>
            <a:r>
              <a:rPr lang="en-US" sz="2000" dirty="0" smtClean="0"/>
              <a:t>Understand </a:t>
            </a:r>
            <a:r>
              <a:rPr lang="en-US" sz="2000" dirty="0"/>
              <a:t>organizations, including the four frames, organizational </a:t>
            </a:r>
            <a:r>
              <a:rPr lang="en-US" sz="2000" dirty="0" smtClean="0"/>
              <a:t>structures, and </a:t>
            </a:r>
            <a:r>
              <a:rPr lang="en-US" sz="2000" dirty="0"/>
              <a:t>organizational culture</a:t>
            </a:r>
          </a:p>
          <a:p>
            <a:r>
              <a:rPr lang="en-US" sz="2000" dirty="0" smtClean="0"/>
              <a:t>Explain </a:t>
            </a:r>
            <a:r>
              <a:rPr lang="en-US" sz="2000" dirty="0"/>
              <a:t>why stakeholder management and top management </a:t>
            </a:r>
            <a:r>
              <a:rPr lang="en-US" sz="2000" dirty="0" smtClean="0"/>
              <a:t>commitment are </a:t>
            </a:r>
            <a:r>
              <a:rPr lang="en-US" sz="2000" dirty="0"/>
              <a:t>critical for a project’s success</a:t>
            </a:r>
          </a:p>
          <a:p>
            <a:r>
              <a:rPr lang="en-US" sz="2000" dirty="0" smtClean="0"/>
              <a:t>Describe </a:t>
            </a:r>
            <a:r>
              <a:rPr lang="en-US" sz="2000" dirty="0"/>
              <a:t>recent trends affecting IT project management, including </a:t>
            </a:r>
            <a:r>
              <a:rPr lang="en-US" sz="2000" dirty="0" smtClean="0"/>
              <a:t>globalization, outsourcing</a:t>
            </a:r>
            <a:r>
              <a:rPr lang="en-US" sz="2000" dirty="0"/>
              <a:t>, virtual teams, and agile project management</a:t>
            </a:r>
            <a:endParaRPr lang="en-US" sz="2000" dirty="0" smtClean="0"/>
          </a:p>
          <a:p>
            <a:r>
              <a:rPr lang="en-US" sz="2000" dirty="0" smtClean="0"/>
              <a:t>Understand </a:t>
            </a:r>
            <a:r>
              <a:rPr lang="en-US" sz="2000" dirty="0"/>
              <a:t>the concept of a project phase and the project life </a:t>
            </a:r>
            <a:r>
              <a:rPr lang="en-US" sz="2000" dirty="0" smtClean="0"/>
              <a:t>cycle </a:t>
            </a:r>
          </a:p>
          <a:p>
            <a:r>
              <a:rPr lang="en-US" sz="2000" dirty="0"/>
              <a:t>Distinguish between project development and product development</a:t>
            </a:r>
          </a:p>
          <a:p>
            <a:r>
              <a:rPr lang="en-US" sz="2000" dirty="0"/>
              <a:t>Distinguish between </a:t>
            </a:r>
            <a:r>
              <a:rPr lang="en-US" sz="2000" dirty="0" smtClean="0"/>
              <a:t>predictive </a:t>
            </a:r>
            <a:r>
              <a:rPr lang="en-US" sz="2000" dirty="0"/>
              <a:t>and adaptive life cycle models</a:t>
            </a:r>
          </a:p>
          <a:p>
            <a:r>
              <a:rPr lang="en-US" sz="2000" dirty="0" smtClean="0"/>
              <a:t>Describe </a:t>
            </a:r>
            <a:r>
              <a:rPr lang="en-US" sz="2000" dirty="0"/>
              <a:t>recent trends affecting IT project </a:t>
            </a:r>
            <a:r>
              <a:rPr lang="en-US" sz="2000" dirty="0" smtClean="0"/>
              <a:t>management</a:t>
            </a:r>
          </a:p>
          <a:p>
            <a:endParaRPr lang="en-US" sz="2000" dirty="0" smtClean="0"/>
          </a:p>
        </p:txBody>
      </p:sp>
      <p:sp>
        <p:nvSpPr>
          <p:cNvPr id="11268"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15</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0" fill="hold"/>
                                        <p:tgtEl>
                                          <p:spTgt spid="11269">
                                            <p:txEl>
                                              <p:pRg st="0" end="0"/>
                                            </p:txEl>
                                          </p:spTgt>
                                        </p:tgtEl>
                                        <p:attrNameLst>
                                          <p:attrName>style.color</p:attrName>
                                        </p:attrNameLst>
                                      </p:cBhvr>
                                      <p:to>
                                        <a:srgbClr val="0070C0"/>
                                      </p:to>
                                    </p:animClr>
                                  </p:childTnLst>
                                </p:cTn>
                              </p:par>
                              <p:par>
                                <p:cTn id="7" presetID="3" presetClass="emph" presetSubtype="2" fill="hold" nodeType="withEffect">
                                  <p:stCondLst>
                                    <p:cond delay="0"/>
                                  </p:stCondLst>
                                  <p:childTnLst>
                                    <p:animClr clrSpc="rgb" dir="cw">
                                      <p:cBhvr override="childStyle">
                                        <p:cTn id="8" dur="5000" fill="hold"/>
                                        <p:tgtEl>
                                          <p:spTgt spid="11269">
                                            <p:txEl>
                                              <p:pRg st="1" end="1"/>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a:xfrm>
            <a:off x="304800" y="1357045"/>
            <a:ext cx="8077200" cy="4254500"/>
          </a:xfrm>
        </p:spPr>
        <p:txBody>
          <a:bodyPr/>
          <a:lstStyle/>
          <a:p>
            <a:pPr>
              <a:spcAft>
                <a:spcPts val="1800"/>
              </a:spcAft>
            </a:pPr>
            <a:r>
              <a:rPr lang="en-US" dirty="0" smtClean="0"/>
              <a:t>Projects must operate in a broad organizational environment</a:t>
            </a:r>
          </a:p>
          <a:p>
            <a:pPr>
              <a:spcAft>
                <a:spcPts val="600"/>
              </a:spcAft>
            </a:pPr>
            <a:r>
              <a:rPr lang="en-US" dirty="0" smtClean="0"/>
              <a:t>Project managers need to use </a:t>
            </a:r>
            <a:r>
              <a:rPr lang="en-US" b="1" dirty="0" smtClean="0"/>
              <a:t>systems</a:t>
            </a:r>
            <a:r>
              <a:rPr lang="en-US" b="1" baseline="30000" dirty="0" smtClean="0"/>
              <a:t>1</a:t>
            </a:r>
            <a:r>
              <a:rPr lang="en-US" b="1" dirty="0" smtClean="0"/>
              <a:t> thinking:</a:t>
            </a:r>
          </a:p>
          <a:p>
            <a:pPr lvl="1">
              <a:spcAft>
                <a:spcPts val="1800"/>
              </a:spcAft>
            </a:pPr>
            <a:r>
              <a:rPr lang="en-US" dirty="0" smtClean="0"/>
              <a:t>taking a holistic view of carrying out projects within the context of the organization [</a:t>
            </a:r>
            <a:r>
              <a:rPr lang="en-US" dirty="0" smtClean="0">
                <a:sym typeface="Wingdings" pitchFamily="2" charset="2"/>
              </a:rPr>
              <a:t> integration management]</a:t>
            </a:r>
            <a:endParaRPr lang="en-US" dirty="0" smtClean="0"/>
          </a:p>
          <a:p>
            <a:pPr>
              <a:spcAft>
                <a:spcPts val="1800"/>
              </a:spcAft>
            </a:pPr>
            <a:r>
              <a:rPr lang="en-US" dirty="0" smtClean="0"/>
              <a:t>Senior managers must make sure projects continue to support current business needs</a:t>
            </a:r>
          </a:p>
          <a:p>
            <a:pPr>
              <a:spcAft>
                <a:spcPts val="1800"/>
              </a:spcAft>
            </a:pPr>
            <a:endParaRPr lang="en-US" dirty="0" smtClean="0"/>
          </a:p>
        </p:txBody>
      </p:sp>
      <p:sp>
        <p:nvSpPr>
          <p:cNvPr id="12292" name="Rectangle 2"/>
          <p:cNvSpPr>
            <a:spLocks noGrp="1" noChangeArrowheads="1"/>
          </p:cNvSpPr>
          <p:nvPr>
            <p:ph type="title"/>
          </p:nvPr>
        </p:nvSpPr>
        <p:spPr>
          <a:xfrm>
            <a:off x="304800" y="228600"/>
            <a:ext cx="8839200" cy="1143000"/>
          </a:xfrm>
        </p:spPr>
        <p:txBody>
          <a:bodyPr>
            <a:normAutofit/>
          </a:bodyPr>
          <a:lstStyle/>
          <a:p>
            <a:r>
              <a:rPr lang="en-US" dirty="0" smtClean="0"/>
              <a:t>Projects cannot be run in isolation</a:t>
            </a:r>
          </a:p>
        </p:txBody>
      </p:sp>
      <p:sp>
        <p:nvSpPr>
          <p:cNvPr id="5" name="Slide Number Placeholder 4"/>
          <p:cNvSpPr>
            <a:spLocks noGrp="1"/>
          </p:cNvSpPr>
          <p:nvPr>
            <p:ph type="sldNum" sz="quarter" idx="11"/>
          </p:nvPr>
        </p:nvSpPr>
        <p:spPr/>
        <p:txBody>
          <a:bodyPr/>
          <a:lstStyle/>
          <a:p>
            <a:pPr>
              <a:defRPr/>
            </a:pPr>
            <a:fld id="{EB3A963B-2A76-42DC-B4A5-25130FB0888A}" type="slidenum">
              <a:rPr lang="en-US"/>
              <a:pPr>
                <a:defRPr/>
              </a:pPr>
              <a:t>16</a:t>
            </a:fld>
            <a:endParaRPr lang="en-US" dirty="0"/>
          </a:p>
        </p:txBody>
      </p:sp>
      <p:sp>
        <p:nvSpPr>
          <p:cNvPr id="2" name="Rectangle 1"/>
          <p:cNvSpPr/>
          <p:nvPr/>
        </p:nvSpPr>
        <p:spPr>
          <a:xfrm>
            <a:off x="2743200" y="5729044"/>
            <a:ext cx="6477000" cy="646331"/>
          </a:xfrm>
          <a:prstGeom prst="rect">
            <a:avLst/>
          </a:prstGeom>
        </p:spPr>
        <p:txBody>
          <a:bodyPr wrap="square">
            <a:spAutoFit/>
          </a:bodyPr>
          <a:lstStyle/>
          <a:p>
            <a:r>
              <a:rPr lang="en-US" sz="1800" baseline="30000" dirty="0" smtClean="0">
                <a:latin typeface="AdvOT5bf56204.B" charset="0"/>
              </a:rPr>
              <a:t>1</a:t>
            </a:r>
            <a:r>
              <a:rPr lang="en-US" sz="1800" dirty="0" smtClean="0">
                <a:latin typeface="AdvOT5bf56204.B" charset="0"/>
              </a:rPr>
              <a:t>systems </a:t>
            </a:r>
            <a:r>
              <a:rPr lang="en-US" sz="1800" dirty="0">
                <a:latin typeface="AdvOTda51268d+20" charset="0"/>
              </a:rPr>
              <a:t>— </a:t>
            </a:r>
            <a:r>
              <a:rPr lang="en-US" sz="1800" dirty="0">
                <a:latin typeface="AdvOTda51268d" charset="0"/>
              </a:rPr>
              <a:t>Sets of interacting components working within an environment to fulfill some purpose </a:t>
            </a:r>
            <a:endParaRPr lang="en-US" sz="1800"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568898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l"/>
            <a:r>
              <a:rPr lang="en-US" dirty="0"/>
              <a:t>Systems management</a:t>
            </a:r>
          </a:p>
        </p:txBody>
      </p:sp>
      <p:sp>
        <p:nvSpPr>
          <p:cNvPr id="2" name="Content Placeholder 1"/>
          <p:cNvSpPr>
            <a:spLocks noGrp="1"/>
          </p:cNvSpPr>
          <p:nvPr>
            <p:ph type="subTitle" idx="1"/>
          </p:nvPr>
        </p:nvSpPr>
        <p:spPr/>
        <p:txBody>
          <a:bodyPr/>
          <a:lstStyle/>
          <a:p>
            <a:pPr algn="l"/>
            <a:r>
              <a:rPr lang="en-US" dirty="0" smtClean="0"/>
              <a:t>	addresses the </a:t>
            </a:r>
            <a:r>
              <a:rPr lang="en-US" dirty="0" smtClean="0">
                <a:solidFill>
                  <a:srgbClr val="FF0000"/>
                </a:solidFill>
              </a:rPr>
              <a:t>business</a:t>
            </a:r>
            <a:r>
              <a:rPr lang="en-US" dirty="0">
                <a:solidFill>
                  <a:srgbClr val="FF0000"/>
                </a:solidFill>
              </a:rPr>
              <a:t>, technological</a:t>
            </a:r>
            <a:r>
              <a:rPr lang="en-US" dirty="0"/>
              <a:t>, and </a:t>
            </a:r>
            <a:r>
              <a:rPr lang="en-US" dirty="0" smtClean="0">
                <a:solidFill>
                  <a:srgbClr val="FF0000"/>
                </a:solidFill>
              </a:rPr>
              <a:t>organizational</a:t>
            </a:r>
            <a:r>
              <a:rPr lang="en-US" dirty="0" smtClean="0"/>
              <a:t> </a:t>
            </a:r>
            <a:r>
              <a:rPr lang="en-US" dirty="0"/>
              <a:t>issues associated with creating, </a:t>
            </a:r>
            <a:r>
              <a:rPr lang="en-US" dirty="0" smtClean="0"/>
              <a:t>maintaining, and </a:t>
            </a:r>
            <a:r>
              <a:rPr lang="en-US" dirty="0"/>
              <a:t>modifying a system.</a:t>
            </a:r>
            <a:endParaRPr lang="en-US" dirty="0"/>
          </a:p>
        </p:txBody>
      </p:sp>
      <p:sp>
        <p:nvSpPr>
          <p:cNvPr id="4" name="Footer Placeholder 3"/>
          <p:cNvSpPr>
            <a:spLocks noGrp="1"/>
          </p:cNvSpPr>
          <p:nvPr>
            <p:ph type="ftr" sz="quarter" idx="4294967295"/>
          </p:nvPr>
        </p:nvSpPr>
        <p:spPr>
          <a:xfrm>
            <a:off x="0" y="6492875"/>
            <a:ext cx="2590800" cy="365125"/>
          </a:xfrm>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4294967295"/>
          </p:nvPr>
        </p:nvSpPr>
        <p:spPr>
          <a:xfrm>
            <a:off x="8588375" y="6492875"/>
            <a:ext cx="555625" cy="365125"/>
          </a:xfrm>
        </p:spPr>
        <p:txBody>
          <a:bodyPr/>
          <a:lstStyle/>
          <a:p>
            <a:pPr>
              <a:defRPr/>
            </a:pPr>
            <a:fld id="{D4FD9659-824B-46C0-8A9A-C90F38C1F825}" type="slidenum">
              <a:rPr lang="en-US" smtClean="0"/>
              <a:pPr>
                <a:defRPr/>
              </a:pPr>
              <a:t>17</a:t>
            </a:fld>
            <a:endParaRPr lang="en-US" dirty="0"/>
          </a:p>
        </p:txBody>
      </p:sp>
    </p:spTree>
    <p:extLst>
      <p:ext uri="{BB962C8B-B14F-4D97-AF65-F5344CB8AC3E}">
        <p14:creationId xmlns:p14="http://schemas.microsoft.com/office/powerpoint/2010/main" val="2130151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715962"/>
          </a:xfrm>
        </p:spPr>
        <p:txBody>
          <a:bodyPr>
            <a:noAutofit/>
          </a:bodyPr>
          <a:lstStyle/>
          <a:p>
            <a:r>
              <a:rPr lang="en-US" sz="3200" dirty="0" smtClean="0"/>
              <a:t>3 Sphere Model for Systems Management</a:t>
            </a:r>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18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41803"/>
            <a:ext cx="8305800" cy="5916197"/>
          </a:xfrm>
          <a:prstGeom prst="rect">
            <a:avLst/>
          </a:prstGeom>
        </p:spPr>
      </p:pic>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888078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a:spcAft>
                <a:spcPts val="1200"/>
              </a:spcAft>
            </a:pPr>
            <a:r>
              <a:rPr lang="en-US" dirty="0" smtClean="0"/>
              <a:t>IT projects can be very diverse in terms of </a:t>
            </a:r>
            <a:r>
              <a:rPr lang="en-US" dirty="0" smtClean="0">
                <a:solidFill>
                  <a:srgbClr val="0070C0"/>
                </a:solidFill>
              </a:rPr>
              <a:t>size,  complexity, products produced, application area, and resource requirements</a:t>
            </a:r>
          </a:p>
          <a:p>
            <a:pPr>
              <a:spcAft>
                <a:spcPts val="1200"/>
              </a:spcAft>
            </a:pPr>
            <a:r>
              <a:rPr lang="en-US" dirty="0" smtClean="0"/>
              <a:t>IT project </a:t>
            </a:r>
            <a:r>
              <a:rPr lang="en-US" dirty="0" smtClean="0">
                <a:solidFill>
                  <a:srgbClr val="7030A0"/>
                </a:solidFill>
              </a:rPr>
              <a:t>team members </a:t>
            </a:r>
            <a:r>
              <a:rPr lang="en-US" dirty="0" smtClean="0"/>
              <a:t>often have diverse backgrounds and skill sets</a:t>
            </a:r>
          </a:p>
          <a:p>
            <a:pPr>
              <a:spcAft>
                <a:spcPts val="1200"/>
              </a:spcAft>
            </a:pPr>
            <a:r>
              <a:rPr lang="en-US" dirty="0" smtClean="0"/>
              <a:t>IT projects use diverse </a:t>
            </a:r>
            <a:r>
              <a:rPr lang="en-US" dirty="0" smtClean="0">
                <a:solidFill>
                  <a:srgbClr val="00B050"/>
                </a:solidFill>
              </a:rPr>
              <a:t>technologies</a:t>
            </a:r>
            <a:r>
              <a:rPr lang="en-US" dirty="0" smtClean="0"/>
              <a:t> that change rapidly.  Even within one technology area, people must be highly specialized</a:t>
            </a:r>
          </a:p>
        </p:txBody>
      </p:sp>
      <p:sp>
        <p:nvSpPr>
          <p:cNvPr id="33796" name="Rectangle 2"/>
          <p:cNvSpPr>
            <a:spLocks noGrp="1" noChangeArrowheads="1"/>
          </p:cNvSpPr>
          <p:nvPr>
            <p:ph type="title"/>
          </p:nvPr>
        </p:nvSpPr>
        <p:spPr/>
        <p:txBody>
          <a:bodyPr/>
          <a:lstStyle/>
          <a:p>
            <a:r>
              <a:rPr lang="en-US" dirty="0" smtClean="0"/>
              <a:t>Diversity of IT Projects</a:t>
            </a:r>
          </a:p>
        </p:txBody>
      </p:sp>
      <p:sp>
        <p:nvSpPr>
          <p:cNvPr id="5" name="Slide Number Placeholder 4"/>
          <p:cNvSpPr>
            <a:spLocks noGrp="1"/>
          </p:cNvSpPr>
          <p:nvPr>
            <p:ph type="sldNum" sz="quarter" idx="11"/>
          </p:nvPr>
        </p:nvSpPr>
        <p:spPr/>
        <p:txBody>
          <a:bodyPr/>
          <a:lstStyle/>
          <a:p>
            <a:pPr>
              <a:defRPr/>
            </a:pPr>
            <a:fld id="{5A7AAFB9-DD0E-414F-9474-EA0B471D20ED}" type="slidenum">
              <a:rPr lang="en-US"/>
              <a:pPr>
                <a:defRPr/>
              </a:pPr>
              <a:t>19</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3735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2700" dirty="0"/>
              <a:t>Introduction</a:t>
            </a:r>
          </a:p>
        </p:txBody>
      </p:sp>
      <p:pic>
        <p:nvPicPr>
          <p:cNvPr id="2" name="Picture 1"/>
          <p:cNvPicPr>
            <a:picLocks noChangeAspect="1"/>
          </p:cNvPicPr>
          <p:nvPr/>
        </p:nvPicPr>
        <p:blipFill>
          <a:blip r:embed="rId2"/>
          <a:stretch>
            <a:fillRect/>
          </a:stretch>
        </p:blipFill>
        <p:spPr>
          <a:xfrm>
            <a:off x="4657298" y="3375262"/>
            <a:ext cx="4486702" cy="2610140"/>
          </a:xfrm>
          <a:prstGeom prst="rect">
            <a:avLst/>
          </a:prstGeom>
        </p:spPr>
      </p:pic>
      <p:sp>
        <p:nvSpPr>
          <p:cNvPr id="5" name="Date Placeholder 4"/>
          <p:cNvSpPr>
            <a:spLocks noGrp="1"/>
          </p:cNvSpPr>
          <p:nvPr>
            <p:ph type="dt" sz="half" idx="10"/>
          </p:nvPr>
        </p:nvSpPr>
        <p:spPr/>
        <p:txBody>
          <a:bodyPr/>
          <a:lstStyle/>
          <a:p>
            <a:r>
              <a:rPr lang="en-US" smtClean="0"/>
              <a:t>2/17/2018</a:t>
            </a:r>
            <a:endParaRPr lang="en-US"/>
          </a:p>
        </p:txBody>
      </p:sp>
      <p:sp>
        <p:nvSpPr>
          <p:cNvPr id="6" name="Slide Number Placeholder 5"/>
          <p:cNvSpPr>
            <a:spLocks noGrp="1"/>
          </p:cNvSpPr>
          <p:nvPr>
            <p:ph type="sldNum" sz="quarter" idx="12"/>
          </p:nvPr>
        </p:nvSpPr>
        <p:spPr/>
        <p:txBody>
          <a:bodyPr/>
          <a:lstStyle/>
          <a:p>
            <a:fld id="{2FBF8FAE-356C-4432-B3D1-FDFB6A0B3CD2}" type="slidenum">
              <a:rPr lang="en-US" smtClean="0"/>
              <a:t>2</a:t>
            </a:fld>
            <a:endParaRPr lang="en-US"/>
          </a:p>
        </p:txBody>
      </p:sp>
      <p:sp>
        <p:nvSpPr>
          <p:cNvPr id="4" name="Title 3"/>
          <p:cNvSpPr>
            <a:spLocks noGrp="1"/>
          </p:cNvSpPr>
          <p:nvPr>
            <p:ph type="title"/>
          </p:nvPr>
        </p:nvSpPr>
        <p:spPr/>
        <p:txBody>
          <a:bodyPr>
            <a:normAutofit/>
          </a:bodyPr>
          <a:lstStyle/>
          <a:p>
            <a:r>
              <a:rPr lang="en-US" sz="4950" dirty="0"/>
              <a:t>Project Management</a:t>
            </a:r>
          </a:p>
        </p:txBody>
      </p:sp>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068732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IT / IS / SD Projects</a:t>
            </a:r>
          </a:p>
        </p:txBody>
      </p:sp>
      <p:sp>
        <p:nvSpPr>
          <p:cNvPr id="238595" name="Rectangle 3"/>
          <p:cNvSpPr>
            <a:spLocks noGrp="1" noChangeArrowheads="1"/>
          </p:cNvSpPr>
          <p:nvPr>
            <p:ph type="body" idx="1"/>
          </p:nvPr>
        </p:nvSpPr>
        <p:spPr>
          <a:xfrm>
            <a:off x="900113" y="1143000"/>
            <a:ext cx="7632700" cy="5334000"/>
          </a:xfrm>
        </p:spPr>
        <p:txBody>
          <a:bodyPr/>
          <a:lstStyle/>
          <a:p>
            <a:pPr marL="517525" indent="-517525" eaLnBrk="1" hangingPunct="1">
              <a:lnSpc>
                <a:spcPct val="110000"/>
              </a:lnSpc>
              <a:spcBef>
                <a:spcPct val="40000"/>
              </a:spcBef>
              <a:defRPr/>
            </a:pPr>
            <a:endParaRPr lang="en-US" dirty="0" smtClean="0"/>
          </a:p>
          <a:p>
            <a:pPr marL="517525" indent="-517525" eaLnBrk="1" hangingPunct="1">
              <a:lnSpc>
                <a:spcPct val="110000"/>
              </a:lnSpc>
              <a:spcBef>
                <a:spcPct val="40000"/>
              </a:spcBef>
              <a:buFont typeface="Wingdings" pitchFamily="2" charset="2"/>
              <a:buChar char="Ø"/>
              <a:defRPr/>
            </a:pPr>
            <a:r>
              <a:rPr lang="en-US" sz="2800" b="1" dirty="0" smtClean="0">
                <a:solidFill>
                  <a:srgbClr val="008000"/>
                </a:solidFill>
                <a:effectLst>
                  <a:outerShdw blurRad="38100" dist="38100" dir="2700000" algn="tl">
                    <a:srgbClr val="C0C0C0"/>
                  </a:outerShdw>
                </a:effectLst>
                <a:latin typeface="Arial" charset="0"/>
              </a:rPr>
              <a:t>IT project</a:t>
            </a:r>
            <a:r>
              <a:rPr lang="en-US" dirty="0" smtClean="0"/>
              <a:t> refers to projects involving hardware, software, and networks</a:t>
            </a:r>
          </a:p>
          <a:p>
            <a:pPr marL="517525" indent="-517525" eaLnBrk="1" hangingPunct="1">
              <a:lnSpc>
                <a:spcPct val="110000"/>
              </a:lnSpc>
              <a:spcBef>
                <a:spcPct val="40000"/>
              </a:spcBef>
              <a:buFont typeface="Wingdings" pitchFamily="2" charset="2"/>
              <a:buChar char="Ø"/>
              <a:defRPr/>
            </a:pPr>
            <a:r>
              <a:rPr lang="en-US" sz="2800" b="1" dirty="0" smtClean="0">
                <a:solidFill>
                  <a:srgbClr val="008000"/>
                </a:solidFill>
                <a:effectLst>
                  <a:outerShdw blurRad="38100" dist="38100" dir="2700000" algn="tl">
                    <a:srgbClr val="C0C0C0"/>
                  </a:outerShdw>
                </a:effectLst>
                <a:latin typeface="Arial" charset="0"/>
              </a:rPr>
              <a:t>IS project</a:t>
            </a:r>
            <a:r>
              <a:rPr lang="en-US" dirty="0" smtClean="0"/>
              <a:t> refers to projects involving applications that serve the informational needs of IS users</a:t>
            </a:r>
          </a:p>
          <a:p>
            <a:pPr marL="517525" indent="-517525" eaLnBrk="1" hangingPunct="1">
              <a:lnSpc>
                <a:spcPct val="110000"/>
              </a:lnSpc>
              <a:spcBef>
                <a:spcPct val="40000"/>
              </a:spcBef>
              <a:buFont typeface="Wingdings" pitchFamily="2" charset="2"/>
              <a:buChar char="Ø"/>
              <a:defRPr/>
            </a:pPr>
            <a:r>
              <a:rPr lang="en-US" sz="2800" b="1" dirty="0" smtClean="0">
                <a:solidFill>
                  <a:srgbClr val="008000"/>
                </a:solidFill>
                <a:effectLst>
                  <a:outerShdw blurRad="38100" dist="38100" dir="2700000" algn="tl">
                    <a:srgbClr val="C0C0C0"/>
                  </a:outerShdw>
                </a:effectLst>
                <a:latin typeface="Arial" charset="0"/>
              </a:rPr>
              <a:t>Systems development</a:t>
            </a:r>
            <a:r>
              <a:rPr lang="en-US" dirty="0" smtClean="0"/>
              <a:t> refers to projects bringing out IS that did not exist before</a:t>
            </a:r>
          </a:p>
        </p:txBody>
      </p:sp>
      <p:sp>
        <p:nvSpPr>
          <p:cNvPr id="2" name="Rectangle 1"/>
          <p:cNvSpPr/>
          <p:nvPr/>
        </p:nvSpPr>
        <p:spPr>
          <a:xfrm>
            <a:off x="5562600" y="6629400"/>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1"/>
          </p:nvPr>
        </p:nvSpPr>
        <p:spPr/>
        <p:txBody>
          <a:bodyPr/>
          <a:lstStyle/>
          <a:p>
            <a:pPr>
              <a:defRPr/>
            </a:pPr>
            <a:fld id="{D4FD9659-824B-46C0-8A9A-C90F38C1F825}" type="slidenum">
              <a:rPr lang="en-US" smtClean="0"/>
              <a:pPr>
                <a:defRPr/>
              </a:pPr>
              <a:t>20</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69295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5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457200" y="457200"/>
            <a:ext cx="8275638"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rtl="0" eaLnBrk="0" hangingPunct="0">
              <a:lnSpc>
                <a:spcPct val="110000"/>
              </a:lnSpc>
              <a:spcBef>
                <a:spcPct val="50000"/>
              </a:spcBef>
              <a:buSzPct val="100000"/>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Systems development (SD)</a:t>
            </a:r>
          </a:p>
          <a:p>
            <a:pPr marL="342900" indent="-342900" algn="l" rtl="0" eaLnBrk="0" hangingPunct="0">
              <a:lnSpc>
                <a:spcPct val="50000"/>
              </a:lnSpc>
              <a:spcBef>
                <a:spcPct val="50000"/>
              </a:spcBef>
              <a:buSzPct val="100000"/>
            </a:pPr>
            <a:endParaRPr lang="en-US" sz="3200" dirty="0">
              <a:solidFill>
                <a:srgbClr val="008000"/>
              </a:solidFill>
            </a:endParaRPr>
          </a:p>
          <a:p>
            <a:pPr marL="342900" indent="-342900" algn="l" rtl="0" eaLnBrk="0" hangingPunct="0">
              <a:lnSpc>
                <a:spcPct val="110000"/>
              </a:lnSpc>
              <a:spcBef>
                <a:spcPct val="50000"/>
              </a:spcBef>
              <a:buSzPct val="100000"/>
            </a:pPr>
            <a:r>
              <a:rPr lang="en-US" sz="2800" b="1" dirty="0">
                <a:latin typeface="+mn-lt"/>
              </a:rPr>
              <a:t>Activities</a:t>
            </a:r>
            <a:r>
              <a:rPr lang="en-US" sz="2800" dirty="0">
                <a:latin typeface="+mn-lt"/>
              </a:rPr>
              <a:t> that </a:t>
            </a:r>
          </a:p>
          <a:p>
            <a:pPr marL="342900" indent="-342900" algn="l" rtl="0" eaLnBrk="0" hangingPunct="0">
              <a:lnSpc>
                <a:spcPct val="110000"/>
              </a:lnSpc>
              <a:spcBef>
                <a:spcPct val="50000"/>
              </a:spcBef>
              <a:buSzPct val="100000"/>
              <a:buFontTx/>
              <a:buChar char="•"/>
            </a:pPr>
            <a:r>
              <a:rPr lang="en-US" sz="2800" dirty="0">
                <a:latin typeface="+mn-lt"/>
              </a:rPr>
              <a:t>go into </a:t>
            </a:r>
            <a:r>
              <a:rPr lang="en-US" sz="2800" b="1" dirty="0">
                <a:solidFill>
                  <a:srgbClr val="7030A0"/>
                </a:solidFill>
                <a:latin typeface="+mn-lt"/>
              </a:rPr>
              <a:t>producing  information systems </a:t>
            </a:r>
            <a:r>
              <a:rPr lang="en-US" sz="2800" dirty="0">
                <a:latin typeface="+mn-lt"/>
              </a:rPr>
              <a:t>solutions </a:t>
            </a:r>
          </a:p>
          <a:p>
            <a:pPr marL="342900" indent="-342900" algn="l" rtl="0" eaLnBrk="0" hangingPunct="0">
              <a:lnSpc>
                <a:spcPct val="110000"/>
              </a:lnSpc>
              <a:spcBef>
                <a:spcPct val="50000"/>
              </a:spcBef>
              <a:buSzPct val="100000"/>
              <a:buFontTx/>
              <a:buChar char="•"/>
            </a:pPr>
            <a:r>
              <a:rPr lang="en-US" sz="2800" dirty="0">
                <a:latin typeface="+mn-lt"/>
              </a:rPr>
              <a:t>get the information system </a:t>
            </a:r>
            <a:r>
              <a:rPr lang="en-US" sz="2800" b="1" dirty="0">
                <a:solidFill>
                  <a:srgbClr val="0070C0"/>
                </a:solidFill>
                <a:latin typeface="+mn-lt"/>
              </a:rPr>
              <a:t>“up and running”</a:t>
            </a:r>
          </a:p>
          <a:p>
            <a:pPr marL="342900" indent="-342900" algn="l" rtl="0" eaLnBrk="0" hangingPunct="0">
              <a:lnSpc>
                <a:spcPct val="110000"/>
              </a:lnSpc>
              <a:spcBef>
                <a:spcPct val="50000"/>
              </a:spcBef>
              <a:buSzPct val="100000"/>
              <a:buFontTx/>
              <a:buChar char="•"/>
            </a:pPr>
            <a:r>
              <a:rPr lang="en-US" sz="2800" b="1" dirty="0">
                <a:solidFill>
                  <a:srgbClr val="00B0F0"/>
                </a:solidFill>
                <a:latin typeface="+mn-lt"/>
              </a:rPr>
              <a:t>change an organization </a:t>
            </a:r>
            <a:r>
              <a:rPr lang="en-US" sz="2800" dirty="0">
                <a:latin typeface="+mn-lt"/>
              </a:rPr>
              <a:t>through the use of computer technology</a:t>
            </a:r>
          </a:p>
        </p:txBody>
      </p:sp>
      <p:sp>
        <p:nvSpPr>
          <p:cNvPr id="4" name="Rectangle 3"/>
          <p:cNvSpPr/>
          <p:nvPr/>
        </p:nvSpPr>
        <p:spPr>
          <a:xfrm>
            <a:off x="5562600" y="6629400"/>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21</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084080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22</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53551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2" end="2"/>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82000" cy="5105400"/>
          </a:xfrm>
        </p:spPr>
        <p:txBody>
          <a:bodyPr/>
          <a:lstStyle/>
          <a:p>
            <a:r>
              <a:rPr lang="en-US" sz="2100" dirty="0"/>
              <a:t>project stakeholders are the people involved in project </a:t>
            </a:r>
            <a:r>
              <a:rPr lang="en-US" sz="2100" dirty="0" smtClean="0"/>
              <a:t>activities or </a:t>
            </a:r>
            <a:r>
              <a:rPr lang="en-US" sz="2100" dirty="0"/>
              <a:t>affected by them</a:t>
            </a:r>
            <a:r>
              <a:rPr lang="en-US" sz="2100" dirty="0" smtClean="0"/>
              <a:t>.</a:t>
            </a:r>
          </a:p>
          <a:p>
            <a:r>
              <a:rPr lang="en-US" sz="2100" dirty="0" smtClean="0"/>
              <a:t>Stakeholders </a:t>
            </a:r>
            <a:r>
              <a:rPr lang="en-US" sz="2100" dirty="0"/>
              <a:t>can be internal or external to the </a:t>
            </a:r>
            <a:r>
              <a:rPr lang="en-US" sz="2100" dirty="0" smtClean="0"/>
              <a:t>organization,</a:t>
            </a:r>
          </a:p>
          <a:p>
            <a:r>
              <a:rPr lang="en-US" sz="2100" dirty="0" smtClean="0">
                <a:solidFill>
                  <a:srgbClr val="FF0000"/>
                </a:solidFill>
              </a:rPr>
              <a:t>Internal </a:t>
            </a:r>
            <a:r>
              <a:rPr lang="en-US" sz="2100" dirty="0">
                <a:solidFill>
                  <a:srgbClr val="FF0000"/>
                </a:solidFill>
              </a:rPr>
              <a:t>project </a:t>
            </a:r>
            <a:r>
              <a:rPr lang="en-US" sz="2100" dirty="0" smtClean="0">
                <a:solidFill>
                  <a:srgbClr val="FF0000"/>
                </a:solidFill>
              </a:rPr>
              <a:t>stakeholders</a:t>
            </a:r>
            <a:r>
              <a:rPr lang="en-US" sz="2100" dirty="0" smtClean="0"/>
              <a:t> generally </a:t>
            </a:r>
            <a:r>
              <a:rPr lang="en-US" sz="2100" dirty="0"/>
              <a:t>include the project sponsor, project team, support staff, and </a:t>
            </a:r>
            <a:r>
              <a:rPr lang="en-US" sz="2100" dirty="0" smtClean="0"/>
              <a:t>internal customers </a:t>
            </a:r>
            <a:r>
              <a:rPr lang="en-US" sz="2100" dirty="0"/>
              <a:t>for the project. Other internal stakeholders include top management, </a:t>
            </a:r>
            <a:r>
              <a:rPr lang="en-US" sz="2100" dirty="0" smtClean="0"/>
              <a:t>other functional </a:t>
            </a:r>
            <a:r>
              <a:rPr lang="en-US" sz="2100" dirty="0"/>
              <a:t>managers, and other project managers. </a:t>
            </a:r>
            <a:endParaRPr lang="en-US" sz="2100" dirty="0" smtClean="0"/>
          </a:p>
          <a:p>
            <a:r>
              <a:rPr lang="en-US" sz="2100" dirty="0" smtClean="0"/>
              <a:t>Because </a:t>
            </a:r>
            <a:r>
              <a:rPr lang="en-US" sz="2100" dirty="0"/>
              <a:t>organizations have </a:t>
            </a:r>
            <a:r>
              <a:rPr lang="en-US" sz="2100" dirty="0" smtClean="0"/>
              <a:t>limited resources</a:t>
            </a:r>
            <a:r>
              <a:rPr lang="en-US" sz="2100" dirty="0"/>
              <a:t>, projects affect top management, other functional managers, and other </a:t>
            </a:r>
            <a:r>
              <a:rPr lang="en-US" sz="2100" dirty="0" smtClean="0"/>
              <a:t>project managers </a:t>
            </a:r>
            <a:r>
              <a:rPr lang="en-US" sz="2100" dirty="0"/>
              <a:t>by using those resources</a:t>
            </a:r>
            <a:r>
              <a:rPr lang="en-US" sz="2100" dirty="0" smtClean="0"/>
              <a:t>.</a:t>
            </a:r>
          </a:p>
          <a:p>
            <a:r>
              <a:rPr lang="en-US" sz="2100" dirty="0" smtClean="0">
                <a:solidFill>
                  <a:srgbClr val="FF0000"/>
                </a:solidFill>
              </a:rPr>
              <a:t>External </a:t>
            </a:r>
            <a:r>
              <a:rPr lang="en-US" sz="2100" dirty="0">
                <a:solidFill>
                  <a:srgbClr val="FF0000"/>
                </a:solidFill>
              </a:rPr>
              <a:t>project stakeholders</a:t>
            </a:r>
            <a:r>
              <a:rPr lang="en-US" sz="2100" dirty="0"/>
              <a:t> include the project’s customers (if </a:t>
            </a:r>
            <a:r>
              <a:rPr lang="en-US" sz="2100" dirty="0" smtClean="0"/>
              <a:t>they are </a:t>
            </a:r>
            <a:r>
              <a:rPr lang="en-US" sz="2100" dirty="0"/>
              <a:t>external to the organization), competitors, suppliers, and other external groups </a:t>
            </a:r>
            <a:r>
              <a:rPr lang="en-US" sz="2100" dirty="0" smtClean="0"/>
              <a:t>potentially involved </a:t>
            </a:r>
            <a:r>
              <a:rPr lang="en-US" sz="2100" dirty="0"/>
              <a:t>in the project or affected by it, such as government officials or </a:t>
            </a:r>
            <a:r>
              <a:rPr lang="en-US" sz="2100" dirty="0" smtClean="0"/>
              <a:t>concerned citizens</a:t>
            </a:r>
            <a:r>
              <a:rPr lang="en-US" sz="2100" dirty="0"/>
              <a:t>.</a:t>
            </a:r>
            <a:endParaRPr lang="en-US" sz="2100" dirty="0"/>
          </a:p>
        </p:txBody>
      </p:sp>
      <p:sp>
        <p:nvSpPr>
          <p:cNvPr id="3" name="Title 2"/>
          <p:cNvSpPr>
            <a:spLocks noGrp="1"/>
          </p:cNvSpPr>
          <p:nvPr>
            <p:ph type="title"/>
          </p:nvPr>
        </p:nvSpPr>
        <p:spPr/>
        <p:txBody>
          <a:bodyPr/>
          <a:lstStyle/>
          <a:p>
            <a:r>
              <a:rPr lang="en-US" b="0" dirty="0"/>
              <a:t>STAKEHOLDER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23</a:t>
            </a:fld>
            <a:endParaRPr lang="en-US" dirty="0"/>
          </a:p>
        </p:txBody>
      </p:sp>
    </p:spTree>
    <p:extLst>
      <p:ext uri="{BB962C8B-B14F-4D97-AF65-F5344CB8AC3E}">
        <p14:creationId xmlns:p14="http://schemas.microsoft.com/office/powerpoint/2010/main" val="2729203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1752601"/>
            <a:ext cx="7902575" cy="1829761"/>
          </a:xfrm>
        </p:spPr>
        <p:txBody>
          <a:bodyPr>
            <a:normAutofit/>
          </a:bodyPr>
          <a:lstStyle/>
          <a:p>
            <a:pPr algn="l"/>
            <a:r>
              <a:rPr lang="en-US" sz="4000" dirty="0" smtClean="0"/>
              <a:t>STAKEHOLDER MANAGEMENT</a:t>
            </a:r>
            <a:endParaRPr lang="en-US" sz="4000" dirty="0"/>
          </a:p>
        </p:txBody>
      </p:sp>
      <p:sp>
        <p:nvSpPr>
          <p:cNvPr id="7" name="Subtitle 6"/>
          <p:cNvSpPr>
            <a:spLocks noGrp="1"/>
          </p:cNvSpPr>
          <p:nvPr>
            <p:ph type="subTitle" idx="1"/>
          </p:nvPr>
        </p:nvSpPr>
        <p:spPr/>
        <p:txBody>
          <a:bodyPr/>
          <a:lstStyle/>
          <a:p>
            <a:pPr algn="l"/>
            <a:r>
              <a:rPr lang="en-US" dirty="0" smtClean="0"/>
              <a:t>Includes identifying, understanding, </a:t>
            </a:r>
            <a:r>
              <a:rPr lang="en-US" dirty="0"/>
              <a:t>and </a:t>
            </a:r>
            <a:r>
              <a:rPr lang="en-US" dirty="0" smtClean="0"/>
              <a:t>managing relationships </a:t>
            </a:r>
            <a:r>
              <a:rPr lang="en-US" dirty="0"/>
              <a:t>with all project stakeholders.</a:t>
            </a:r>
            <a:endParaRPr lang="en-US" dirty="0"/>
          </a:p>
        </p:txBody>
      </p:sp>
      <p:sp>
        <p:nvSpPr>
          <p:cNvPr id="4" name="Footer Placeholder 3"/>
          <p:cNvSpPr>
            <a:spLocks noGrp="1"/>
          </p:cNvSpPr>
          <p:nvPr>
            <p:ph type="ftr" sz="quarter" idx="4294967295"/>
          </p:nvPr>
        </p:nvSpPr>
        <p:spPr>
          <a:xfrm>
            <a:off x="0" y="6492875"/>
            <a:ext cx="2590800" cy="365125"/>
          </a:xfrm>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4294967295"/>
          </p:nvPr>
        </p:nvSpPr>
        <p:spPr>
          <a:xfrm>
            <a:off x="8588375" y="6492875"/>
            <a:ext cx="555625" cy="365125"/>
          </a:xfrm>
        </p:spPr>
        <p:txBody>
          <a:bodyPr/>
          <a:lstStyle/>
          <a:p>
            <a:pPr>
              <a:defRPr/>
            </a:pPr>
            <a:fld id="{D4FD9659-824B-46C0-8A9A-C90F38C1F825}" type="slidenum">
              <a:rPr lang="en-US" smtClean="0"/>
              <a:pPr>
                <a:defRPr/>
              </a:pPr>
              <a:t>24</a:t>
            </a:fld>
            <a:endParaRPr lang="en-US" dirty="0"/>
          </a:p>
        </p:txBody>
      </p:sp>
    </p:spTree>
    <p:extLst>
      <p:ext uri="{BB962C8B-B14F-4D97-AF65-F5344CB8AC3E}">
        <p14:creationId xmlns:p14="http://schemas.microsoft.com/office/powerpoint/2010/main" val="3859263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25</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4751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3" end="3"/>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a:xfrm>
            <a:off x="685800" y="1219200"/>
            <a:ext cx="8229600" cy="4330700"/>
          </a:xfrm>
        </p:spPr>
        <p:txBody>
          <a:bodyPr/>
          <a:lstStyle/>
          <a:p>
            <a:pPr>
              <a:lnSpc>
                <a:spcPct val="90000"/>
              </a:lnSpc>
              <a:spcAft>
                <a:spcPts val="1200"/>
              </a:spcAft>
            </a:pPr>
            <a:r>
              <a:rPr lang="en-US" dirty="0" smtClean="0"/>
              <a:t>A </a:t>
            </a:r>
            <a:r>
              <a:rPr lang="en-US" b="1" dirty="0" smtClean="0">
                <a:solidFill>
                  <a:srgbClr val="0070C0"/>
                </a:solidFill>
              </a:rPr>
              <a:t>project life cycle</a:t>
            </a:r>
            <a:r>
              <a:rPr lang="en-US" dirty="0" smtClean="0">
                <a:solidFill>
                  <a:srgbClr val="0070C0"/>
                </a:solidFill>
              </a:rPr>
              <a:t> </a:t>
            </a:r>
            <a:r>
              <a:rPr lang="en-US" dirty="0" smtClean="0"/>
              <a:t>is a collection of project phases that defines</a:t>
            </a:r>
          </a:p>
          <a:p>
            <a:pPr lvl="1">
              <a:lnSpc>
                <a:spcPct val="90000"/>
              </a:lnSpc>
              <a:spcAft>
                <a:spcPts val="1200"/>
              </a:spcAft>
            </a:pPr>
            <a:r>
              <a:rPr lang="en-US" dirty="0" smtClean="0"/>
              <a:t>what work will be performed in each phase</a:t>
            </a:r>
          </a:p>
          <a:p>
            <a:pPr lvl="1">
              <a:lnSpc>
                <a:spcPct val="90000"/>
              </a:lnSpc>
              <a:spcAft>
                <a:spcPts val="1200"/>
              </a:spcAft>
            </a:pPr>
            <a:r>
              <a:rPr lang="en-US" dirty="0" smtClean="0"/>
              <a:t>what deliverables will be produced and when</a:t>
            </a:r>
          </a:p>
          <a:p>
            <a:pPr lvl="1">
              <a:lnSpc>
                <a:spcPct val="90000"/>
              </a:lnSpc>
              <a:spcAft>
                <a:spcPts val="1200"/>
              </a:spcAft>
            </a:pPr>
            <a:r>
              <a:rPr lang="en-US" dirty="0" smtClean="0"/>
              <a:t>who is involved in each phase, and </a:t>
            </a:r>
          </a:p>
          <a:p>
            <a:pPr lvl="1">
              <a:lnSpc>
                <a:spcPct val="90000"/>
              </a:lnSpc>
              <a:spcAft>
                <a:spcPts val="1200"/>
              </a:spcAft>
            </a:pPr>
            <a:r>
              <a:rPr lang="en-US" dirty="0" smtClean="0"/>
              <a:t>how management will control and approve work produced in each phase</a:t>
            </a:r>
          </a:p>
          <a:p>
            <a:r>
              <a:rPr lang="en-US" dirty="0" smtClean="0"/>
              <a:t>A </a:t>
            </a:r>
            <a:r>
              <a:rPr lang="en-US" b="1" dirty="0" smtClean="0">
                <a:solidFill>
                  <a:srgbClr val="7030A0"/>
                </a:solidFill>
              </a:rPr>
              <a:t>deliverable</a:t>
            </a:r>
            <a:r>
              <a:rPr lang="en-US" dirty="0" smtClean="0">
                <a:solidFill>
                  <a:srgbClr val="7030A0"/>
                </a:solidFill>
              </a:rPr>
              <a:t> </a:t>
            </a:r>
            <a:r>
              <a:rPr lang="en-US" dirty="0"/>
              <a:t>A deliverable is a product or </a:t>
            </a:r>
            <a:r>
              <a:rPr lang="en-US" dirty="0" smtClean="0"/>
              <a:t>service, such </a:t>
            </a:r>
            <a:r>
              <a:rPr lang="en-US" dirty="0"/>
              <a:t>as a technical report, a training session, a piece of hardware, or a </a:t>
            </a:r>
            <a:r>
              <a:rPr lang="en-US" dirty="0" smtClean="0"/>
              <a:t>segment of </a:t>
            </a:r>
            <a:r>
              <a:rPr lang="en-US" dirty="0"/>
              <a:t>software code, produced or provided as part of a project.</a:t>
            </a:r>
            <a:endParaRPr lang="en-US" dirty="0" smtClean="0"/>
          </a:p>
        </p:txBody>
      </p:sp>
      <p:sp>
        <p:nvSpPr>
          <p:cNvPr id="26628" name="Rectangle 2"/>
          <p:cNvSpPr>
            <a:spLocks noGrp="1" noChangeArrowheads="1"/>
          </p:cNvSpPr>
          <p:nvPr>
            <p:ph type="title"/>
          </p:nvPr>
        </p:nvSpPr>
        <p:spPr/>
        <p:txBody>
          <a:bodyPr>
            <a:normAutofit fontScale="90000"/>
          </a:bodyPr>
          <a:lstStyle/>
          <a:p>
            <a:r>
              <a:rPr lang="en-US" dirty="0" smtClean="0"/>
              <a:t>Project Phases &amp; Project Life Cycle</a:t>
            </a:r>
          </a:p>
        </p:txBody>
      </p:sp>
      <p:sp>
        <p:nvSpPr>
          <p:cNvPr id="5" name="Slide Number Placeholder 4"/>
          <p:cNvSpPr>
            <a:spLocks noGrp="1"/>
          </p:cNvSpPr>
          <p:nvPr>
            <p:ph type="sldNum" sz="quarter" idx="11"/>
          </p:nvPr>
        </p:nvSpPr>
        <p:spPr/>
        <p:txBody>
          <a:bodyPr/>
          <a:lstStyle/>
          <a:p>
            <a:pPr>
              <a:defRPr/>
            </a:pPr>
            <a:fld id="{4D96721C-6BC0-4C07-9A39-4E0D16EE6CE8}" type="slidenum">
              <a:rPr lang="en-US"/>
              <a:pPr>
                <a:defRPr/>
              </a:pPr>
              <a:t>26</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dirty="0" smtClean="0"/>
              <a:t>Phases of the Traditional Project Life Cycle</a:t>
            </a:r>
          </a:p>
        </p:txBody>
      </p:sp>
      <p:sp>
        <p:nvSpPr>
          <p:cNvPr id="6" name="Slide Number Placeholder 5"/>
          <p:cNvSpPr>
            <a:spLocks noGrp="1"/>
          </p:cNvSpPr>
          <p:nvPr>
            <p:ph type="sldNum" sz="quarter" idx="11"/>
          </p:nvPr>
        </p:nvSpPr>
        <p:spPr/>
        <p:txBody>
          <a:bodyPr/>
          <a:lstStyle/>
          <a:p>
            <a:pPr>
              <a:buFontTx/>
              <a:buNone/>
              <a:defRPr/>
            </a:pPr>
            <a:fld id="{DC9D79A6-F114-4CB1-8985-7DBC117EBAC0}" type="slidenum">
              <a:rPr lang="en-US" smtClean="0"/>
              <a:pPr>
                <a:buFontTx/>
                <a:buNone/>
                <a:defRPr/>
              </a:pPr>
              <a:t>27</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550"/>
          <a:stretch/>
        </p:blipFill>
        <p:spPr>
          <a:xfrm>
            <a:off x="0" y="1676400"/>
            <a:ext cx="9144000" cy="5181600"/>
          </a:xfrm>
          <a:prstGeom prst="rect">
            <a:avLst/>
          </a:prstGeom>
        </p:spPr>
      </p:pic>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457200" y="1676400"/>
            <a:ext cx="8229600" cy="4102100"/>
          </a:xfrm>
        </p:spPr>
        <p:txBody>
          <a:bodyPr/>
          <a:lstStyle/>
          <a:p>
            <a:r>
              <a:rPr lang="en-US" dirty="0" smtClean="0"/>
              <a:t>A project should successfully pass through each of the project phases in order to continue on to the next</a:t>
            </a:r>
          </a:p>
          <a:p>
            <a:endParaRPr lang="en-US" dirty="0" smtClean="0"/>
          </a:p>
          <a:p>
            <a:r>
              <a:rPr lang="en-US" dirty="0" smtClean="0"/>
              <a:t>Management reviews, also called </a:t>
            </a:r>
            <a:r>
              <a:rPr lang="en-US" b="1" dirty="0" smtClean="0"/>
              <a:t>phase exits</a:t>
            </a:r>
            <a:r>
              <a:rPr lang="en-US" dirty="0" smtClean="0"/>
              <a:t> or </a:t>
            </a:r>
            <a:r>
              <a:rPr lang="en-US" b="1" dirty="0" smtClean="0"/>
              <a:t>kill points</a:t>
            </a:r>
            <a:r>
              <a:rPr lang="en-US" dirty="0" smtClean="0"/>
              <a:t>, should occur after each phase to evaluate the project’s progress, likely success, and continued compatibility with organizational goals</a:t>
            </a:r>
          </a:p>
        </p:txBody>
      </p:sp>
      <p:sp>
        <p:nvSpPr>
          <p:cNvPr id="31748" name="Rectangle 2"/>
          <p:cNvSpPr>
            <a:spLocks noGrp="1" noChangeArrowheads="1"/>
          </p:cNvSpPr>
          <p:nvPr>
            <p:ph type="title"/>
          </p:nvPr>
        </p:nvSpPr>
        <p:spPr/>
        <p:txBody>
          <a:bodyPr>
            <a:normAutofit fontScale="90000"/>
          </a:bodyPr>
          <a:lstStyle/>
          <a:p>
            <a:r>
              <a:rPr lang="en-US" dirty="0" smtClean="0"/>
              <a:t>Importance of Project Phases &amp; Management Reviews</a:t>
            </a:r>
          </a:p>
        </p:txBody>
      </p:sp>
      <p:sp>
        <p:nvSpPr>
          <p:cNvPr id="5" name="Slide Number Placeholder 4"/>
          <p:cNvSpPr>
            <a:spLocks noGrp="1"/>
          </p:cNvSpPr>
          <p:nvPr>
            <p:ph type="sldNum" sz="quarter" idx="11"/>
          </p:nvPr>
        </p:nvSpPr>
        <p:spPr/>
        <p:txBody>
          <a:bodyPr/>
          <a:lstStyle/>
          <a:p>
            <a:pPr>
              <a:defRPr/>
            </a:pPr>
            <a:fld id="{3283665F-2A2C-41B7-B054-D29178245054}" type="slidenum">
              <a:rPr lang="en-US"/>
              <a:pPr>
                <a:defRPr/>
              </a:pPr>
              <a:t>28</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930614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29</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88522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 Placeholder 2"/>
          <p:cNvSpPr>
            <a:spLocks noGrp="1"/>
          </p:cNvSpPr>
          <p:nvPr>
            <p:ph type="body" idx="1"/>
          </p:nvPr>
        </p:nvSpPr>
        <p:spPr/>
        <p:txBody>
          <a:bodyPr>
            <a:normAutofit/>
          </a:bodyPr>
          <a:lstStyle/>
          <a:p>
            <a:r>
              <a:rPr lang="en-US" sz="2800" dirty="0"/>
              <a:t>What do you do when getting up till arriving </a:t>
            </a:r>
            <a:r>
              <a:rPr lang="en-US" sz="2800" dirty="0" smtClean="0"/>
              <a:t>GUC?</a:t>
            </a:r>
            <a:endParaRPr lang="en-US" sz="2800" dirty="0"/>
          </a:p>
        </p:txBody>
      </p:sp>
      <p:sp>
        <p:nvSpPr>
          <p:cNvPr id="4" name="Date Placeholder 3"/>
          <p:cNvSpPr>
            <a:spLocks noGrp="1"/>
          </p:cNvSpPr>
          <p:nvPr>
            <p:ph type="dt" sz="half" idx="10"/>
          </p:nvPr>
        </p:nvSpPr>
        <p:spPr/>
        <p:txBody>
          <a:bodyPr/>
          <a:lstStyle/>
          <a:p>
            <a:r>
              <a:rPr lang="en-US" smtClean="0"/>
              <a:t>2/17/2018</a:t>
            </a:r>
            <a:endParaRPr lang="en-US"/>
          </a:p>
        </p:txBody>
      </p:sp>
      <p:sp>
        <p:nvSpPr>
          <p:cNvPr id="5" name="Slide Number Placeholder 4"/>
          <p:cNvSpPr>
            <a:spLocks noGrp="1"/>
          </p:cNvSpPr>
          <p:nvPr>
            <p:ph type="sldNum" sz="quarter" idx="12"/>
          </p:nvPr>
        </p:nvSpPr>
        <p:spPr/>
        <p:txBody>
          <a:bodyPr/>
          <a:lstStyle/>
          <a:p>
            <a:fld id="{2FBF8FAE-356C-4432-B3D1-FDFB6A0B3CD2}" type="slidenum">
              <a:rPr lang="en-US" smtClean="0"/>
              <a:t>3</a:t>
            </a:fld>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634665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a:bodyPr>
          <a:lstStyle/>
          <a:p>
            <a:pPr eaLnBrk="1" hangingPunct="1"/>
            <a:r>
              <a:rPr lang="en-US" sz="4000" dirty="0" smtClean="0"/>
              <a:t>Project vs. Product Life Cycles</a:t>
            </a:r>
          </a:p>
        </p:txBody>
      </p:sp>
      <p:sp>
        <p:nvSpPr>
          <p:cNvPr id="34820" name="Rectangle 3"/>
          <p:cNvSpPr>
            <a:spLocks noGrp="1" noChangeArrowheads="1"/>
          </p:cNvSpPr>
          <p:nvPr>
            <p:ph type="body" idx="1"/>
          </p:nvPr>
        </p:nvSpPr>
        <p:spPr/>
        <p:txBody>
          <a:bodyPr/>
          <a:lstStyle/>
          <a:p>
            <a:pPr eaLnBrk="1" hangingPunct="1">
              <a:spcBef>
                <a:spcPct val="45000"/>
              </a:spcBef>
            </a:pPr>
            <a:r>
              <a:rPr lang="en-US" dirty="0" smtClean="0"/>
              <a:t>The </a:t>
            </a:r>
            <a:r>
              <a:rPr lang="en-US" b="1" dirty="0" smtClean="0">
                <a:solidFill>
                  <a:schemeClr val="hlink"/>
                </a:solidFill>
              </a:rPr>
              <a:t>project life cycle</a:t>
            </a:r>
            <a:r>
              <a:rPr lang="en-US" dirty="0" smtClean="0"/>
              <a:t> applies to </a:t>
            </a:r>
            <a:r>
              <a:rPr lang="en-US" u="sng" dirty="0" smtClean="0"/>
              <a:t>all</a:t>
            </a:r>
            <a:r>
              <a:rPr lang="en-US" dirty="0" smtClean="0"/>
              <a:t> projects, regardless of the products being produced</a:t>
            </a:r>
          </a:p>
          <a:p>
            <a:pPr eaLnBrk="1" hangingPunct="1">
              <a:spcBef>
                <a:spcPct val="45000"/>
              </a:spcBef>
            </a:pPr>
            <a:r>
              <a:rPr lang="en-US" dirty="0" smtClean="0"/>
              <a:t>Products also have life cycles:</a:t>
            </a:r>
            <a:r>
              <a:rPr lang="en-US" b="1" dirty="0" smtClean="0">
                <a:solidFill>
                  <a:schemeClr val="folHlink"/>
                </a:solidFill>
              </a:rPr>
              <a:t> </a:t>
            </a:r>
            <a:r>
              <a:rPr lang="en-US" b="1" dirty="0" smtClean="0">
                <a:solidFill>
                  <a:srgbClr val="0070C0"/>
                </a:solidFill>
              </a:rPr>
              <a:t>product life cycle</a:t>
            </a:r>
            <a:r>
              <a:rPr lang="en-US" dirty="0" smtClean="0">
                <a:solidFill>
                  <a:srgbClr val="0070C0"/>
                </a:solidFill>
              </a:rPr>
              <a:t> </a:t>
            </a:r>
            <a:r>
              <a:rPr lang="en-US" dirty="0" smtClean="0"/>
              <a:t>models </a:t>
            </a:r>
            <a:r>
              <a:rPr lang="en-US" u="sng" dirty="0" smtClean="0"/>
              <a:t>vary</a:t>
            </a:r>
            <a:r>
              <a:rPr lang="en-US" dirty="0" smtClean="0"/>
              <a:t> considerably based on the nature of the product</a:t>
            </a:r>
          </a:p>
          <a:p>
            <a:pPr eaLnBrk="1" hangingPunct="1">
              <a:spcBef>
                <a:spcPct val="45000"/>
              </a:spcBef>
            </a:pPr>
            <a:r>
              <a:rPr lang="en-US" dirty="0" smtClean="0"/>
              <a:t>Most large IT systems are developed as a series of projects</a:t>
            </a:r>
          </a:p>
          <a:p>
            <a:pPr eaLnBrk="1" hangingPunct="1">
              <a:spcBef>
                <a:spcPct val="45000"/>
              </a:spcBef>
            </a:pPr>
            <a:r>
              <a:rPr lang="en-US" dirty="0" smtClean="0"/>
              <a:t>Project management is done in all of the product life cycle phases</a:t>
            </a:r>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30</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98245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76200"/>
            <a:ext cx="8229600" cy="792162"/>
          </a:xfrm>
        </p:spPr>
        <p:txBody>
          <a:bodyPr/>
          <a:lstStyle/>
          <a:p>
            <a:pPr eaLnBrk="1" hangingPunct="1"/>
            <a:r>
              <a:rPr lang="en-US" dirty="0" smtClean="0"/>
              <a:t>Product Life Cycles in IT/IS</a:t>
            </a:r>
          </a:p>
        </p:txBody>
      </p:sp>
      <p:sp>
        <p:nvSpPr>
          <p:cNvPr id="235523" name="Rectangle 3"/>
          <p:cNvSpPr>
            <a:spLocks noGrp="1" noChangeArrowheads="1"/>
          </p:cNvSpPr>
          <p:nvPr>
            <p:ph type="body" idx="1"/>
          </p:nvPr>
        </p:nvSpPr>
        <p:spPr>
          <a:xfrm>
            <a:off x="468313" y="1052513"/>
            <a:ext cx="8496300" cy="2376487"/>
          </a:xfrm>
        </p:spPr>
        <p:txBody>
          <a:bodyPr/>
          <a:lstStyle/>
          <a:p>
            <a:pPr marL="0" indent="0" eaLnBrk="1" hangingPunct="1">
              <a:lnSpc>
                <a:spcPct val="105000"/>
              </a:lnSpc>
              <a:spcBef>
                <a:spcPct val="50000"/>
              </a:spcBef>
              <a:buFontTx/>
              <a:buNone/>
              <a:defRPr/>
            </a:pPr>
            <a:r>
              <a:rPr lang="en-US" dirty="0" smtClean="0"/>
              <a:t>The </a:t>
            </a:r>
            <a:r>
              <a:rPr lang="en-US" b="1" dirty="0" smtClean="0">
                <a:solidFill>
                  <a:srgbClr val="0070C0"/>
                </a:solidFill>
              </a:rPr>
              <a:t>Systems Development Life Cycle</a:t>
            </a:r>
            <a:r>
              <a:rPr lang="en-US" dirty="0" smtClean="0">
                <a:solidFill>
                  <a:srgbClr val="0070C0"/>
                </a:solidFill>
              </a:rPr>
              <a:t> </a:t>
            </a:r>
            <a:r>
              <a:rPr lang="en-US" dirty="0" smtClean="0"/>
              <a:t>(SDLC) </a:t>
            </a:r>
          </a:p>
          <a:p>
            <a:pPr lvl="1" eaLnBrk="1" hangingPunct="1">
              <a:lnSpc>
                <a:spcPct val="105000"/>
              </a:lnSpc>
              <a:spcBef>
                <a:spcPct val="50000"/>
              </a:spcBef>
              <a:defRPr/>
            </a:pPr>
            <a:r>
              <a:rPr lang="en-US" dirty="0" smtClean="0"/>
              <a:t>is a framework for describing the phases involved in developing and maintaining information systems</a:t>
            </a:r>
          </a:p>
          <a:p>
            <a:pPr lvl="1" eaLnBrk="1" hangingPunct="1">
              <a:lnSpc>
                <a:spcPct val="105000"/>
              </a:lnSpc>
              <a:spcBef>
                <a:spcPct val="50000"/>
              </a:spcBef>
              <a:defRPr/>
            </a:pPr>
            <a:r>
              <a:rPr lang="en-US" dirty="0" smtClean="0"/>
              <a:t>partitions systems development </a:t>
            </a:r>
            <a:br>
              <a:rPr lang="en-US" dirty="0" smtClean="0"/>
            </a:br>
            <a:r>
              <a:rPr lang="en-US" dirty="0" smtClean="0"/>
              <a:t>process into formal </a:t>
            </a:r>
            <a:br>
              <a:rPr lang="en-US" dirty="0" smtClean="0"/>
            </a:br>
            <a:r>
              <a:rPr lang="en-US" dirty="0" smtClean="0"/>
              <a:t>stages that must be </a:t>
            </a:r>
            <a:br>
              <a:rPr lang="en-US" dirty="0" smtClean="0"/>
            </a:br>
            <a:r>
              <a:rPr lang="en-US" dirty="0" smtClean="0"/>
              <a:t>completed sequentially</a:t>
            </a:r>
          </a:p>
        </p:txBody>
      </p:sp>
      <p:pic>
        <p:nvPicPr>
          <p:cNvPr id="5" name="Picture 3" descr="Circle1">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61" r="10978"/>
          <a:stretch/>
        </p:blipFill>
        <p:spPr bwMode="auto">
          <a:xfrm>
            <a:off x="4195618" y="2965774"/>
            <a:ext cx="4948382" cy="389222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31</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90157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32</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89782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5" end="5"/>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198438"/>
            <a:ext cx="8229600" cy="792162"/>
          </a:xfrm>
        </p:spPr>
        <p:txBody>
          <a:bodyPr/>
          <a:lstStyle/>
          <a:p>
            <a:pPr eaLnBrk="1" hangingPunct="1"/>
            <a:r>
              <a:rPr lang="en-US" dirty="0" smtClean="0"/>
              <a:t>Product Life Cycles in IT/IS</a:t>
            </a:r>
          </a:p>
        </p:txBody>
      </p:sp>
      <p:sp>
        <p:nvSpPr>
          <p:cNvPr id="235523" name="Rectangle 3"/>
          <p:cNvSpPr>
            <a:spLocks noGrp="1" noChangeArrowheads="1"/>
          </p:cNvSpPr>
          <p:nvPr>
            <p:ph type="body" idx="1"/>
          </p:nvPr>
        </p:nvSpPr>
        <p:spPr>
          <a:xfrm>
            <a:off x="468313" y="1447799"/>
            <a:ext cx="8496300" cy="5076825"/>
          </a:xfrm>
        </p:spPr>
        <p:txBody>
          <a:bodyPr/>
          <a:lstStyle/>
          <a:p>
            <a:pPr marL="0" indent="0" eaLnBrk="1" hangingPunct="1">
              <a:lnSpc>
                <a:spcPct val="105000"/>
              </a:lnSpc>
              <a:spcBef>
                <a:spcPct val="50000"/>
              </a:spcBef>
              <a:buFontTx/>
              <a:buNone/>
              <a:defRPr/>
            </a:pPr>
            <a:r>
              <a:rPr lang="en-US" dirty="0" smtClean="0"/>
              <a:t>Systems development projects can follow </a:t>
            </a:r>
          </a:p>
          <a:p>
            <a:pPr>
              <a:lnSpc>
                <a:spcPct val="105000"/>
              </a:lnSpc>
              <a:spcBef>
                <a:spcPct val="50000"/>
              </a:spcBef>
              <a:defRPr/>
            </a:pPr>
            <a:r>
              <a:rPr lang="en-US" sz="2800" b="1" dirty="0" smtClean="0">
                <a:solidFill>
                  <a:schemeClr val="accent2"/>
                </a:solidFill>
              </a:rPr>
              <a:t>Predictive models</a:t>
            </a:r>
            <a:r>
              <a:rPr lang="en-US" dirty="0" smtClean="0"/>
              <a:t>: the scope of the project can be clearly articulated and the schedule and cost can be predicted</a:t>
            </a:r>
          </a:p>
          <a:p>
            <a:pPr>
              <a:lnSpc>
                <a:spcPct val="105000"/>
              </a:lnSpc>
              <a:spcBef>
                <a:spcPct val="50000"/>
              </a:spcBef>
              <a:defRPr/>
            </a:pPr>
            <a:r>
              <a:rPr lang="en-US" sz="2800" b="1" dirty="0" smtClean="0">
                <a:solidFill>
                  <a:schemeClr val="accent2"/>
                </a:solidFill>
              </a:rPr>
              <a:t>Adaptive models</a:t>
            </a:r>
            <a:r>
              <a:rPr lang="en-US" dirty="0" smtClean="0"/>
              <a:t>: </a:t>
            </a:r>
            <a:r>
              <a:rPr lang="en-US" dirty="0"/>
              <a:t>requirements cannot be clearly expressed, projects are mission driven and component based, using time-based cycles to meet target dates</a:t>
            </a:r>
            <a:endParaRPr lang="en-US" dirty="0" smtClean="0"/>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33</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68058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609600" y="1600200"/>
            <a:ext cx="8077200" cy="4144962"/>
          </a:xfrm>
        </p:spPr>
        <p:txBody>
          <a:bodyPr/>
          <a:lstStyle/>
          <a:p>
            <a:pPr>
              <a:lnSpc>
                <a:spcPct val="90000"/>
              </a:lnSpc>
            </a:pPr>
            <a:r>
              <a:rPr lang="en-US" b="1" dirty="0" smtClean="0">
                <a:solidFill>
                  <a:srgbClr val="0070C0"/>
                </a:solidFill>
              </a:rPr>
              <a:t>Waterfall model: </a:t>
            </a:r>
            <a:r>
              <a:rPr lang="en-US" dirty="0" smtClean="0"/>
              <a:t>has well-defined, linear stages of systems development and support</a:t>
            </a:r>
          </a:p>
          <a:p>
            <a:pPr>
              <a:lnSpc>
                <a:spcPct val="90000"/>
              </a:lnSpc>
            </a:pPr>
            <a:endParaRPr lang="en-US" dirty="0" smtClean="0"/>
          </a:p>
          <a:p>
            <a:pPr>
              <a:lnSpc>
                <a:spcPct val="90000"/>
              </a:lnSpc>
            </a:pPr>
            <a:r>
              <a:rPr lang="en-US" b="1" dirty="0" smtClean="0">
                <a:solidFill>
                  <a:srgbClr val="0070C0"/>
                </a:solidFill>
              </a:rPr>
              <a:t>Spiral model: </a:t>
            </a:r>
            <a:r>
              <a:rPr lang="en-US" dirty="0" smtClean="0"/>
              <a:t>shows that software is developed using an iterative or spiral approach rather than a linear approach</a:t>
            </a:r>
          </a:p>
        </p:txBody>
      </p:sp>
      <p:sp>
        <p:nvSpPr>
          <p:cNvPr id="30724" name="Rectangle 2"/>
          <p:cNvSpPr>
            <a:spLocks noGrp="1" noChangeArrowheads="1"/>
          </p:cNvSpPr>
          <p:nvPr>
            <p:ph type="title"/>
          </p:nvPr>
        </p:nvSpPr>
        <p:spPr>
          <a:xfrm>
            <a:off x="533400" y="152400"/>
            <a:ext cx="8229600" cy="1143000"/>
          </a:xfrm>
        </p:spPr>
        <p:txBody>
          <a:bodyPr/>
          <a:lstStyle/>
          <a:p>
            <a:r>
              <a:rPr lang="en-US" dirty="0" smtClean="0"/>
              <a:t>Predictive Life Cycle Models</a:t>
            </a:r>
          </a:p>
        </p:txBody>
      </p:sp>
      <p:sp>
        <p:nvSpPr>
          <p:cNvPr id="5" name="Slide Number Placeholder 4"/>
          <p:cNvSpPr>
            <a:spLocks noGrp="1"/>
          </p:cNvSpPr>
          <p:nvPr>
            <p:ph type="sldNum" sz="quarter" idx="11"/>
          </p:nvPr>
        </p:nvSpPr>
        <p:spPr/>
        <p:txBody>
          <a:bodyPr/>
          <a:lstStyle/>
          <a:p>
            <a:pPr>
              <a:defRPr/>
            </a:pPr>
            <a:fld id="{4F5B79B3-05A3-4B8C-B607-F4486E5A67C2}" type="slidenum">
              <a:rPr lang="en-US"/>
              <a:pPr>
                <a:defRPr/>
              </a:pPr>
              <a:t>34</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7514"/>
            <a:ext cx="8229600" cy="1143000"/>
          </a:xfrm>
        </p:spPr>
        <p:txBody>
          <a:bodyPr>
            <a:normAutofit fontScale="90000"/>
          </a:bodyPr>
          <a:lstStyle/>
          <a:p>
            <a:r>
              <a:rPr lang="en-US" dirty="0" smtClean="0"/>
              <a:t>Waterfall &amp; Spiral Life Cycle Models</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35</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12" b="8469"/>
          <a:stretch/>
        </p:blipFill>
        <p:spPr>
          <a:xfrm>
            <a:off x="-1" y="1295400"/>
            <a:ext cx="9166165" cy="5562600"/>
          </a:xfrm>
          <a:prstGeom prst="rect">
            <a:avLst/>
          </a:prstGeom>
        </p:spPr>
      </p:pic>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305187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a:xfrm>
            <a:off x="1143000" y="1447800"/>
            <a:ext cx="7564437" cy="4894263"/>
          </a:xfrm>
        </p:spPr>
        <p:txBody>
          <a:bodyPr/>
          <a:lstStyle/>
          <a:p>
            <a:pPr eaLnBrk="1" hangingPunct="1">
              <a:spcBef>
                <a:spcPct val="50000"/>
              </a:spcBef>
            </a:pPr>
            <a:r>
              <a:rPr lang="en-US" dirty="0"/>
              <a:t>Requirements </a:t>
            </a:r>
          </a:p>
          <a:p>
            <a:pPr lvl="1" eaLnBrk="1" hangingPunct="1">
              <a:spcBef>
                <a:spcPts val="600"/>
              </a:spcBef>
            </a:pPr>
            <a:r>
              <a:rPr lang="en-US" sz="2400" dirty="0"/>
              <a:t>are knowable in advance of implementation</a:t>
            </a:r>
          </a:p>
          <a:p>
            <a:pPr lvl="1" eaLnBrk="1" hangingPunct="1">
              <a:spcBef>
                <a:spcPts val="600"/>
              </a:spcBef>
            </a:pPr>
            <a:r>
              <a:rPr lang="en-US" sz="2400" dirty="0"/>
              <a:t>have no unresolved implications</a:t>
            </a:r>
          </a:p>
          <a:p>
            <a:pPr lvl="1" eaLnBrk="1" hangingPunct="1">
              <a:spcBef>
                <a:spcPts val="600"/>
              </a:spcBef>
            </a:pPr>
            <a:r>
              <a:rPr lang="en-US" sz="2400" dirty="0"/>
              <a:t>will not change very much</a:t>
            </a:r>
          </a:p>
          <a:p>
            <a:pPr eaLnBrk="1" hangingPunct="1">
              <a:spcBef>
                <a:spcPct val="50000"/>
              </a:spcBef>
            </a:pPr>
            <a:r>
              <a:rPr lang="en-US" dirty="0"/>
              <a:t>The right architecture for implementation is well communicated and understood</a:t>
            </a:r>
          </a:p>
          <a:p>
            <a:pPr eaLnBrk="1" hangingPunct="1">
              <a:spcBef>
                <a:spcPct val="50000"/>
              </a:spcBef>
            </a:pPr>
            <a:r>
              <a:rPr lang="en-US" dirty="0"/>
              <a:t>Processes can be proceed sequentially</a:t>
            </a:r>
          </a:p>
          <a:p>
            <a:pPr eaLnBrk="1" hangingPunct="1">
              <a:spcBef>
                <a:spcPct val="50000"/>
              </a:spcBef>
            </a:pPr>
            <a:r>
              <a:rPr lang="en-US" dirty="0"/>
              <a:t>Requirements are compatible with stakeholders’ expectations</a:t>
            </a:r>
          </a:p>
        </p:txBody>
      </p:sp>
      <p:sp>
        <p:nvSpPr>
          <p:cNvPr id="23557" name="Rectangle 4"/>
          <p:cNvSpPr>
            <a:spLocks noGrp="1" noChangeArrowheads="1"/>
          </p:cNvSpPr>
          <p:nvPr>
            <p:ph type="title"/>
          </p:nvPr>
        </p:nvSpPr>
        <p:spPr>
          <a:xfrm>
            <a:off x="473075" y="398463"/>
            <a:ext cx="8229600" cy="509587"/>
          </a:xfrm>
        </p:spPr>
        <p:txBody>
          <a:bodyPr anchor="t">
            <a:noAutofit/>
          </a:bodyPr>
          <a:lstStyle/>
          <a:p>
            <a:pPr eaLnBrk="1" hangingPunct="1">
              <a:defRPr/>
            </a:pPr>
            <a:r>
              <a:rPr lang="en-US" sz="3600" kern="1200" dirty="0" smtClean="0">
                <a:ea typeface="+mn-ea"/>
              </a:rPr>
              <a:t>Assumptions of the Waterfall Model</a:t>
            </a:r>
            <a:endParaRPr lang="en-US" sz="3600" dirty="0" smtClean="0">
              <a:solidFill>
                <a:srgbClr val="008000"/>
              </a:solidFill>
            </a:endParaRPr>
          </a:p>
        </p:txBody>
      </p:sp>
      <p:sp>
        <p:nvSpPr>
          <p:cNvPr id="6" name="Rectangle 5"/>
          <p:cNvSpPr/>
          <p:nvPr/>
        </p:nvSpPr>
        <p:spPr>
          <a:xfrm>
            <a:off x="5334000" y="63246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36</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144439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98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98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985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98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985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98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39083" y="1066800"/>
            <a:ext cx="8229600" cy="4144962"/>
          </a:xfrm>
        </p:spPr>
        <p:txBody>
          <a:bodyPr/>
          <a:lstStyle/>
          <a:p>
            <a:pPr>
              <a:lnSpc>
                <a:spcPct val="90000"/>
              </a:lnSpc>
              <a:spcAft>
                <a:spcPts val="2400"/>
              </a:spcAft>
            </a:pPr>
            <a:r>
              <a:rPr lang="en-US" sz="2400" b="1" dirty="0">
                <a:solidFill>
                  <a:srgbClr val="7030A0"/>
                </a:solidFill>
              </a:rPr>
              <a:t>Prototyping model: </a:t>
            </a:r>
            <a:r>
              <a:rPr lang="en-US" sz="2400" dirty="0"/>
              <a:t>used for developing prototypes to clarify user </a:t>
            </a:r>
            <a:r>
              <a:rPr lang="en-US" sz="2400" dirty="0" smtClean="0"/>
              <a:t>requirements for operational software - </a:t>
            </a:r>
            <a:r>
              <a:rPr lang="en-US" sz="1600" dirty="0"/>
              <a:t>It requires heavy user </a:t>
            </a:r>
            <a:r>
              <a:rPr lang="en-US" sz="1600" dirty="0" smtClean="0"/>
              <a:t>involvement. </a:t>
            </a:r>
            <a:r>
              <a:rPr lang="en-US" sz="1600" dirty="0"/>
              <a:t>Developers can throw away or keep prototypes, depending on the project. This approach is often used in systems that involve a great deal of </a:t>
            </a:r>
            <a:r>
              <a:rPr lang="en-US" sz="1600" dirty="0" smtClean="0"/>
              <a:t>user interface </a:t>
            </a:r>
            <a:r>
              <a:rPr lang="en-US" sz="1600" dirty="0"/>
              <a:t>design, such as Web site </a:t>
            </a:r>
            <a:r>
              <a:rPr lang="en-US" sz="1600" dirty="0" smtClean="0"/>
              <a:t>projects</a:t>
            </a:r>
            <a:endParaRPr lang="en-US" sz="2400" dirty="0"/>
          </a:p>
          <a:p>
            <a:pPr>
              <a:lnSpc>
                <a:spcPct val="90000"/>
              </a:lnSpc>
              <a:spcAft>
                <a:spcPts val="2400"/>
              </a:spcAft>
            </a:pPr>
            <a:r>
              <a:rPr lang="en-US" sz="2400" b="1" dirty="0" smtClean="0">
                <a:solidFill>
                  <a:srgbClr val="7030A0"/>
                </a:solidFill>
              </a:rPr>
              <a:t>Rapid Application Development </a:t>
            </a:r>
            <a:r>
              <a:rPr lang="en-US" sz="2400" dirty="0" smtClean="0"/>
              <a:t>(RAD) model:  used to produce systems (</a:t>
            </a:r>
            <a:r>
              <a:rPr lang="en-US" sz="2400" dirty="0" smtClean="0">
                <a:sym typeface="Wingdings" pitchFamily="2" charset="2"/>
              </a:rPr>
              <a:t> </a:t>
            </a:r>
            <a:r>
              <a:rPr lang="en-US" sz="2400" dirty="0" smtClean="0"/>
              <a:t>evolving prototype) quickly without sacrificing quality – </a:t>
            </a:r>
            <a:r>
              <a:rPr lang="en-US" sz="1800" dirty="0" smtClean="0"/>
              <a:t>Developers use </a:t>
            </a:r>
            <a:r>
              <a:rPr lang="en-US" sz="1800" dirty="0"/>
              <a:t>RAD tools such as CASE (computer-aided software engineering</a:t>
            </a:r>
            <a:r>
              <a:rPr lang="en-US" sz="1800" dirty="0" smtClean="0"/>
              <a:t>) to </a:t>
            </a:r>
            <a:r>
              <a:rPr lang="en-US" sz="1800" dirty="0"/>
              <a:t>facilitate rapid prototyping and code generation. </a:t>
            </a:r>
            <a:endParaRPr lang="en-US" sz="2400" dirty="0" smtClean="0"/>
          </a:p>
          <a:p>
            <a:pPr>
              <a:lnSpc>
                <a:spcPct val="90000"/>
              </a:lnSpc>
              <a:spcAft>
                <a:spcPts val="2400"/>
              </a:spcAft>
            </a:pPr>
            <a:r>
              <a:rPr lang="en-US" sz="2400" b="1" dirty="0" smtClean="0">
                <a:solidFill>
                  <a:srgbClr val="7030A0"/>
                </a:solidFill>
              </a:rPr>
              <a:t>Incremental build model</a:t>
            </a:r>
            <a:r>
              <a:rPr lang="en-US" sz="2400" dirty="0" smtClean="0">
                <a:solidFill>
                  <a:srgbClr val="7030A0"/>
                </a:solidFill>
              </a:rPr>
              <a:t>: </a:t>
            </a:r>
            <a:r>
              <a:rPr lang="en-US" sz="2400" dirty="0" smtClean="0"/>
              <a:t>provides for progressive development of operational software - </a:t>
            </a:r>
            <a:r>
              <a:rPr lang="en-US" sz="1600" dirty="0"/>
              <a:t>This type of approach is often used by organizations like Microsoft, which issues a</a:t>
            </a:r>
            <a:r>
              <a:rPr lang="en-US" sz="1100" dirty="0"/>
              <a:t> </a:t>
            </a:r>
            <a:r>
              <a:rPr lang="en-US" sz="1600" dirty="0"/>
              <a:t>specific release of a software package while working on future revisions </a:t>
            </a:r>
            <a:r>
              <a:rPr lang="en-US" sz="1600" dirty="0" smtClean="0"/>
              <a:t>that will </a:t>
            </a:r>
            <a:r>
              <a:rPr lang="en-US" sz="1600" dirty="0"/>
              <a:t>be distributed later in another release with a higher “build” or </a:t>
            </a:r>
            <a:r>
              <a:rPr lang="en-US" sz="1600" dirty="0" smtClean="0"/>
              <a:t>version number</a:t>
            </a:r>
            <a:r>
              <a:rPr lang="en-US" sz="1600" dirty="0"/>
              <a:t>. </a:t>
            </a:r>
          </a:p>
          <a:p>
            <a:pPr>
              <a:lnSpc>
                <a:spcPct val="90000"/>
              </a:lnSpc>
              <a:spcAft>
                <a:spcPts val="2400"/>
              </a:spcAft>
            </a:pPr>
            <a:endParaRPr lang="en-US" sz="2400" dirty="0"/>
          </a:p>
          <a:p>
            <a:pPr>
              <a:lnSpc>
                <a:spcPct val="90000"/>
              </a:lnSpc>
              <a:spcAft>
                <a:spcPts val="2400"/>
              </a:spcAft>
            </a:pPr>
            <a:endParaRPr lang="en-US" sz="2400" dirty="0" smtClean="0"/>
          </a:p>
        </p:txBody>
      </p:sp>
      <p:sp>
        <p:nvSpPr>
          <p:cNvPr id="30724" name="Rectangle 2"/>
          <p:cNvSpPr>
            <a:spLocks noGrp="1" noChangeArrowheads="1"/>
          </p:cNvSpPr>
          <p:nvPr>
            <p:ph type="title"/>
          </p:nvPr>
        </p:nvSpPr>
        <p:spPr>
          <a:xfrm>
            <a:off x="533400" y="152400"/>
            <a:ext cx="8229600" cy="1143000"/>
          </a:xfrm>
        </p:spPr>
        <p:txBody>
          <a:bodyPr/>
          <a:lstStyle/>
          <a:p>
            <a:r>
              <a:rPr lang="en-US" dirty="0" smtClean="0"/>
              <a:t>From Prediction to Adaptation</a:t>
            </a:r>
          </a:p>
        </p:txBody>
      </p:sp>
      <p:sp>
        <p:nvSpPr>
          <p:cNvPr id="5" name="Slide Number Placeholder 4"/>
          <p:cNvSpPr>
            <a:spLocks noGrp="1"/>
          </p:cNvSpPr>
          <p:nvPr>
            <p:ph type="sldNum" sz="quarter" idx="11"/>
          </p:nvPr>
        </p:nvSpPr>
        <p:spPr/>
        <p:txBody>
          <a:bodyPr/>
          <a:lstStyle/>
          <a:p>
            <a:pPr>
              <a:defRPr/>
            </a:pPr>
            <a:fld id="{4F5B79B3-05A3-4B8C-B607-F4486E5A67C2}" type="slidenum">
              <a:rPr lang="en-US"/>
              <a:pPr>
                <a:defRPr/>
              </a:pPr>
              <a:t>37</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786425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fig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620" y="1066800"/>
            <a:ext cx="485738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3"/>
          <p:cNvSpPr txBox="1">
            <a:spLocks noChangeArrowheads="1"/>
          </p:cNvSpPr>
          <p:nvPr/>
        </p:nvSpPr>
        <p:spPr bwMode="auto">
          <a:xfrm>
            <a:off x="304800" y="152400"/>
            <a:ext cx="6553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algn="ctr" rtl="1" eaLnBrk="0" fontAlgn="base" hangingPunct="0">
              <a:spcBef>
                <a:spcPct val="0"/>
              </a:spcBef>
              <a:spcAft>
                <a:spcPct val="0"/>
              </a:spcAft>
              <a:defRPr b="1">
                <a:solidFill>
                  <a:schemeClr val="tx1"/>
                </a:solidFill>
                <a:latin typeface="Arial" charset="0"/>
                <a:cs typeface="Arial" charset="0"/>
              </a:defRPr>
            </a:lvl6pPr>
            <a:lvl7pPr marL="2971800" indent="-228600" algn="ctr" rtl="1" eaLnBrk="0" fontAlgn="base" hangingPunct="0">
              <a:spcBef>
                <a:spcPct val="0"/>
              </a:spcBef>
              <a:spcAft>
                <a:spcPct val="0"/>
              </a:spcAft>
              <a:defRPr b="1">
                <a:solidFill>
                  <a:schemeClr val="tx1"/>
                </a:solidFill>
                <a:latin typeface="Arial" charset="0"/>
                <a:cs typeface="Arial" charset="0"/>
              </a:defRPr>
            </a:lvl7pPr>
            <a:lvl8pPr marL="3429000" indent="-228600" algn="ctr" rtl="1" eaLnBrk="0" fontAlgn="base" hangingPunct="0">
              <a:spcBef>
                <a:spcPct val="0"/>
              </a:spcBef>
              <a:spcAft>
                <a:spcPct val="0"/>
              </a:spcAft>
              <a:defRPr b="1">
                <a:solidFill>
                  <a:schemeClr val="tx1"/>
                </a:solidFill>
                <a:latin typeface="Arial" charset="0"/>
                <a:cs typeface="Arial" charset="0"/>
              </a:defRPr>
            </a:lvl8pPr>
            <a:lvl9pPr marL="3886200" indent="-228600" algn="ctr" rtl="1" eaLnBrk="0" fontAlgn="base" hangingPunct="0">
              <a:spcBef>
                <a:spcPct val="0"/>
              </a:spcBef>
              <a:spcAft>
                <a:spcPct val="0"/>
              </a:spcAft>
              <a:defRPr b="1">
                <a:solidFill>
                  <a:schemeClr val="tx1"/>
                </a:solidFill>
                <a:latin typeface="Arial" charset="0"/>
                <a:cs typeface="Arial" charset="0"/>
              </a:defRPr>
            </a:lvl9pPr>
          </a:lstStyle>
          <a:p>
            <a:pPr rtl="0">
              <a:lnSpc>
                <a:spcPct val="110000"/>
              </a:lnSpc>
              <a:spcBef>
                <a:spcPct val="50000"/>
              </a:spcBef>
            </a:pPr>
            <a:r>
              <a:rPr lang="en-US" sz="4000" dirty="0">
                <a:solidFill>
                  <a:schemeClr val="tx2"/>
                </a:solidFill>
                <a:effectLst>
                  <a:outerShdw blurRad="31750" dist="25400" dir="5400000" algn="tl" rotWithShape="0">
                    <a:srgbClr val="000000">
                      <a:alpha val="25000"/>
                    </a:srgbClr>
                  </a:outerShdw>
                </a:effectLst>
                <a:latin typeface="+mj-lt"/>
                <a:ea typeface="+mj-ea"/>
                <a:cs typeface="+mj-cs"/>
              </a:rPr>
              <a:t>The Prototyping </a:t>
            </a:r>
            <a:r>
              <a:rPr lang="en-US" sz="4000" dirty="0" smtClean="0">
                <a:solidFill>
                  <a:schemeClr val="tx2"/>
                </a:solidFill>
                <a:effectLst>
                  <a:outerShdw blurRad="31750" dist="25400" dir="5400000" algn="tl" rotWithShape="0">
                    <a:srgbClr val="000000">
                      <a:alpha val="25000"/>
                    </a:srgbClr>
                  </a:outerShdw>
                </a:effectLst>
                <a:latin typeface="+mj-lt"/>
                <a:ea typeface="+mj-ea"/>
                <a:cs typeface="+mj-cs"/>
              </a:rPr>
              <a:t>Process</a:t>
            </a:r>
            <a:endParaRPr lang="en-US" sz="4000"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9" name="Rectangle 2"/>
          <p:cNvSpPr>
            <a:spLocks noChangeArrowheads="1"/>
          </p:cNvSpPr>
          <p:nvPr/>
        </p:nvSpPr>
        <p:spPr bwMode="auto">
          <a:xfrm>
            <a:off x="304800" y="838200"/>
            <a:ext cx="4724400" cy="4724400"/>
          </a:xfrm>
          <a:prstGeom prst="rect">
            <a:avLst/>
          </a:prstGeom>
          <a:noFill/>
          <a:ln w="12700">
            <a:noFill/>
            <a:miter lim="800000"/>
            <a:headEnd/>
            <a:tailEnd/>
          </a:ln>
          <a:effectLst/>
        </p:spPr>
        <p:txBody>
          <a:bodyPr lIns="90488" tIns="44450" rIns="90488" bIns="44450"/>
          <a:lstStyle/>
          <a:p>
            <a:pPr marL="342900" indent="-342900" eaLnBrk="0" hangingPunct="0">
              <a:buSzPct val="100000"/>
              <a:defRPr/>
            </a:pPr>
            <a:r>
              <a:rPr lang="en-US" sz="3200" dirty="0">
                <a:solidFill>
                  <a:srgbClr val="008000"/>
                </a:solidFill>
                <a:effectLst>
                  <a:outerShdw blurRad="38100" dist="38100" dir="2700000" algn="tl">
                    <a:srgbClr val="C0C0C0"/>
                  </a:outerShdw>
                </a:effectLst>
              </a:rPr>
              <a:t>Prototype </a:t>
            </a:r>
          </a:p>
          <a:p>
            <a:pPr marL="342900" indent="-342900" eaLnBrk="0" hangingPunct="0">
              <a:buSzPct val="100000"/>
              <a:buFontTx/>
              <a:buChar char="•"/>
              <a:defRPr/>
            </a:pPr>
            <a:r>
              <a:rPr lang="en-US" sz="2800" dirty="0">
                <a:solidFill>
                  <a:srgbClr val="003399"/>
                </a:solidFill>
                <a:effectLst>
                  <a:outerShdw blurRad="38100" dist="38100" dir="2700000" algn="tl">
                    <a:srgbClr val="C0C0C0"/>
                  </a:outerShdw>
                </a:effectLst>
              </a:rPr>
              <a:t>Preliminary working version of  information system for demonstration and evaluation </a:t>
            </a:r>
          </a:p>
          <a:p>
            <a:pPr marL="342900" indent="-342900" algn="l" rtl="0" eaLnBrk="0" hangingPunct="0">
              <a:buSzPct val="100000"/>
              <a:defRPr/>
            </a:pPr>
            <a:endParaRPr lang="en-US" sz="2800" dirty="0" smtClean="0">
              <a:solidFill>
                <a:srgbClr val="008000"/>
              </a:solidFill>
              <a:effectLst>
                <a:outerShdw blurRad="38100" dist="38100" dir="2700000" algn="tl">
                  <a:srgbClr val="C0C0C0"/>
                </a:outerShdw>
              </a:effectLst>
            </a:endParaRPr>
          </a:p>
          <a:p>
            <a:pPr marL="342900" indent="-342900" algn="l" rtl="0" eaLnBrk="0" hangingPunct="0">
              <a:buSzPct val="100000"/>
              <a:defRPr/>
            </a:pPr>
            <a:r>
              <a:rPr lang="en-US" sz="2800" dirty="0" smtClean="0">
                <a:solidFill>
                  <a:srgbClr val="008000"/>
                </a:solidFill>
                <a:effectLst>
                  <a:outerShdw blurRad="38100" dist="38100" dir="2700000" algn="tl">
                    <a:srgbClr val="C0C0C0"/>
                  </a:outerShdw>
                </a:effectLst>
              </a:rPr>
              <a:t>Prototyping </a:t>
            </a:r>
            <a:endParaRPr lang="en-US" sz="2800" dirty="0">
              <a:solidFill>
                <a:srgbClr val="008000"/>
              </a:solidFill>
              <a:effectLst>
                <a:outerShdw blurRad="38100" dist="38100" dir="2700000" algn="tl">
                  <a:srgbClr val="C0C0C0"/>
                </a:outerShdw>
              </a:effectLst>
            </a:endParaRPr>
          </a:p>
          <a:p>
            <a:pPr marL="342900" indent="-342900" algn="l" rtl="0" eaLnBrk="0" hangingPunct="0">
              <a:buSzPct val="100000"/>
              <a:buFontTx/>
              <a:buChar char="•"/>
              <a:defRPr/>
            </a:pPr>
            <a:r>
              <a:rPr lang="en-US" sz="2800" dirty="0">
                <a:solidFill>
                  <a:srgbClr val="003399"/>
                </a:solidFill>
                <a:effectLst>
                  <a:outerShdw blurRad="38100" dist="38100" dir="2700000" algn="tl">
                    <a:srgbClr val="C0C0C0"/>
                  </a:outerShdw>
                </a:effectLst>
              </a:rPr>
              <a:t>Process of building experimental system quickly and inexpensively for demonstration and evaluation </a:t>
            </a:r>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38</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04196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660400" y="609600"/>
            <a:ext cx="7772400" cy="5103813"/>
          </a:xfrm>
          <a:prstGeom prst="rect">
            <a:avLst/>
          </a:prstGeom>
          <a:noFill/>
          <a:ln w="12700">
            <a:noFill/>
            <a:miter lim="800000"/>
            <a:headEnd/>
            <a:tailEnd/>
          </a:ln>
          <a:effectLst/>
        </p:spPr>
        <p:txBody>
          <a:bodyPr lIns="90488" tIns="44450" rIns="90488" bIns="44450"/>
          <a:lstStyle/>
          <a:p>
            <a:pPr marL="457200" indent="-457200" algn="l" rtl="0" eaLnBrk="0" hangingPunct="0">
              <a:spcBef>
                <a:spcPct val="20000"/>
              </a:spcBef>
              <a:buSzPct val="100000"/>
              <a:defRPr/>
            </a:pPr>
            <a:r>
              <a:rPr lang="en-US" sz="3200" dirty="0" smtClean="0">
                <a:solidFill>
                  <a:srgbClr val="008000"/>
                </a:solidFill>
                <a:effectLst>
                  <a:outerShdw blurRad="38100" dist="38100" dir="2700000" algn="tl">
                    <a:srgbClr val="C0C0C0"/>
                  </a:outerShdw>
                </a:effectLst>
              </a:rPr>
              <a:t>Prototyping advantages</a:t>
            </a:r>
            <a:endParaRPr lang="en-US" sz="3200" dirty="0">
              <a:solidFill>
                <a:srgbClr val="003399"/>
              </a:solidFill>
              <a:effectLst>
                <a:outerShdw blurRad="38100" dist="38100" dir="2700000" algn="tl">
                  <a:srgbClr val="C0C0C0"/>
                </a:outerShdw>
              </a:effectLst>
            </a:endParaRPr>
          </a:p>
          <a:p>
            <a:pPr marL="457200" indent="-457200" algn="l" rtl="0" eaLnBrk="0" hangingPunct="0">
              <a:spcBef>
                <a:spcPct val="20000"/>
              </a:spcBef>
              <a:buSzPct val="100000"/>
              <a:buFontTx/>
              <a:buChar char="•"/>
              <a:defRPr/>
            </a:pPr>
            <a:r>
              <a:rPr lang="en-US" sz="2800" dirty="0">
                <a:solidFill>
                  <a:srgbClr val="003399"/>
                </a:solidFill>
                <a:effectLst>
                  <a:outerShdw blurRad="38100" dist="38100" dir="2700000" algn="tl">
                    <a:srgbClr val="C0C0C0"/>
                  </a:outerShdw>
                </a:effectLst>
              </a:rPr>
              <a:t>Useful in designing information system’s end-user interface</a:t>
            </a:r>
          </a:p>
          <a:p>
            <a:pPr marL="457200" indent="-457200" algn="l" rtl="0" eaLnBrk="0" hangingPunct="0">
              <a:spcBef>
                <a:spcPct val="20000"/>
              </a:spcBef>
              <a:buSzPct val="100000"/>
              <a:buFontTx/>
              <a:buChar char="•"/>
              <a:defRPr/>
            </a:pPr>
            <a:r>
              <a:rPr lang="en-US" sz="2800" dirty="0">
                <a:solidFill>
                  <a:srgbClr val="003399"/>
                </a:solidFill>
                <a:effectLst>
                  <a:outerShdw blurRad="38100" dist="38100" dir="2700000" algn="tl">
                    <a:srgbClr val="C0C0C0"/>
                  </a:outerShdw>
                </a:effectLst>
              </a:rPr>
              <a:t>Useful in testing validity of end user requirements and system acceptance</a:t>
            </a:r>
          </a:p>
          <a:p>
            <a:pPr marL="457200" indent="-457200" algn="l" rtl="0" eaLnBrk="0" hangingPunct="0">
              <a:spcBef>
                <a:spcPct val="20000"/>
              </a:spcBef>
              <a:buSzPct val="100000"/>
              <a:buFontTx/>
              <a:buChar char="•"/>
              <a:defRPr/>
            </a:pPr>
            <a:endParaRPr lang="en-US" sz="2800" dirty="0">
              <a:solidFill>
                <a:srgbClr val="003399"/>
              </a:solidFill>
              <a:effectLst>
                <a:outerShdw blurRad="38100" dist="38100" dir="2700000" algn="tl">
                  <a:srgbClr val="C0C0C0"/>
                </a:outerShdw>
              </a:effectLst>
            </a:endParaRPr>
          </a:p>
          <a:p>
            <a:pPr marL="457200" indent="-457200" eaLnBrk="0" hangingPunct="0">
              <a:spcBef>
                <a:spcPct val="20000"/>
              </a:spcBef>
              <a:buSzPct val="100000"/>
              <a:defRPr/>
            </a:pPr>
            <a:r>
              <a:rPr lang="en-US" sz="3200" dirty="0">
                <a:solidFill>
                  <a:srgbClr val="008000"/>
                </a:solidFill>
                <a:effectLst>
                  <a:outerShdw blurRad="38100" dist="38100" dir="2700000" algn="tl">
                    <a:srgbClr val="C0C0C0"/>
                  </a:outerShdw>
                </a:effectLst>
              </a:rPr>
              <a:t>Prototyping </a:t>
            </a:r>
            <a:r>
              <a:rPr lang="en-US" sz="3200" dirty="0" smtClean="0">
                <a:solidFill>
                  <a:srgbClr val="008000"/>
                </a:solidFill>
                <a:effectLst>
                  <a:outerShdw blurRad="38100" dist="38100" dir="2700000" algn="tl">
                    <a:srgbClr val="C0C0C0"/>
                  </a:outerShdw>
                </a:effectLst>
              </a:rPr>
              <a:t>disadvantages</a:t>
            </a:r>
            <a:endParaRPr lang="en-US" sz="3200" dirty="0">
              <a:solidFill>
                <a:srgbClr val="003399"/>
              </a:solidFill>
              <a:effectLst>
                <a:outerShdw blurRad="38100" dist="38100" dir="2700000" algn="tl">
                  <a:srgbClr val="C0C0C0"/>
                </a:outerShdw>
              </a:effectLst>
            </a:endParaRPr>
          </a:p>
          <a:p>
            <a:pPr marL="457200" indent="-457200" algn="l" rtl="0" eaLnBrk="0" hangingPunct="0">
              <a:spcBef>
                <a:spcPct val="20000"/>
              </a:spcBef>
              <a:buSzPct val="100000"/>
              <a:buFontTx/>
              <a:buChar char="•"/>
              <a:defRPr/>
            </a:pPr>
            <a:r>
              <a:rPr lang="en-US" sz="2800" dirty="0">
                <a:solidFill>
                  <a:srgbClr val="003399"/>
                </a:solidFill>
                <a:effectLst>
                  <a:outerShdw blurRad="38100" dist="38100" dir="2700000" algn="tl">
                    <a:srgbClr val="C0C0C0"/>
                  </a:outerShdw>
                </a:effectLst>
              </a:rPr>
              <a:t>Rapid prototyping can gloss over essential steps in systems development</a:t>
            </a:r>
          </a:p>
          <a:p>
            <a:pPr marL="457200" indent="-457200" algn="l" rtl="0" eaLnBrk="0" hangingPunct="0">
              <a:spcBef>
                <a:spcPct val="20000"/>
              </a:spcBef>
              <a:buSzPct val="100000"/>
              <a:buFontTx/>
              <a:buChar char="•"/>
              <a:defRPr/>
            </a:pPr>
            <a:r>
              <a:rPr lang="en-US" sz="2800" dirty="0">
                <a:solidFill>
                  <a:srgbClr val="003399"/>
                </a:solidFill>
                <a:effectLst>
                  <a:outerShdw blurRad="38100" dist="38100" dir="2700000" algn="tl">
                    <a:srgbClr val="C0C0C0"/>
                  </a:outerShdw>
                </a:effectLst>
              </a:rPr>
              <a:t>Only limited number of users can be involved</a:t>
            </a:r>
          </a:p>
        </p:txBody>
      </p:sp>
      <p:sp>
        <p:nvSpPr>
          <p:cNvPr id="34820" name="Text Box 3"/>
          <p:cNvSpPr txBox="1">
            <a:spLocks noChangeArrowheads="1"/>
          </p:cNvSpPr>
          <p:nvPr/>
        </p:nvSpPr>
        <p:spPr bwMode="auto">
          <a:xfrm>
            <a:off x="2771775" y="404813"/>
            <a:ext cx="626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algn="ctr" rtl="1" eaLnBrk="0" fontAlgn="base" hangingPunct="0">
              <a:spcBef>
                <a:spcPct val="0"/>
              </a:spcBef>
              <a:spcAft>
                <a:spcPct val="0"/>
              </a:spcAft>
              <a:defRPr b="1">
                <a:solidFill>
                  <a:schemeClr val="tx1"/>
                </a:solidFill>
                <a:latin typeface="Arial" charset="0"/>
                <a:cs typeface="Arial" charset="0"/>
              </a:defRPr>
            </a:lvl6pPr>
            <a:lvl7pPr marL="2971800" indent="-228600" algn="ctr" rtl="1" eaLnBrk="0" fontAlgn="base" hangingPunct="0">
              <a:spcBef>
                <a:spcPct val="0"/>
              </a:spcBef>
              <a:spcAft>
                <a:spcPct val="0"/>
              </a:spcAft>
              <a:defRPr b="1">
                <a:solidFill>
                  <a:schemeClr val="tx1"/>
                </a:solidFill>
                <a:latin typeface="Arial" charset="0"/>
                <a:cs typeface="Arial" charset="0"/>
              </a:defRPr>
            </a:lvl7pPr>
            <a:lvl8pPr marL="3429000" indent="-228600" algn="ctr" rtl="1" eaLnBrk="0" fontAlgn="base" hangingPunct="0">
              <a:spcBef>
                <a:spcPct val="0"/>
              </a:spcBef>
              <a:spcAft>
                <a:spcPct val="0"/>
              </a:spcAft>
              <a:defRPr b="1">
                <a:solidFill>
                  <a:schemeClr val="tx1"/>
                </a:solidFill>
                <a:latin typeface="Arial" charset="0"/>
                <a:cs typeface="Arial" charset="0"/>
              </a:defRPr>
            </a:lvl8pPr>
            <a:lvl9pPr marL="3886200" indent="-228600" algn="ctr" rtl="1" eaLnBrk="0" fontAlgn="base" hangingPunct="0">
              <a:spcBef>
                <a:spcPct val="0"/>
              </a:spcBef>
              <a:spcAft>
                <a:spcPct val="0"/>
              </a:spcAft>
              <a:defRPr b="1">
                <a:solidFill>
                  <a:schemeClr val="tx1"/>
                </a:solidFill>
                <a:latin typeface="Arial" charset="0"/>
                <a:cs typeface="Arial" charset="0"/>
              </a:defRPr>
            </a:lvl9pPr>
          </a:lstStyle>
          <a:p>
            <a:pPr algn="r" rtl="0">
              <a:spcBef>
                <a:spcPct val="50000"/>
              </a:spcBef>
            </a:pPr>
            <a:r>
              <a:rPr lang="en-US" sz="2000" b="0">
                <a:solidFill>
                  <a:schemeClr val="bg1"/>
                </a:solidFill>
              </a:rPr>
              <a:t>Advantages and Disadvantages of Prototyping</a:t>
            </a:r>
          </a:p>
        </p:txBody>
      </p:sp>
      <p:sp>
        <p:nvSpPr>
          <p:cNvPr id="5" name="Rectangle 4"/>
          <p:cNvSpPr/>
          <p:nvPr/>
        </p:nvSpPr>
        <p:spPr>
          <a:xfrm>
            <a:off x="5334000" y="63246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39</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014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4194">
                                            <p:txEl>
                                              <p:pRg st="1" end="1"/>
                                            </p:txEl>
                                          </p:spTgt>
                                        </p:tgtEl>
                                        <p:attrNameLst>
                                          <p:attrName>style.visibility</p:attrName>
                                        </p:attrNameLst>
                                      </p:cBhvr>
                                      <p:to>
                                        <p:strVal val="visible"/>
                                      </p:to>
                                    </p:set>
                                    <p:anim calcmode="lin" valueType="num">
                                      <p:cBhvr additive="base">
                                        <p:cTn id="7" dur="500" fill="hold"/>
                                        <p:tgtEl>
                                          <p:spTgt spid="2641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4">
                                            <p:txEl>
                                              <p:pRg st="1" end="1"/>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64194">
                                            <p:txEl>
                                              <p:pRg st="2" end="2"/>
                                            </p:txEl>
                                          </p:spTgt>
                                        </p:tgtEl>
                                        <p:attrNameLst>
                                          <p:attrName>style.visibility</p:attrName>
                                        </p:attrNameLst>
                                      </p:cBhvr>
                                      <p:to>
                                        <p:strVal val="visible"/>
                                      </p:to>
                                    </p:set>
                                    <p:anim calcmode="lin" valueType="num">
                                      <p:cBhvr additive="base">
                                        <p:cTn id="11" dur="500" fill="hold"/>
                                        <p:tgtEl>
                                          <p:spTgt spid="26419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19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64194">
                                            <p:txEl>
                                              <p:pRg st="5" end="5"/>
                                            </p:txEl>
                                          </p:spTgt>
                                        </p:tgtEl>
                                        <p:attrNameLst>
                                          <p:attrName>style.visibility</p:attrName>
                                        </p:attrNameLst>
                                      </p:cBhvr>
                                      <p:to>
                                        <p:strVal val="visible"/>
                                      </p:to>
                                    </p:set>
                                    <p:anim calcmode="lin" valueType="num">
                                      <p:cBhvr additive="base">
                                        <p:cTn id="17" dur="500" fill="hold"/>
                                        <p:tgtEl>
                                          <p:spTgt spid="26419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4194">
                                            <p:txEl>
                                              <p:pRg st="5" end="5"/>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64194">
                                            <p:txEl>
                                              <p:pRg st="6" end="6"/>
                                            </p:txEl>
                                          </p:spTgt>
                                        </p:tgtEl>
                                        <p:attrNameLst>
                                          <p:attrName>style.visibility</p:attrName>
                                        </p:attrNameLst>
                                      </p:cBhvr>
                                      <p:to>
                                        <p:strVal val="visible"/>
                                      </p:to>
                                    </p:set>
                                    <p:anim calcmode="lin" valueType="num">
                                      <p:cBhvr additive="base">
                                        <p:cTn id="21" dur="500" fill="hold"/>
                                        <p:tgtEl>
                                          <p:spTgt spid="26419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4194">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018818" y="990600"/>
            <a:ext cx="8125182" cy="4876800"/>
          </a:xfrm>
        </p:spPr>
        <p:txBody>
          <a:bodyPr/>
          <a:lstStyle/>
          <a:p>
            <a:pPr>
              <a:spcBef>
                <a:spcPct val="70000"/>
              </a:spcBef>
            </a:pPr>
            <a:r>
              <a:rPr lang="en-US" sz="2400" dirty="0" smtClean="0"/>
              <a:t>A </a:t>
            </a:r>
            <a:r>
              <a:rPr lang="en-US" sz="2400" b="1" dirty="0" smtClean="0">
                <a:solidFill>
                  <a:srgbClr val="0070C0"/>
                </a:solidFill>
              </a:rPr>
              <a:t>project</a:t>
            </a:r>
            <a:r>
              <a:rPr lang="en-US" sz="2400" dirty="0" smtClean="0">
                <a:solidFill>
                  <a:srgbClr val="0070C0"/>
                </a:solidFill>
              </a:rPr>
              <a:t> </a:t>
            </a:r>
            <a:r>
              <a:rPr lang="en-US" sz="2400" dirty="0" smtClean="0"/>
              <a:t>is “a temporary endeavor undertaken to create a unique product, service, or result” </a:t>
            </a:r>
            <a:r>
              <a:rPr lang="en-US" sz="1800" dirty="0" smtClean="0"/>
              <a:t>(PMBOK</a:t>
            </a:r>
            <a:r>
              <a:rPr lang="en-US" sz="1800" dirty="0" smtClean="0">
                <a:cs typeface="Times New Roman" pitchFamily="18" charset="0"/>
              </a:rPr>
              <a:t>® Guide, 5</a:t>
            </a:r>
            <a:r>
              <a:rPr lang="en-US" sz="1800" baseline="30000" dirty="0" smtClean="0">
                <a:cs typeface="Times New Roman" pitchFamily="18" charset="0"/>
              </a:rPr>
              <a:t>th</a:t>
            </a:r>
            <a:r>
              <a:rPr lang="en-US" sz="1800" dirty="0" smtClean="0">
                <a:cs typeface="Times New Roman" pitchFamily="18" charset="0"/>
              </a:rPr>
              <a:t> Edition, 2012)</a:t>
            </a:r>
          </a:p>
          <a:p>
            <a:pPr>
              <a:spcBef>
                <a:spcPts val="1200"/>
              </a:spcBef>
            </a:pPr>
            <a:r>
              <a:rPr lang="en-US" sz="2400" b="1" dirty="0">
                <a:solidFill>
                  <a:srgbClr val="0070C0"/>
                </a:solidFill>
              </a:rPr>
              <a:t>Project management </a:t>
            </a:r>
            <a:r>
              <a:rPr lang="en-US" sz="2400" dirty="0"/>
              <a:t>is</a:t>
            </a:r>
            <a:r>
              <a:rPr lang="en-US" sz="2400" b="1" dirty="0"/>
              <a:t> </a:t>
            </a:r>
            <a:r>
              <a:rPr lang="en-US" sz="2400" dirty="0"/>
              <a:t>“the application of knowledge, skills, tools and techniques to project activities to meet project requirements” </a:t>
            </a:r>
            <a:r>
              <a:rPr lang="en-US" sz="1800" dirty="0" smtClean="0"/>
              <a:t>(</a:t>
            </a:r>
            <a:r>
              <a:rPr lang="en-US" sz="1800" dirty="0"/>
              <a:t>PMBOK</a:t>
            </a:r>
            <a:r>
              <a:rPr lang="en-US" sz="1800" dirty="0">
                <a:cs typeface="Times New Roman" pitchFamily="18" charset="0"/>
              </a:rPr>
              <a:t>®</a:t>
            </a:r>
            <a:r>
              <a:rPr lang="en-US" sz="1800" dirty="0"/>
              <a:t> Guide, 5</a:t>
            </a:r>
            <a:r>
              <a:rPr lang="en-US" sz="1800" baseline="30000" dirty="0"/>
              <a:t>th</a:t>
            </a:r>
            <a:r>
              <a:rPr lang="en-US" sz="1800" dirty="0"/>
              <a:t> Edition, 2012) </a:t>
            </a:r>
            <a:endParaRPr lang="en-US" sz="2400" dirty="0" smtClean="0">
              <a:cs typeface="Times New Roman" pitchFamily="18" charset="0"/>
            </a:endParaRPr>
          </a:p>
          <a:p>
            <a:pPr>
              <a:spcBef>
                <a:spcPts val="1200"/>
              </a:spcBef>
            </a:pPr>
            <a:r>
              <a:rPr lang="en-US" sz="2400" dirty="0"/>
              <a:t>Attributes of </a:t>
            </a:r>
            <a:r>
              <a:rPr lang="en-US" sz="2400" dirty="0" smtClean="0"/>
              <a:t>projects:</a:t>
            </a:r>
            <a:endParaRPr lang="en-US" sz="2400" dirty="0"/>
          </a:p>
          <a:p>
            <a:pPr lvl="1">
              <a:spcBef>
                <a:spcPts val="600"/>
              </a:spcBef>
            </a:pPr>
            <a:r>
              <a:rPr lang="en-US" sz="1800" dirty="0"/>
              <a:t>has a </a:t>
            </a:r>
            <a:r>
              <a:rPr lang="en-US" sz="1800" dirty="0">
                <a:solidFill>
                  <a:srgbClr val="0070C0"/>
                </a:solidFill>
              </a:rPr>
              <a:t>unique purpose</a:t>
            </a:r>
          </a:p>
          <a:p>
            <a:pPr lvl="1">
              <a:spcBef>
                <a:spcPts val="600"/>
              </a:spcBef>
            </a:pPr>
            <a:r>
              <a:rPr lang="en-US" sz="1800" dirty="0"/>
              <a:t>has structure, but is </a:t>
            </a:r>
            <a:r>
              <a:rPr lang="en-US" sz="1800" dirty="0">
                <a:solidFill>
                  <a:srgbClr val="0070C0"/>
                </a:solidFill>
              </a:rPr>
              <a:t>temporary</a:t>
            </a:r>
          </a:p>
          <a:p>
            <a:pPr lvl="1">
              <a:spcBef>
                <a:spcPts val="600"/>
              </a:spcBef>
            </a:pPr>
            <a:r>
              <a:rPr lang="en-US" sz="1800" dirty="0"/>
              <a:t>is developed using </a:t>
            </a:r>
            <a:r>
              <a:rPr lang="en-US" sz="1800" dirty="0">
                <a:solidFill>
                  <a:srgbClr val="0070C0"/>
                </a:solidFill>
              </a:rPr>
              <a:t>progressive</a:t>
            </a:r>
            <a:r>
              <a:rPr lang="en-US" sz="1800" dirty="0"/>
              <a:t> elaboration</a:t>
            </a:r>
          </a:p>
          <a:p>
            <a:pPr lvl="1">
              <a:spcBef>
                <a:spcPts val="600"/>
              </a:spcBef>
            </a:pPr>
            <a:r>
              <a:rPr lang="en-US" sz="1800" dirty="0">
                <a:solidFill>
                  <a:srgbClr val="0070C0"/>
                </a:solidFill>
              </a:rPr>
              <a:t>requires resources</a:t>
            </a:r>
            <a:r>
              <a:rPr lang="en-US" sz="1800" dirty="0"/>
              <a:t>, often from various areas</a:t>
            </a:r>
          </a:p>
          <a:p>
            <a:pPr lvl="1">
              <a:spcBef>
                <a:spcPts val="600"/>
              </a:spcBef>
            </a:pPr>
            <a:r>
              <a:rPr lang="en-US" sz="1800" dirty="0"/>
              <a:t>should have a primary customer or </a:t>
            </a:r>
            <a:r>
              <a:rPr lang="en-US" sz="1800" dirty="0">
                <a:solidFill>
                  <a:srgbClr val="0070C0"/>
                </a:solidFill>
              </a:rPr>
              <a:t>project sponsor </a:t>
            </a:r>
            <a:r>
              <a:rPr lang="en-US" sz="1800" dirty="0"/>
              <a:t>who usually provides the direction and funding for the project</a:t>
            </a:r>
          </a:p>
          <a:p>
            <a:pPr lvl="1">
              <a:spcBef>
                <a:spcPts val="600"/>
              </a:spcBef>
            </a:pPr>
            <a:r>
              <a:rPr lang="en-US" sz="1800" dirty="0"/>
              <a:t>involves </a:t>
            </a:r>
            <a:r>
              <a:rPr lang="en-US" sz="1800" dirty="0">
                <a:solidFill>
                  <a:srgbClr val="0070C0"/>
                </a:solidFill>
              </a:rPr>
              <a:t>uncertainty</a:t>
            </a:r>
          </a:p>
        </p:txBody>
      </p:sp>
      <p:sp>
        <p:nvSpPr>
          <p:cNvPr id="15362" name="Rectangle 2"/>
          <p:cNvSpPr>
            <a:spLocks noGrp="1" noChangeArrowheads="1"/>
          </p:cNvSpPr>
          <p:nvPr>
            <p:ph type="title"/>
          </p:nvPr>
        </p:nvSpPr>
        <p:spPr>
          <a:xfrm>
            <a:off x="457200" y="76200"/>
            <a:ext cx="8229600" cy="1143000"/>
          </a:xfrm>
        </p:spPr>
        <p:txBody>
          <a:bodyPr/>
          <a:lstStyle/>
          <a:p>
            <a:r>
              <a:rPr lang="en-US" dirty="0" smtClean="0"/>
              <a:t>What Is a Project?</a:t>
            </a:r>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4</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397310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40</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65828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6" end="6"/>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8001000" cy="4843462"/>
          </a:xfrm>
        </p:spPr>
        <p:txBody>
          <a:bodyPr/>
          <a:lstStyle/>
          <a:p>
            <a:pPr>
              <a:spcAft>
                <a:spcPts val="1200"/>
              </a:spcAft>
            </a:pPr>
            <a:r>
              <a:rPr lang="en-US" sz="2800" b="1" dirty="0" smtClean="0"/>
              <a:t>Globalization</a:t>
            </a:r>
          </a:p>
          <a:p>
            <a:pPr>
              <a:spcAft>
                <a:spcPts val="1200"/>
              </a:spcAft>
            </a:pPr>
            <a:r>
              <a:rPr lang="en-US" sz="2800" b="1" dirty="0" smtClean="0"/>
              <a:t>Outsourcing,</a:t>
            </a:r>
            <a:r>
              <a:rPr lang="en-US" sz="2800" dirty="0" smtClean="0"/>
              <a:t> an organization acquires goods and/or services from an outside source</a:t>
            </a:r>
            <a:r>
              <a:rPr lang="en-US" sz="2800" dirty="0"/>
              <a:t> </a:t>
            </a:r>
            <a:r>
              <a:rPr lang="en-US" sz="2800" dirty="0" smtClean="0"/>
              <a:t/>
            </a:r>
            <a:br>
              <a:rPr lang="en-US" sz="2800" dirty="0" smtClean="0"/>
            </a:br>
            <a:r>
              <a:rPr lang="en-US" sz="2800" dirty="0" smtClean="0"/>
              <a:t>[</a:t>
            </a:r>
            <a:r>
              <a:rPr lang="en-US" sz="2800" dirty="0" smtClean="0">
                <a:sym typeface="Wingdings" pitchFamily="2" charset="2"/>
              </a:rPr>
              <a:t> procurement!]</a:t>
            </a:r>
            <a:endParaRPr lang="en-US" sz="2800" dirty="0" smtClean="0"/>
          </a:p>
          <a:p>
            <a:pPr>
              <a:spcAft>
                <a:spcPts val="1200"/>
              </a:spcAft>
            </a:pPr>
            <a:r>
              <a:rPr lang="en-US" sz="2800" b="1" dirty="0" smtClean="0"/>
              <a:t>Offshoring</a:t>
            </a:r>
            <a:r>
              <a:rPr lang="en-US" sz="2800" dirty="0" smtClean="0"/>
              <a:t> is sometimes used to describe outsourcing from another country</a:t>
            </a:r>
          </a:p>
          <a:p>
            <a:pPr>
              <a:spcAft>
                <a:spcPts val="1200"/>
              </a:spcAft>
            </a:pPr>
            <a:r>
              <a:rPr lang="en-US" sz="2800" b="1" dirty="0" smtClean="0"/>
              <a:t>Virtual teams</a:t>
            </a:r>
            <a:r>
              <a:rPr lang="en-US" sz="2800" dirty="0" smtClean="0"/>
              <a:t> work across time and space using communication technologies</a:t>
            </a:r>
          </a:p>
          <a:p>
            <a:pPr>
              <a:spcAft>
                <a:spcPts val="1200"/>
              </a:spcAft>
            </a:pPr>
            <a:r>
              <a:rPr lang="en-US" sz="2800" b="1" dirty="0" smtClean="0"/>
              <a:t>Agile project management</a:t>
            </a:r>
          </a:p>
          <a:p>
            <a:pPr>
              <a:spcAft>
                <a:spcPts val="1200"/>
              </a:spcAft>
            </a:pPr>
            <a:endParaRPr lang="en-US" sz="2800" dirty="0" smtClean="0"/>
          </a:p>
          <a:p>
            <a:pPr>
              <a:spcAft>
                <a:spcPts val="1200"/>
              </a:spcAft>
            </a:pPr>
            <a:endParaRPr lang="en-US" sz="2800" dirty="0" smtClean="0"/>
          </a:p>
          <a:p>
            <a:pPr>
              <a:spcAft>
                <a:spcPts val="1200"/>
              </a:spcAft>
            </a:pPr>
            <a:endParaRPr lang="en-US" sz="2800" dirty="0"/>
          </a:p>
        </p:txBody>
      </p:sp>
      <p:sp>
        <p:nvSpPr>
          <p:cNvPr id="3" name="Title 2"/>
          <p:cNvSpPr>
            <a:spLocks noGrp="1"/>
          </p:cNvSpPr>
          <p:nvPr>
            <p:ph type="title"/>
          </p:nvPr>
        </p:nvSpPr>
        <p:spPr>
          <a:xfrm>
            <a:off x="152400" y="76200"/>
            <a:ext cx="8915400" cy="1143000"/>
          </a:xfrm>
        </p:spPr>
        <p:txBody>
          <a:bodyPr>
            <a:noAutofit/>
          </a:bodyPr>
          <a:lstStyle/>
          <a:p>
            <a:r>
              <a:rPr lang="en-US" sz="3600" dirty="0" smtClean="0"/>
              <a:t>Trends Affecting IT Project Management</a:t>
            </a:r>
            <a:endParaRPr lang="en-US" sz="3600"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41</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518026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17638"/>
            <a:ext cx="8229600" cy="4483100"/>
          </a:xfrm>
        </p:spPr>
        <p:txBody>
          <a:bodyPr/>
          <a:lstStyle/>
          <a:p>
            <a:pPr>
              <a:spcAft>
                <a:spcPts val="1800"/>
              </a:spcAft>
            </a:pPr>
            <a:r>
              <a:rPr lang="en-US" dirty="0" smtClean="0"/>
              <a:t>has become popular to describe new approaches that focus on close collaboration between programming teams and business experts</a:t>
            </a:r>
          </a:p>
          <a:p>
            <a:pPr>
              <a:spcAft>
                <a:spcPts val="1800"/>
              </a:spcAft>
            </a:pPr>
            <a:r>
              <a:rPr lang="en-US" dirty="0" smtClean="0"/>
              <a:t>is </a:t>
            </a:r>
            <a:r>
              <a:rPr lang="en-US" dirty="0"/>
              <a:t>a methodology that describes </a:t>
            </a:r>
            <a:r>
              <a:rPr lang="en-US" u="sng" dirty="0"/>
              <a:t>how</a:t>
            </a:r>
            <a:r>
              <a:rPr lang="en-US" dirty="0"/>
              <a:t> to manage </a:t>
            </a:r>
            <a:r>
              <a:rPr lang="en-US" dirty="0" smtClean="0"/>
              <a:t>projects (not best practice </a:t>
            </a:r>
            <a:r>
              <a:rPr lang="en-US" dirty="0"/>
              <a:t>for </a:t>
            </a:r>
            <a:r>
              <a:rPr lang="en-US" u="sng" dirty="0"/>
              <a:t>what</a:t>
            </a:r>
            <a:r>
              <a:rPr lang="en-US" dirty="0"/>
              <a:t> should be done to manage </a:t>
            </a:r>
            <a:r>
              <a:rPr lang="en-US" dirty="0" smtClean="0"/>
              <a:t>projects)</a:t>
            </a:r>
            <a:endParaRPr lang="en-US" dirty="0"/>
          </a:p>
          <a:p>
            <a:pPr>
              <a:spcAft>
                <a:spcPts val="0"/>
              </a:spcAft>
            </a:pPr>
            <a:r>
              <a:rPr lang="en-US" dirty="0" smtClean="0"/>
              <a:t>Agile SD methods include:</a:t>
            </a:r>
          </a:p>
          <a:p>
            <a:pPr lvl="1">
              <a:spcAft>
                <a:spcPts val="0"/>
              </a:spcAft>
            </a:pPr>
            <a:r>
              <a:rPr lang="en-US" sz="2800" dirty="0">
                <a:solidFill>
                  <a:srgbClr val="0070C0"/>
                </a:solidFill>
              </a:rPr>
              <a:t>Extreme Programming (XP</a:t>
            </a:r>
            <a:r>
              <a:rPr lang="en-US" sz="2800" dirty="0" smtClean="0">
                <a:solidFill>
                  <a:srgbClr val="0070C0"/>
                </a:solidFill>
              </a:rPr>
              <a:t>)</a:t>
            </a:r>
          </a:p>
          <a:p>
            <a:pPr lvl="1">
              <a:spcAft>
                <a:spcPts val="0"/>
              </a:spcAft>
            </a:pPr>
            <a:r>
              <a:rPr lang="en-US" sz="2800" dirty="0" smtClean="0">
                <a:solidFill>
                  <a:srgbClr val="0070C0"/>
                </a:solidFill>
              </a:rPr>
              <a:t>Scrum</a:t>
            </a:r>
          </a:p>
          <a:p>
            <a:pPr>
              <a:spcAft>
                <a:spcPts val="1800"/>
              </a:spcAft>
            </a:pPr>
            <a:endParaRPr lang="en-US" dirty="0" smtClean="0"/>
          </a:p>
          <a:p>
            <a:pPr>
              <a:spcAft>
                <a:spcPts val="1800"/>
              </a:spcAft>
            </a:pPr>
            <a:endParaRPr lang="en-US" dirty="0"/>
          </a:p>
        </p:txBody>
      </p:sp>
      <p:sp>
        <p:nvSpPr>
          <p:cNvPr id="3" name="Title 2"/>
          <p:cNvSpPr>
            <a:spLocks noGrp="1"/>
          </p:cNvSpPr>
          <p:nvPr>
            <p:ph type="title"/>
          </p:nvPr>
        </p:nvSpPr>
        <p:spPr/>
        <p:txBody>
          <a:bodyPr/>
          <a:lstStyle/>
          <a:p>
            <a:r>
              <a:rPr lang="en-US" dirty="0" smtClean="0"/>
              <a:t>Agile Software Development</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42</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28600" y="500063"/>
            <a:ext cx="6813550" cy="990600"/>
          </a:xfrm>
        </p:spPr>
        <p:txBody>
          <a:bodyPr>
            <a:normAutofit fontScale="90000"/>
          </a:bodyPr>
          <a:lstStyle/>
          <a:p>
            <a:pPr algn="r" eaLnBrk="1" hangingPunct="1"/>
            <a:r>
              <a:rPr lang="en-US" dirty="0"/>
              <a:t>Agile Software Development</a:t>
            </a:r>
            <a:br>
              <a:rPr lang="en-US" dirty="0"/>
            </a:br>
            <a:r>
              <a:rPr lang="en-US" dirty="0" smtClean="0">
                <a:solidFill>
                  <a:schemeClr val="tx1">
                    <a:lumMod val="85000"/>
                    <a:lumOff val="15000"/>
                  </a:schemeClr>
                </a:solidFill>
                <a:latin typeface="Arial" charset="0"/>
              </a:rPr>
              <a:t> </a:t>
            </a:r>
            <a:r>
              <a:rPr lang="en-US" sz="1100" dirty="0" smtClean="0">
                <a:solidFill>
                  <a:schemeClr val="tx1"/>
                </a:solidFill>
                <a:effectLst/>
                <a:latin typeface="Arial" charset="0"/>
              </a:rPr>
              <a:t>http://agilemanifesto.org</a:t>
            </a:r>
            <a:r>
              <a:rPr lang="en-US" sz="1100" dirty="0" smtClean="0">
                <a:solidFill>
                  <a:schemeClr val="tx1"/>
                </a:solidFill>
                <a:latin typeface="Arial" charset="0"/>
              </a:rPr>
              <a:t>/</a:t>
            </a:r>
          </a:p>
        </p:txBody>
      </p:sp>
      <p:sp>
        <p:nvSpPr>
          <p:cNvPr id="271363" name="Rectangle 3"/>
          <p:cNvSpPr>
            <a:spLocks noGrp="1" noChangeArrowheads="1"/>
          </p:cNvSpPr>
          <p:nvPr>
            <p:ph type="body" idx="1"/>
          </p:nvPr>
        </p:nvSpPr>
        <p:spPr>
          <a:xfrm>
            <a:off x="381000" y="1332047"/>
            <a:ext cx="7337425" cy="5121275"/>
          </a:xfrm>
        </p:spPr>
        <p:txBody>
          <a:bodyPr/>
          <a:lstStyle/>
          <a:p>
            <a:pPr marL="622300" indent="-622300" eaLnBrk="1" hangingPunct="1">
              <a:lnSpc>
                <a:spcPct val="120000"/>
              </a:lnSpc>
              <a:spcBef>
                <a:spcPct val="65000"/>
              </a:spcBef>
              <a:buFont typeface="Wingdings" pitchFamily="2" charset="2"/>
              <a:buChar char="Ø"/>
            </a:pPr>
            <a:r>
              <a:rPr lang="en-US" b="1" dirty="0" smtClean="0">
                <a:solidFill>
                  <a:srgbClr val="003399"/>
                </a:solidFill>
              </a:rPr>
              <a:t>Individuals &amp; interactions</a:t>
            </a:r>
            <a:r>
              <a:rPr lang="en-US" dirty="0" smtClean="0">
                <a:solidFill>
                  <a:srgbClr val="003399"/>
                </a:solidFill>
              </a:rPr>
              <a:t> </a:t>
            </a:r>
            <a:br>
              <a:rPr lang="en-US" dirty="0" smtClean="0">
                <a:solidFill>
                  <a:srgbClr val="003399"/>
                </a:solidFill>
              </a:rPr>
            </a:br>
            <a:r>
              <a:rPr lang="en-US" dirty="0" smtClean="0"/>
              <a:t>over processes and tools </a:t>
            </a:r>
          </a:p>
          <a:p>
            <a:pPr marL="622300" indent="-622300" eaLnBrk="1" hangingPunct="1">
              <a:lnSpc>
                <a:spcPct val="120000"/>
              </a:lnSpc>
              <a:spcBef>
                <a:spcPct val="65000"/>
              </a:spcBef>
              <a:buFont typeface="Wingdings" pitchFamily="2" charset="2"/>
              <a:buChar char="Ø"/>
            </a:pPr>
            <a:r>
              <a:rPr lang="en-US" b="1" dirty="0" smtClean="0">
                <a:solidFill>
                  <a:srgbClr val="003399"/>
                </a:solidFill>
              </a:rPr>
              <a:t>Working software</a:t>
            </a:r>
            <a:r>
              <a:rPr lang="en-US" dirty="0" smtClean="0">
                <a:solidFill>
                  <a:srgbClr val="008000"/>
                </a:solidFill>
              </a:rPr>
              <a:t> </a:t>
            </a:r>
            <a:br>
              <a:rPr lang="en-US" dirty="0" smtClean="0">
                <a:solidFill>
                  <a:srgbClr val="008000"/>
                </a:solidFill>
              </a:rPr>
            </a:br>
            <a:r>
              <a:rPr lang="en-US" dirty="0" smtClean="0"/>
              <a:t>over comprehensive documentation </a:t>
            </a:r>
          </a:p>
          <a:p>
            <a:pPr marL="622300" indent="-622300" eaLnBrk="1" hangingPunct="1">
              <a:lnSpc>
                <a:spcPct val="120000"/>
              </a:lnSpc>
              <a:spcBef>
                <a:spcPct val="65000"/>
              </a:spcBef>
              <a:buFont typeface="Wingdings" pitchFamily="2" charset="2"/>
              <a:buChar char="Ø"/>
            </a:pPr>
            <a:r>
              <a:rPr lang="en-US" b="1" dirty="0" smtClean="0">
                <a:solidFill>
                  <a:srgbClr val="003399"/>
                </a:solidFill>
              </a:rPr>
              <a:t>Customer collaboration</a:t>
            </a:r>
            <a:r>
              <a:rPr lang="en-US" dirty="0" smtClean="0"/>
              <a:t> </a:t>
            </a:r>
            <a:br>
              <a:rPr lang="en-US" dirty="0" smtClean="0"/>
            </a:br>
            <a:r>
              <a:rPr lang="en-US" dirty="0" smtClean="0"/>
              <a:t>over contract negotiation </a:t>
            </a:r>
          </a:p>
          <a:p>
            <a:pPr marL="622300" indent="-622300" eaLnBrk="1" hangingPunct="1">
              <a:lnSpc>
                <a:spcPct val="120000"/>
              </a:lnSpc>
              <a:spcBef>
                <a:spcPct val="65000"/>
              </a:spcBef>
              <a:buFont typeface="Wingdings" pitchFamily="2" charset="2"/>
              <a:buChar char="Ø"/>
            </a:pPr>
            <a:r>
              <a:rPr lang="en-US" b="1" dirty="0" smtClean="0">
                <a:solidFill>
                  <a:srgbClr val="003399"/>
                </a:solidFill>
              </a:rPr>
              <a:t>Responding to change</a:t>
            </a:r>
            <a:r>
              <a:rPr lang="en-US" dirty="0" smtClean="0">
                <a:solidFill>
                  <a:srgbClr val="003399"/>
                </a:solidFill>
              </a:rPr>
              <a:t> </a:t>
            </a:r>
            <a:br>
              <a:rPr lang="en-US" dirty="0" smtClean="0">
                <a:solidFill>
                  <a:srgbClr val="003399"/>
                </a:solidFill>
              </a:rPr>
            </a:br>
            <a:r>
              <a:rPr lang="en-US" dirty="0" smtClean="0"/>
              <a:t>over following a plan </a:t>
            </a:r>
          </a:p>
        </p:txBody>
      </p:sp>
      <p:sp>
        <p:nvSpPr>
          <p:cNvPr id="5" name="Rectangle 4"/>
          <p:cNvSpPr/>
          <p:nvPr/>
        </p:nvSpPr>
        <p:spPr>
          <a:xfrm>
            <a:off x="5562600" y="6629400"/>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43</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07751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1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1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525962"/>
          </a:xfrm>
        </p:spPr>
        <p:txBody>
          <a:bodyPr/>
          <a:lstStyle/>
          <a:p>
            <a:pPr>
              <a:spcAft>
                <a:spcPts val="1800"/>
              </a:spcAft>
            </a:pPr>
            <a:r>
              <a:rPr lang="en-US" dirty="0" smtClean="0"/>
              <a:t>the </a:t>
            </a:r>
            <a:r>
              <a:rPr lang="en-US" dirty="0"/>
              <a:t>leading agile development method for </a:t>
            </a:r>
            <a:r>
              <a:rPr lang="en-US" dirty="0" smtClean="0"/>
              <a:t>completing projects </a:t>
            </a:r>
            <a:r>
              <a:rPr lang="en-US" dirty="0"/>
              <a:t>with a complex, innovative scope of work </a:t>
            </a:r>
            <a:r>
              <a:rPr lang="en-US" dirty="0" smtClean="0"/>
              <a:t>(according </a:t>
            </a:r>
            <a:r>
              <a:rPr lang="en-US" dirty="0"/>
              <a:t>to the Scrum </a:t>
            </a:r>
            <a:r>
              <a:rPr lang="en-US" dirty="0" smtClean="0"/>
              <a:t>Alliance)</a:t>
            </a:r>
            <a:endParaRPr lang="en-US" dirty="0"/>
          </a:p>
          <a:p>
            <a:pPr>
              <a:spcAft>
                <a:spcPts val="1800"/>
              </a:spcAft>
            </a:pPr>
            <a:r>
              <a:rPr lang="en-US" dirty="0"/>
              <a:t>an iterative, incremental framework for project management &amp; agile software </a:t>
            </a:r>
            <a:r>
              <a:rPr lang="en-US" dirty="0" smtClean="0"/>
              <a:t>development</a:t>
            </a:r>
            <a:endParaRPr lang="en-US" sz="2000" dirty="0" smtClean="0"/>
          </a:p>
          <a:p>
            <a:pPr marL="341313" indent="-233363">
              <a:spcAft>
                <a:spcPts val="1800"/>
              </a:spcAft>
              <a:buNone/>
            </a:pPr>
            <a:r>
              <a:rPr lang="en-US" sz="1600" dirty="0" smtClean="0"/>
              <a:t>*  The </a:t>
            </a:r>
            <a:r>
              <a:rPr lang="en-US" sz="1600" dirty="0"/>
              <a:t>term was coined in 1986 </a:t>
            </a:r>
            <a:r>
              <a:rPr lang="en-US" sz="1600" dirty="0" smtClean="0"/>
              <a:t>in a </a:t>
            </a:r>
            <a:r>
              <a:rPr lang="en-US" sz="1600" dirty="0"/>
              <a:t>Harvard Business Review study that compared high-performing, cross-functional </a:t>
            </a:r>
            <a:r>
              <a:rPr lang="en-US" sz="1600" dirty="0" smtClean="0"/>
              <a:t>teams to </a:t>
            </a:r>
            <a:r>
              <a:rPr lang="en-US" sz="1600" dirty="0"/>
              <a:t>the scrum formation used by rugby teams.</a:t>
            </a:r>
          </a:p>
        </p:txBody>
      </p:sp>
      <p:sp>
        <p:nvSpPr>
          <p:cNvPr id="3" name="Title 2"/>
          <p:cNvSpPr>
            <a:spLocks noGrp="1"/>
          </p:cNvSpPr>
          <p:nvPr>
            <p:ph type="title"/>
          </p:nvPr>
        </p:nvSpPr>
        <p:spPr/>
        <p:txBody>
          <a:bodyPr/>
          <a:lstStyle/>
          <a:p>
            <a:r>
              <a:rPr lang="en-US" dirty="0" smtClean="0"/>
              <a:t>Scrum*</a:t>
            </a:r>
            <a:endParaRPr lang="en-US" dirty="0"/>
          </a:p>
        </p:txBody>
      </p:sp>
      <p:pic>
        <p:nvPicPr>
          <p:cNvPr id="6" name="Picture 5"/>
          <p:cNvPicPr>
            <a:picLocks noChangeAspect="1"/>
          </p:cNvPicPr>
          <p:nvPr/>
        </p:nvPicPr>
        <p:blipFill>
          <a:blip r:embed="rId2"/>
          <a:stretch>
            <a:fillRect/>
          </a:stretch>
        </p:blipFill>
        <p:spPr>
          <a:xfrm>
            <a:off x="5842000" y="4800600"/>
            <a:ext cx="3149600" cy="1962955"/>
          </a:xfrm>
          <a:prstGeom prst="rect">
            <a:avLst/>
          </a:prstGeom>
        </p:spPr>
      </p:pic>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44</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991057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115"/>
          <a:stretch/>
        </p:blipFill>
        <p:spPr>
          <a:xfrm>
            <a:off x="152400" y="1143000"/>
            <a:ext cx="8780285" cy="5105400"/>
          </a:xfrm>
          <a:prstGeom prst="rect">
            <a:avLst/>
          </a:prstGeom>
        </p:spPr>
      </p:pic>
      <p:sp>
        <p:nvSpPr>
          <p:cNvPr id="3" name="Title 2"/>
          <p:cNvSpPr>
            <a:spLocks noGrp="1"/>
          </p:cNvSpPr>
          <p:nvPr>
            <p:ph type="title"/>
          </p:nvPr>
        </p:nvSpPr>
        <p:spPr/>
        <p:txBody>
          <a:bodyPr/>
          <a:lstStyle/>
          <a:p>
            <a:r>
              <a:rPr lang="en-US" dirty="0" smtClean="0"/>
              <a:t>Scrum Framework</a:t>
            </a:r>
            <a:endParaRPr lang="en-US" dirty="0"/>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45</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9268791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88950" y="495300"/>
            <a:ext cx="8578850" cy="647700"/>
          </a:xfrm>
        </p:spPr>
        <p:txBody>
          <a:bodyPr>
            <a:noAutofit/>
          </a:bodyPr>
          <a:lstStyle/>
          <a:p>
            <a:r>
              <a:rPr lang="en-US" sz="4000" dirty="0" smtClean="0"/>
              <a:t>Scrum: </a:t>
            </a:r>
            <a:r>
              <a:rPr lang="en-US" sz="4000" dirty="0"/>
              <a:t>main roles</a:t>
            </a:r>
          </a:p>
        </p:txBody>
      </p:sp>
      <p:sp>
        <p:nvSpPr>
          <p:cNvPr id="252931" name="Rectangle 3"/>
          <p:cNvSpPr>
            <a:spLocks noGrp="1" noChangeArrowheads="1"/>
          </p:cNvSpPr>
          <p:nvPr>
            <p:ph type="body" idx="1"/>
          </p:nvPr>
        </p:nvSpPr>
        <p:spPr>
          <a:xfrm>
            <a:off x="500063" y="1524000"/>
            <a:ext cx="8501062" cy="4648200"/>
          </a:xfrm>
        </p:spPr>
        <p:txBody>
          <a:bodyPr/>
          <a:lstStyle/>
          <a:p>
            <a:pPr>
              <a:spcAft>
                <a:spcPts val="1800"/>
              </a:spcAft>
              <a:defRPr/>
            </a:pPr>
            <a:r>
              <a:rPr lang="en-US" b="1" dirty="0" smtClean="0">
                <a:solidFill>
                  <a:srgbClr val="002060"/>
                </a:solidFill>
              </a:rPr>
              <a:t>Scrum Master:</a:t>
            </a:r>
            <a:r>
              <a:rPr lang="en-US" dirty="0" smtClean="0">
                <a:solidFill>
                  <a:srgbClr val="002060"/>
                </a:solidFill>
              </a:rPr>
              <a:t> </a:t>
            </a:r>
            <a:r>
              <a:rPr lang="en-US" dirty="0" smtClean="0"/>
              <a:t>maintains the processes </a:t>
            </a:r>
          </a:p>
          <a:p>
            <a:pPr>
              <a:spcAft>
                <a:spcPts val="1800"/>
              </a:spcAft>
              <a:defRPr/>
            </a:pPr>
            <a:r>
              <a:rPr lang="en-US" b="1" dirty="0" smtClean="0">
                <a:solidFill>
                  <a:srgbClr val="002060"/>
                </a:solidFill>
              </a:rPr>
              <a:t>Product Owner: </a:t>
            </a:r>
            <a:r>
              <a:rPr lang="en-US" dirty="0" smtClean="0"/>
              <a:t>represents the </a:t>
            </a:r>
            <a:r>
              <a:rPr lang="en-US" dirty="0"/>
              <a:t>business </a:t>
            </a:r>
            <a:r>
              <a:rPr lang="en-US" dirty="0" smtClean="0"/>
              <a:t>(and/or stakeholders)</a:t>
            </a:r>
          </a:p>
          <a:p>
            <a:pPr>
              <a:spcAft>
                <a:spcPts val="1800"/>
              </a:spcAft>
              <a:defRPr/>
            </a:pPr>
            <a:r>
              <a:rPr lang="en-US" b="1" dirty="0" smtClean="0">
                <a:solidFill>
                  <a:srgbClr val="002060"/>
                </a:solidFill>
              </a:rPr>
              <a:t>Team:</a:t>
            </a:r>
            <a:r>
              <a:rPr lang="en-US" dirty="0" smtClean="0">
                <a:solidFill>
                  <a:srgbClr val="002060"/>
                </a:solidFill>
              </a:rPr>
              <a:t> </a:t>
            </a:r>
            <a:r>
              <a:rPr lang="en-US" dirty="0" smtClean="0"/>
              <a:t>a cross-functional group of people who do the actual analysis, design, implementation, testing, etc.</a:t>
            </a:r>
          </a:p>
          <a:p>
            <a:pPr>
              <a:spcAft>
                <a:spcPts val="1800"/>
              </a:spcAft>
              <a:buFontTx/>
              <a:buNone/>
              <a:defRPr/>
            </a:pPr>
            <a:r>
              <a:rPr lang="en-US" dirty="0" smtClean="0"/>
              <a:t>… and customers, vendors, managers (</a:t>
            </a:r>
            <a:r>
              <a:rPr lang="en-US" dirty="0" smtClean="0">
                <a:solidFill>
                  <a:srgbClr val="002060"/>
                </a:solidFill>
              </a:rPr>
              <a:t>“chicken roles”</a:t>
            </a:r>
            <a:r>
              <a:rPr lang="en-US" dirty="0" smtClean="0"/>
              <a:t>): people for whom the software is being built  </a:t>
            </a:r>
            <a:endParaRPr lang="en-US" dirty="0" smtClean="0">
              <a:solidFill>
                <a:schemeClr val="bg1">
                  <a:lumMod val="50000"/>
                </a:schemeClr>
              </a:solidFill>
            </a:endParaRPr>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46</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4275175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4940300"/>
          </a:xfrm>
        </p:spPr>
        <p:txBody>
          <a:bodyPr/>
          <a:lstStyle/>
          <a:p>
            <a:pPr>
              <a:spcAft>
                <a:spcPts val="1800"/>
              </a:spcAft>
            </a:pPr>
            <a:r>
              <a:rPr lang="en-US" sz="2400" dirty="0"/>
              <a:t>Agile means being able to </a:t>
            </a:r>
            <a:r>
              <a:rPr lang="en-US" sz="2400" dirty="0" smtClean="0"/>
              <a:t>move quickly </a:t>
            </a:r>
            <a:r>
              <a:rPr lang="en-US" sz="2400" dirty="0"/>
              <a:t>and easily, but some people feel that project management, as they have seen </a:t>
            </a:r>
            <a:r>
              <a:rPr lang="en-US" sz="2400" dirty="0" smtClean="0"/>
              <a:t>it used</a:t>
            </a:r>
            <a:r>
              <a:rPr lang="en-US" sz="2400" dirty="0"/>
              <a:t>, does not allow people to work quickly or easily</a:t>
            </a:r>
            <a:r>
              <a:rPr lang="en-US" sz="2400" dirty="0" smtClean="0"/>
              <a:t>.</a:t>
            </a:r>
          </a:p>
          <a:p>
            <a:pPr>
              <a:spcAft>
                <a:spcPts val="1800"/>
              </a:spcAft>
            </a:pPr>
            <a:r>
              <a:rPr lang="en-US" sz="2400" dirty="0" smtClean="0"/>
              <a:t>Early </a:t>
            </a:r>
            <a:r>
              <a:rPr lang="en-US" sz="2400" dirty="0"/>
              <a:t>software </a:t>
            </a:r>
            <a:r>
              <a:rPr lang="en-US" sz="2400" dirty="0" smtClean="0"/>
              <a:t>development projects </a:t>
            </a:r>
            <a:r>
              <a:rPr lang="en-US" sz="2400" dirty="0"/>
              <a:t>often used a waterfall approach, as defined earlier in this chapter. As </a:t>
            </a:r>
            <a:r>
              <a:rPr lang="en-US" sz="2400" dirty="0" smtClean="0"/>
              <a:t>technology and </a:t>
            </a:r>
            <a:r>
              <a:rPr lang="en-US" sz="2400" dirty="0"/>
              <a:t>businesses became more complex, the approach was often difficult to </a:t>
            </a:r>
            <a:r>
              <a:rPr lang="en-US" sz="2400" dirty="0" smtClean="0"/>
              <a:t>use because </a:t>
            </a:r>
            <a:r>
              <a:rPr lang="en-US" sz="2400" dirty="0"/>
              <a:t>requirements were unknown or continuously changing. </a:t>
            </a:r>
            <a:endParaRPr lang="en-US" sz="2400" dirty="0" smtClean="0"/>
          </a:p>
          <a:p>
            <a:pPr>
              <a:spcAft>
                <a:spcPts val="1800"/>
              </a:spcAft>
            </a:pPr>
            <a:r>
              <a:rPr lang="en-US" sz="2400" dirty="0" smtClean="0">
                <a:solidFill>
                  <a:srgbClr val="7030A0"/>
                </a:solidFill>
              </a:rPr>
              <a:t>Agile </a:t>
            </a:r>
            <a:r>
              <a:rPr lang="en-US" sz="2400" dirty="0">
                <a:solidFill>
                  <a:srgbClr val="7030A0"/>
                </a:solidFill>
              </a:rPr>
              <a:t>today </a:t>
            </a:r>
            <a:r>
              <a:rPr lang="en-US" sz="2400" dirty="0"/>
              <a:t>means </a:t>
            </a:r>
            <a:r>
              <a:rPr lang="en-US" sz="2400" dirty="0" smtClean="0"/>
              <a:t>using a </a:t>
            </a:r>
            <a:r>
              <a:rPr lang="en-US" sz="2400" dirty="0">
                <a:solidFill>
                  <a:srgbClr val="0070C0"/>
                </a:solidFill>
              </a:rPr>
              <a:t>method based on iterative and incremental development</a:t>
            </a:r>
            <a:r>
              <a:rPr lang="en-US" sz="2400" dirty="0"/>
              <a:t>, in which requirements </a:t>
            </a:r>
            <a:r>
              <a:rPr lang="en-US" sz="2400" dirty="0" smtClean="0"/>
              <a:t>and solutions </a:t>
            </a:r>
            <a:r>
              <a:rPr lang="en-US" sz="2400" dirty="0"/>
              <a:t>evolve through collaboration.</a:t>
            </a:r>
          </a:p>
        </p:txBody>
      </p:sp>
      <p:sp>
        <p:nvSpPr>
          <p:cNvPr id="3" name="Title 2"/>
          <p:cNvSpPr>
            <a:spLocks noGrp="1"/>
          </p:cNvSpPr>
          <p:nvPr>
            <p:ph type="title"/>
          </p:nvPr>
        </p:nvSpPr>
        <p:spPr>
          <a:xfrm>
            <a:off x="457200" y="76200"/>
            <a:ext cx="8229600" cy="792162"/>
          </a:xfrm>
        </p:spPr>
        <p:txBody>
          <a:bodyPr/>
          <a:lstStyle/>
          <a:p>
            <a:r>
              <a:rPr lang="en-US" dirty="0" smtClean="0"/>
              <a:t>Agile Project Management</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47</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36968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a:xfrm>
            <a:off x="381000" y="1066800"/>
            <a:ext cx="8763000" cy="5181600"/>
          </a:xfrm>
        </p:spPr>
        <p:txBody>
          <a:bodyPr/>
          <a:lstStyle/>
          <a:p>
            <a:pPr>
              <a:lnSpc>
                <a:spcPct val="90000"/>
              </a:lnSpc>
              <a:spcAft>
                <a:spcPts val="1200"/>
              </a:spcAft>
            </a:pPr>
            <a:r>
              <a:rPr lang="en-US" dirty="0"/>
              <a:t>Project managers need to consider several success factors due to varying scope &amp; unique context of IT projects</a:t>
            </a:r>
          </a:p>
          <a:p>
            <a:pPr>
              <a:lnSpc>
                <a:spcPct val="90000"/>
              </a:lnSpc>
              <a:spcAft>
                <a:spcPts val="1200"/>
              </a:spcAft>
            </a:pPr>
            <a:r>
              <a:rPr lang="en-US" dirty="0" smtClean="0"/>
              <a:t>Projects </a:t>
            </a:r>
            <a:r>
              <a:rPr lang="en-US" dirty="0"/>
              <a:t>should successfully pass through each phase of the project life cycle</a:t>
            </a:r>
          </a:p>
          <a:p>
            <a:pPr>
              <a:lnSpc>
                <a:spcPct val="90000"/>
              </a:lnSpc>
              <a:spcAft>
                <a:spcPts val="1200"/>
              </a:spcAft>
            </a:pPr>
            <a:r>
              <a:rPr lang="en-US" dirty="0"/>
              <a:t>Project managers need to take a systematic approach and distinguish between predictive and adaptive life cycle </a:t>
            </a:r>
            <a:r>
              <a:rPr lang="en-US" dirty="0" smtClean="0"/>
              <a:t>models</a:t>
            </a:r>
          </a:p>
          <a:p>
            <a:pPr>
              <a:lnSpc>
                <a:spcPct val="90000"/>
              </a:lnSpc>
              <a:spcAft>
                <a:spcPts val="1200"/>
              </a:spcAft>
            </a:pPr>
            <a:r>
              <a:rPr lang="en-US" dirty="0"/>
              <a:t>Recent trends affecting IT project management include globalization, outsourcing, virtual teams, and agile approaches</a:t>
            </a:r>
          </a:p>
          <a:p>
            <a:pPr>
              <a:lnSpc>
                <a:spcPct val="90000"/>
              </a:lnSpc>
              <a:spcAft>
                <a:spcPts val="1200"/>
              </a:spcAft>
            </a:pPr>
            <a:endParaRPr lang="en-US" dirty="0"/>
          </a:p>
        </p:txBody>
      </p:sp>
      <p:sp>
        <p:nvSpPr>
          <p:cNvPr id="34820" name="Rectangle 2"/>
          <p:cNvSpPr>
            <a:spLocks noGrp="1" noChangeArrowheads="1"/>
          </p:cNvSpPr>
          <p:nvPr>
            <p:ph type="title"/>
          </p:nvPr>
        </p:nvSpPr>
        <p:spPr>
          <a:xfrm>
            <a:off x="381000" y="37514"/>
            <a:ext cx="8305800" cy="715962"/>
          </a:xfrm>
        </p:spPr>
        <p:txBody>
          <a:bodyPr>
            <a:normAutofit fontScale="90000"/>
          </a:bodyPr>
          <a:lstStyle/>
          <a:p>
            <a:r>
              <a:rPr lang="en-US" dirty="0" smtClean="0"/>
              <a:t>Chapter Summary</a:t>
            </a:r>
          </a:p>
        </p:txBody>
      </p:sp>
      <p:sp>
        <p:nvSpPr>
          <p:cNvPr id="5" name="Slide Number Placeholder 4"/>
          <p:cNvSpPr>
            <a:spLocks noGrp="1"/>
          </p:cNvSpPr>
          <p:nvPr>
            <p:ph type="sldNum" sz="quarter" idx="11"/>
          </p:nvPr>
        </p:nvSpPr>
        <p:spPr/>
        <p:txBody>
          <a:bodyPr/>
          <a:lstStyle/>
          <a:p>
            <a:pPr>
              <a:defRPr/>
            </a:pPr>
            <a:fld id="{26E4E808-D5A2-4270-948F-25CED7EF1363}" type="slidenum">
              <a:rPr lang="en-US"/>
              <a:pPr>
                <a:defRPr/>
              </a:pPr>
              <a:t>48</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1059712"/>
            <a:ext cx="7772400" cy="1828800"/>
          </a:xfrm>
        </p:spPr>
        <p:txBody>
          <a:bodyPr/>
          <a:lstStyle/>
          <a:p>
            <a:r>
              <a:rPr lang="en-US" altLang="en-US" b="1"/>
              <a:t>Project Management….</a:t>
            </a:r>
            <a:endParaRPr lang="en-US" altLang="en-US"/>
          </a:p>
        </p:txBody>
      </p:sp>
      <p:graphicFrame>
        <p:nvGraphicFramePr>
          <p:cNvPr id="12292" name="Object 4"/>
          <p:cNvGraphicFramePr>
            <a:graphicFrameLocks noChangeAspect="1"/>
          </p:cNvGraphicFramePr>
          <p:nvPr>
            <p:extLst>
              <p:ext uri="{D42A27DB-BD31-4B8C-83A1-F6EECF244321}">
                <p14:modId xmlns:p14="http://schemas.microsoft.com/office/powerpoint/2010/main" val="1737974700"/>
              </p:ext>
            </p:extLst>
          </p:nvPr>
        </p:nvGraphicFramePr>
        <p:xfrm>
          <a:off x="6918518" y="2216281"/>
          <a:ext cx="1761458" cy="2508119"/>
        </p:xfrm>
        <a:graphic>
          <a:graphicData uri="http://schemas.openxmlformats.org/presentationml/2006/ole">
            <mc:AlternateContent xmlns:mc="http://schemas.openxmlformats.org/markup-compatibility/2006">
              <mc:Choice xmlns:v="urn:schemas-microsoft-com:vml" Requires="v">
                <p:oleObj spid="_x0000_s1044" name="Clip" r:id="rId3" imgW="3848040" imgH="5478120" progId="MS_ClipArt_Gallery.2">
                  <p:embed/>
                </p:oleObj>
              </mc:Choice>
              <mc:Fallback>
                <p:oleObj name="Clip" r:id="rId3" imgW="3848040" imgH="5478120" progId="MS_ClipArt_Gallery.2">
                  <p:embed/>
                  <p:pic>
                    <p:nvPicPr>
                      <p:cNvPr id="12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518" y="2216281"/>
                        <a:ext cx="1761458" cy="2508119"/>
                      </a:xfrm>
                      <a:prstGeom prst="rect">
                        <a:avLst/>
                      </a:prstGeom>
                      <a:noFill/>
                      <a:ln>
                        <a:noFill/>
                      </a:ln>
                      <a:effectLst/>
                    </p:spPr>
                  </p:pic>
                </p:oleObj>
              </mc:Fallback>
            </mc:AlternateContent>
          </a:graphicData>
        </a:graphic>
      </p:graphicFrame>
      <p:sp>
        <p:nvSpPr>
          <p:cNvPr id="12294" name="Text Box 6"/>
          <p:cNvSpPr txBox="1">
            <a:spLocks noChangeArrowheads="1"/>
          </p:cNvSpPr>
          <p:nvPr/>
        </p:nvSpPr>
        <p:spPr bwMode="auto">
          <a:xfrm>
            <a:off x="2743200" y="4514850"/>
            <a:ext cx="3829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b="1">
                <a:latin typeface="Arial" panose="020B0604020202020204" pitchFamily="34" charset="0"/>
              </a:rPr>
              <a:t>Work Smart Not Hard !!!</a:t>
            </a:r>
          </a:p>
        </p:txBody>
      </p:sp>
      <p:sp>
        <p:nvSpPr>
          <p:cNvPr id="3" name="Date Placeholder 2"/>
          <p:cNvSpPr>
            <a:spLocks noGrp="1"/>
          </p:cNvSpPr>
          <p:nvPr>
            <p:ph type="dt" sz="half" idx="10"/>
          </p:nvPr>
        </p:nvSpPr>
        <p:spPr/>
        <p:txBody>
          <a:bodyPr/>
          <a:lstStyle/>
          <a:p>
            <a:r>
              <a:rPr lang="en-US" smtClean="0"/>
              <a:t>2/17/2018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49</a:t>
            </a:fld>
            <a:endParaRPr lang="en-US"/>
          </a:p>
        </p:txBody>
      </p:sp>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195855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en-US" sz="4400" dirty="0" smtClean="0"/>
              <a:t>Examples…</a:t>
            </a:r>
            <a:endParaRPr lang="en-US" dirty="0"/>
          </a:p>
        </p:txBody>
      </p:sp>
      <p:sp>
        <p:nvSpPr>
          <p:cNvPr id="4" name="Slide Number Placeholder 3"/>
          <p:cNvSpPr>
            <a:spLocks noGrp="1"/>
          </p:cNvSpPr>
          <p:nvPr>
            <p:ph type="sldNum" sz="quarter" idx="11"/>
          </p:nvPr>
        </p:nvSpPr>
        <p:spPr/>
        <p:txBody>
          <a:bodyPr/>
          <a:lstStyle/>
          <a:p>
            <a:pPr>
              <a:defRPr/>
            </a:pPr>
            <a:fld id="{D4FD9659-824B-46C0-8A9A-C90F38C1F825}" type="slidenum">
              <a:rPr lang="en-US" smtClean="0"/>
              <a:pPr>
                <a:defRPr/>
              </a:pPr>
              <a:t>5</a:t>
            </a:fld>
            <a:endParaRPr lang="en-US" dirty="0"/>
          </a:p>
        </p:txBody>
      </p:sp>
      <p:sp>
        <p:nvSpPr>
          <p:cNvPr id="5" name="Forme 2"/>
          <p:cNvSpPr>
            <a:spLocks noGrp="1"/>
          </p:cNvSpPr>
          <p:nvPr>
            <p:ph idx="1"/>
          </p:nvPr>
        </p:nvSpPr>
        <p:spPr>
          <a:xfrm>
            <a:off x="457200" y="1570038"/>
            <a:ext cx="8229600" cy="4525962"/>
          </a:xfrm>
        </p:spPr>
        <p:txBody>
          <a:bodyPr>
            <a:noAutofit/>
          </a:bodyPr>
          <a:lstStyle/>
          <a:p>
            <a:pPr lvl="1"/>
            <a:r>
              <a:rPr lang="en-US" altLang="en-US" sz="2000" dirty="0" smtClean="0"/>
              <a:t>A </a:t>
            </a:r>
            <a:r>
              <a:rPr lang="en-US" altLang="en-US" sz="2000" dirty="0"/>
              <a:t>major event like a wedding</a:t>
            </a:r>
          </a:p>
          <a:p>
            <a:pPr lvl="1"/>
            <a:r>
              <a:rPr lang="en-US" altLang="en-US" sz="2000" dirty="0"/>
              <a:t>Any construction project</a:t>
            </a:r>
          </a:p>
          <a:p>
            <a:pPr lvl="1"/>
            <a:r>
              <a:rPr lang="en-US" altLang="en-US" sz="2000" dirty="0"/>
              <a:t>Designing a political </a:t>
            </a:r>
            <a:r>
              <a:rPr lang="en-US" altLang="en-US" sz="2000" dirty="0" smtClean="0"/>
              <a:t>campaign</a:t>
            </a:r>
          </a:p>
          <a:p>
            <a:pPr lvl="1"/>
            <a:r>
              <a:rPr lang="en-US" altLang="en-US" sz="2000" dirty="0" smtClean="0"/>
              <a:t>Developing a new software</a:t>
            </a:r>
          </a:p>
          <a:p>
            <a:pPr lvl="1"/>
            <a:r>
              <a:rPr lang="en-US" altLang="en-US" sz="2000" dirty="0" smtClean="0"/>
              <a:t>Update current system</a:t>
            </a:r>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4024652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5" name="Subtitle 4"/>
          <p:cNvSpPr>
            <a:spLocks noGrp="1"/>
          </p:cNvSpPr>
          <p:nvPr>
            <p:ph type="subTitle" idx="1"/>
          </p:nvPr>
        </p:nvSpPr>
        <p:spPr/>
        <p:txBody>
          <a:bodyPr/>
          <a:lstStyle/>
          <a:p>
            <a:r>
              <a:rPr lang="en-US" dirty="0" smtClean="0"/>
              <a:t>Contact Information:</a:t>
            </a:r>
          </a:p>
          <a:p>
            <a:r>
              <a:rPr lang="en-US" dirty="0" smtClean="0"/>
              <a:t>e-mail: </a:t>
            </a:r>
            <a:r>
              <a:rPr lang="en-US" dirty="0" smtClean="0"/>
              <a:t>elshimaa_ramadan@yahoo.com</a:t>
            </a:r>
            <a:endParaRPr lang="en-US" dirty="0"/>
          </a:p>
        </p:txBody>
      </p:sp>
    </p:spTree>
    <p:extLst>
      <p:ext uri="{BB962C8B-B14F-4D97-AF65-F5344CB8AC3E}">
        <p14:creationId xmlns:p14="http://schemas.microsoft.com/office/powerpoint/2010/main" val="4226317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sz="2700"/>
              <a:t>What is not a project?</a:t>
            </a:r>
          </a:p>
        </p:txBody>
      </p:sp>
      <p:sp>
        <p:nvSpPr>
          <p:cNvPr id="413699" name="Rectangle 3"/>
          <p:cNvSpPr>
            <a:spLocks noGrp="1" noChangeArrowheads="1"/>
          </p:cNvSpPr>
          <p:nvPr>
            <p:ph type="body" idx="1"/>
          </p:nvPr>
        </p:nvSpPr>
        <p:spPr/>
        <p:txBody>
          <a:bodyPr/>
          <a:lstStyle/>
          <a:p>
            <a:r>
              <a:rPr lang="en-US" altLang="en-US" sz="1800" dirty="0"/>
              <a:t>Emergency response to operations problems</a:t>
            </a:r>
          </a:p>
          <a:p>
            <a:pPr lvl="1"/>
            <a:r>
              <a:rPr lang="en-US" altLang="en-US" sz="1800" dirty="0"/>
              <a:t>Callouts</a:t>
            </a:r>
          </a:p>
          <a:p>
            <a:pPr lvl="1"/>
            <a:r>
              <a:rPr lang="en-US" altLang="en-US" sz="1800" dirty="0"/>
              <a:t>Repairs and troubleshooting</a:t>
            </a:r>
          </a:p>
          <a:p>
            <a:pPr lvl="1">
              <a:buFontTx/>
              <a:buNone/>
            </a:pPr>
            <a:endParaRPr lang="en-US" altLang="en-US" sz="1800" dirty="0"/>
          </a:p>
          <a:p>
            <a:r>
              <a:rPr lang="en-US" altLang="en-US" sz="1800" dirty="0"/>
              <a:t>Routine operations support</a:t>
            </a:r>
          </a:p>
          <a:p>
            <a:pPr lvl="1"/>
            <a:r>
              <a:rPr lang="en-US" altLang="en-US" sz="1800" dirty="0"/>
              <a:t>Maintenance of equipment</a:t>
            </a:r>
          </a:p>
          <a:p>
            <a:pPr lvl="1"/>
            <a:r>
              <a:rPr lang="en-US" altLang="en-US" sz="1800" dirty="0"/>
              <a:t>Minor modifications and tuning of equipment</a:t>
            </a:r>
          </a:p>
          <a:p>
            <a:pPr lvl="1"/>
            <a:r>
              <a:rPr lang="en-US" altLang="en-US" sz="1800" dirty="0"/>
              <a:t>Issuance of reports on the inventory status</a:t>
            </a:r>
            <a:endParaRPr lang="en-US" altLang="en-US" dirty="0"/>
          </a:p>
        </p:txBody>
      </p:sp>
      <p:sp>
        <p:nvSpPr>
          <p:cNvPr id="2" name="Date Placeholder 1"/>
          <p:cNvSpPr>
            <a:spLocks noGrp="1"/>
          </p:cNvSpPr>
          <p:nvPr>
            <p:ph type="dt" sz="half" idx="10"/>
          </p:nvPr>
        </p:nvSpPr>
        <p:spPr/>
        <p:txBody>
          <a:bodyPr/>
          <a:lstStyle/>
          <a:p>
            <a:r>
              <a:rPr lang="en-US" smtClean="0"/>
              <a:t>2/17/2018</a:t>
            </a:r>
            <a:endParaRPr lang="en-US" dirty="0"/>
          </a:p>
        </p:txBody>
      </p:sp>
      <p:sp>
        <p:nvSpPr>
          <p:cNvPr id="3" name="Slide Number Placeholder 2"/>
          <p:cNvSpPr>
            <a:spLocks noGrp="1"/>
          </p:cNvSpPr>
          <p:nvPr>
            <p:ph type="sldNum" sz="quarter" idx="4294967295"/>
          </p:nvPr>
        </p:nvSpPr>
        <p:spPr>
          <a:xfrm>
            <a:off x="7315200" y="6400800"/>
            <a:ext cx="1066800" cy="304800"/>
          </a:xfrm>
        </p:spPr>
        <p:txBody>
          <a:bodyPr/>
          <a:lstStyle/>
          <a:p>
            <a:r>
              <a:rPr lang="en-US" dirty="0" smtClean="0"/>
              <a:t>6</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415658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0"/>
            <a:ext cx="9296400" cy="1143000"/>
          </a:xfrm>
        </p:spPr>
        <p:txBody>
          <a:bodyPr>
            <a:normAutofit fontScale="90000"/>
          </a:bodyPr>
          <a:lstStyle/>
          <a:p>
            <a:r>
              <a:rPr lang="en-US" dirty="0" smtClean="0"/>
              <a:t>Triple Constraint of Project Management</a:t>
            </a:r>
          </a:p>
        </p:txBody>
      </p:sp>
      <p:sp>
        <p:nvSpPr>
          <p:cNvPr id="7" name="Slide Number Placeholder 6"/>
          <p:cNvSpPr>
            <a:spLocks noGrp="1"/>
          </p:cNvSpPr>
          <p:nvPr>
            <p:ph type="sldNum" sz="quarter" idx="11"/>
          </p:nvPr>
        </p:nvSpPr>
        <p:spPr/>
        <p:txBody>
          <a:bodyPr/>
          <a:lstStyle/>
          <a:p>
            <a:pPr>
              <a:buFontTx/>
              <a:buNone/>
              <a:defRPr/>
            </a:pPr>
            <a:fld id="{E73CE052-F1B7-490B-A5C4-C391F856A612}" type="slidenum">
              <a:rPr lang="en-US"/>
              <a:pPr>
                <a:buFontTx/>
                <a:buNone/>
                <a:defRPr/>
              </a:pPr>
              <a:t>7</a:t>
            </a:fld>
            <a:endParaRPr lang="en-US" dirty="0"/>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652"/>
          <a:stretch/>
        </p:blipFill>
        <p:spPr>
          <a:xfrm>
            <a:off x="1295400" y="838200"/>
            <a:ext cx="5791200" cy="5654675"/>
          </a:xfrm>
          <a:prstGeom prst="rect">
            <a:avLst/>
          </a:prstGeom>
        </p:spPr>
      </p:pic>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252198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rme 1"/>
          <p:cNvSpPr>
            <a:spLocks noGrp="1"/>
          </p:cNvSpPr>
          <p:nvPr>
            <p:ph type="title"/>
          </p:nvPr>
        </p:nvSpPr>
        <p:spPr/>
        <p:txBody>
          <a:bodyPr/>
          <a:lstStyle/>
          <a:p>
            <a:r>
              <a:rPr lang="fr-CA" altLang="en-US" dirty="0" smtClean="0"/>
              <a:t>Triple Constraint</a:t>
            </a:r>
          </a:p>
        </p:txBody>
      </p:sp>
      <p:sp>
        <p:nvSpPr>
          <p:cNvPr id="11267" name="Forme 2"/>
          <p:cNvSpPr>
            <a:spLocks noGrp="1"/>
          </p:cNvSpPr>
          <p:nvPr>
            <p:ph idx="1"/>
          </p:nvPr>
        </p:nvSpPr>
        <p:spPr>
          <a:xfrm>
            <a:off x="304800" y="1481138"/>
            <a:ext cx="8534400" cy="4525962"/>
          </a:xfrm>
        </p:spPr>
        <p:txBody>
          <a:bodyPr/>
          <a:lstStyle/>
          <a:p>
            <a:pPr marL="204788" indent="-204788"/>
            <a:r>
              <a:rPr lang="en-US" altLang="en-US" dirty="0" smtClean="0"/>
              <a:t>Increased </a:t>
            </a:r>
            <a:r>
              <a:rPr lang="en-US" altLang="en-US" b="1" dirty="0" smtClean="0"/>
              <a:t>Scope </a:t>
            </a:r>
            <a:r>
              <a:rPr lang="en-US" altLang="en-US" dirty="0" smtClean="0"/>
              <a:t> = increased time +  increased cost</a:t>
            </a:r>
          </a:p>
          <a:p>
            <a:pPr marL="204788" indent="-204788"/>
            <a:endParaRPr lang="en-US" altLang="en-US" dirty="0" smtClean="0"/>
          </a:p>
          <a:p>
            <a:pPr marL="204788" indent="-204788"/>
            <a:r>
              <a:rPr lang="en-US" altLang="en-US" dirty="0" smtClean="0"/>
              <a:t>Tight </a:t>
            </a:r>
            <a:r>
              <a:rPr lang="en-US" altLang="en-US" b="1" dirty="0" smtClean="0"/>
              <a:t>Time</a:t>
            </a:r>
            <a:r>
              <a:rPr lang="en-US" altLang="en-US" dirty="0" smtClean="0"/>
              <a:t> = increased costs + reduced scope</a:t>
            </a:r>
          </a:p>
          <a:p>
            <a:pPr marL="204788" indent="-204788"/>
            <a:endParaRPr lang="en-US" altLang="en-US" dirty="0" smtClean="0"/>
          </a:p>
          <a:p>
            <a:pPr marL="204788" indent="-204788"/>
            <a:r>
              <a:rPr lang="en-US" altLang="en-US" dirty="0" smtClean="0"/>
              <a:t>Tight </a:t>
            </a:r>
            <a:r>
              <a:rPr lang="en-US" altLang="en-US" b="1" dirty="0" smtClean="0"/>
              <a:t>Budget</a:t>
            </a:r>
            <a:r>
              <a:rPr lang="en-US" altLang="en-US" dirty="0" smtClean="0"/>
              <a:t> = increased time + reduced scope.</a:t>
            </a:r>
            <a:endParaRPr lang="fr-CA" altLang="en-US" dirty="0" smtClean="0"/>
          </a:p>
        </p:txBody>
      </p:sp>
      <p:sp>
        <p:nvSpPr>
          <p:cNvPr id="2" name="Date Placeholder 1"/>
          <p:cNvSpPr>
            <a:spLocks noGrp="1"/>
          </p:cNvSpPr>
          <p:nvPr>
            <p:ph type="dt" sz="half" idx="10"/>
          </p:nvPr>
        </p:nvSpPr>
        <p:spPr/>
        <p:txBody>
          <a:bodyPr/>
          <a:lstStyle/>
          <a:p>
            <a:r>
              <a:rPr lang="en-US" smtClean="0"/>
              <a:t>2/17/2018</a:t>
            </a:r>
            <a:endParaRPr lang="en-US"/>
          </a:p>
        </p:txBody>
      </p:sp>
      <p:sp>
        <p:nvSpPr>
          <p:cNvPr id="3" name="Slide Number Placeholder 2"/>
          <p:cNvSpPr>
            <a:spLocks noGrp="1"/>
          </p:cNvSpPr>
          <p:nvPr>
            <p:ph type="sldNum" sz="quarter" idx="4294967295"/>
          </p:nvPr>
        </p:nvSpPr>
        <p:spPr>
          <a:xfrm flipV="1">
            <a:off x="7696200" y="6492875"/>
            <a:ext cx="990600" cy="136525"/>
          </a:xfrm>
        </p:spPr>
        <p:txBody>
          <a:bodyPr/>
          <a:lstStyle/>
          <a:p>
            <a:r>
              <a:rPr lang="en-US" sz="1600" dirty="0"/>
              <a:t>8</a:t>
            </a:r>
            <a:endParaRPr lang="en-US" sz="1600"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489644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http://www.sonoma.edu/pubs/nb/4_19_04/images/thumbsu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1906" y="3321844"/>
            <a:ext cx="1425179"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Forme 1"/>
          <p:cNvSpPr>
            <a:spLocks noGrp="1"/>
          </p:cNvSpPr>
          <p:nvPr>
            <p:ph type="title"/>
          </p:nvPr>
        </p:nvSpPr>
        <p:spPr/>
        <p:txBody>
          <a:bodyPr/>
          <a:lstStyle/>
          <a:p>
            <a:r>
              <a:rPr lang="fr-CA" altLang="en-US" smtClean="0"/>
              <a:t>Project Success</a:t>
            </a:r>
          </a:p>
        </p:txBody>
      </p:sp>
      <p:sp>
        <p:nvSpPr>
          <p:cNvPr id="11" name="Rounded Rectangle 10"/>
          <p:cNvSpPr/>
          <p:nvPr/>
        </p:nvSpPr>
        <p:spPr>
          <a:xfrm>
            <a:off x="1572817" y="2464594"/>
            <a:ext cx="2516981" cy="1391841"/>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tx1">
                    <a:lumMod val="85000"/>
                    <a:lumOff val="15000"/>
                  </a:schemeClr>
                </a:solidFill>
              </a:rPr>
              <a:t>Customer Requirements satisfied/exceeded</a:t>
            </a:r>
          </a:p>
        </p:txBody>
      </p:sp>
      <p:sp>
        <p:nvSpPr>
          <p:cNvPr id="12" name="Rounded Rectangle 11"/>
          <p:cNvSpPr/>
          <p:nvPr/>
        </p:nvSpPr>
        <p:spPr>
          <a:xfrm>
            <a:off x="4993483" y="2464594"/>
            <a:ext cx="2516981" cy="1391841"/>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tx1">
                    <a:lumMod val="85000"/>
                    <a:lumOff val="15000"/>
                  </a:schemeClr>
                </a:solidFill>
              </a:rPr>
              <a:t>Completed within allocated time frame</a:t>
            </a:r>
          </a:p>
        </p:txBody>
      </p:sp>
      <p:sp>
        <p:nvSpPr>
          <p:cNvPr id="13" name="Rounded Rectangle 12"/>
          <p:cNvSpPr/>
          <p:nvPr/>
        </p:nvSpPr>
        <p:spPr>
          <a:xfrm>
            <a:off x="1572817" y="4018361"/>
            <a:ext cx="2516981" cy="139184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tx1">
                    <a:lumMod val="85000"/>
                    <a:lumOff val="15000"/>
                  </a:schemeClr>
                </a:solidFill>
              </a:rPr>
              <a:t>Completed within allocated budget</a:t>
            </a:r>
          </a:p>
        </p:txBody>
      </p:sp>
      <p:sp>
        <p:nvSpPr>
          <p:cNvPr id="14" name="Rounded Rectangle 13"/>
          <p:cNvSpPr/>
          <p:nvPr/>
        </p:nvSpPr>
        <p:spPr>
          <a:xfrm>
            <a:off x="5000626" y="3964783"/>
            <a:ext cx="2518172" cy="1393031"/>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tx1">
                    <a:lumMod val="85000"/>
                    <a:lumOff val="15000"/>
                  </a:schemeClr>
                </a:solidFill>
              </a:rPr>
              <a:t>Accepted by the customer</a:t>
            </a:r>
          </a:p>
        </p:txBody>
      </p:sp>
      <p:sp>
        <p:nvSpPr>
          <p:cNvPr id="2" name="Date Placeholder 1"/>
          <p:cNvSpPr>
            <a:spLocks noGrp="1"/>
          </p:cNvSpPr>
          <p:nvPr>
            <p:ph type="dt" sz="half" idx="10"/>
          </p:nvPr>
        </p:nvSpPr>
        <p:spPr/>
        <p:txBody>
          <a:bodyPr/>
          <a:lstStyle/>
          <a:p>
            <a:r>
              <a:rPr lang="en-US" smtClean="0"/>
              <a:t>2/17/2018</a:t>
            </a:r>
            <a:endParaRPr lang="en-US"/>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1"/>
          </p:nvPr>
        </p:nvSpPr>
        <p:spPr/>
        <p:txBody>
          <a:bodyPr/>
          <a:lstStyle/>
          <a:p>
            <a:pPr>
              <a:defRPr/>
            </a:pPr>
            <a:fld id="{D4FD9659-824B-46C0-8A9A-C90F38C1F825}" type="slidenum">
              <a:rPr lang="en-US" smtClean="0"/>
              <a:pPr>
                <a:defRPr/>
              </a:pPr>
              <a:t>9</a:t>
            </a:fld>
            <a:endParaRPr lang="en-US" dirty="0"/>
          </a:p>
        </p:txBody>
      </p:sp>
    </p:spTree>
    <p:extLst>
      <p:ext uri="{BB962C8B-B14F-4D97-AF65-F5344CB8AC3E}">
        <p14:creationId xmlns:p14="http://schemas.microsoft.com/office/powerpoint/2010/main" val="425277196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4747</TotalTime>
  <Words>3063</Words>
  <Application>Microsoft Office PowerPoint</Application>
  <PresentationFormat>On-screen Show (4:3)</PresentationFormat>
  <Paragraphs>396</Paragraphs>
  <Slides>50</Slides>
  <Notes>4</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65" baseType="lpstr">
      <vt:lpstr>AdvOT5bf56204.B</vt:lpstr>
      <vt:lpstr>AdvOTda51268d</vt:lpstr>
      <vt:lpstr>AdvOTda51268d+20</vt: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Clip</vt:lpstr>
      <vt:lpstr> Project Management &amp; IT: Approaches to Systems Development </vt:lpstr>
      <vt:lpstr>Project Management</vt:lpstr>
      <vt:lpstr>Exercise…</vt:lpstr>
      <vt:lpstr>What Is a Project?</vt:lpstr>
      <vt:lpstr>Examples…</vt:lpstr>
      <vt:lpstr>What is not a project?</vt:lpstr>
      <vt:lpstr>Triple Constraint of Project Management</vt:lpstr>
      <vt:lpstr>Triple Constraint</vt:lpstr>
      <vt:lpstr>Project Success</vt:lpstr>
      <vt:lpstr>Project Failure</vt:lpstr>
      <vt:lpstr>What Helps Projects Succeed?*</vt:lpstr>
      <vt:lpstr>Project Management Framework</vt:lpstr>
      <vt:lpstr>Role of a Project Manager</vt:lpstr>
      <vt:lpstr>Learning Objectives</vt:lpstr>
      <vt:lpstr>Learning Objectives</vt:lpstr>
      <vt:lpstr>Projects cannot be run in isolation</vt:lpstr>
      <vt:lpstr>Systems management</vt:lpstr>
      <vt:lpstr>3 Sphere Model for Systems Management</vt:lpstr>
      <vt:lpstr>Diversity of IT Projects</vt:lpstr>
      <vt:lpstr>IT / IS / SD Projects</vt:lpstr>
      <vt:lpstr>PowerPoint Presentation</vt:lpstr>
      <vt:lpstr>Learning Objectives</vt:lpstr>
      <vt:lpstr>STAKEHOLDER MANAGEMENT</vt:lpstr>
      <vt:lpstr>STAKEHOLDER MANAGEMENT</vt:lpstr>
      <vt:lpstr>Learning Objectives</vt:lpstr>
      <vt:lpstr>Project Phases &amp; Project Life Cycle</vt:lpstr>
      <vt:lpstr>Phases of the Traditional Project Life Cycle</vt:lpstr>
      <vt:lpstr>Importance of Project Phases &amp; Management Reviews</vt:lpstr>
      <vt:lpstr>Learning Objectives</vt:lpstr>
      <vt:lpstr>Project vs. Product Life Cycles</vt:lpstr>
      <vt:lpstr>Product Life Cycles in IT/IS</vt:lpstr>
      <vt:lpstr>Learning Objectives</vt:lpstr>
      <vt:lpstr>Product Life Cycles in IT/IS</vt:lpstr>
      <vt:lpstr>Predictive Life Cycle Models</vt:lpstr>
      <vt:lpstr>Waterfall &amp; Spiral Life Cycle Models</vt:lpstr>
      <vt:lpstr>Assumptions of the Waterfall Model</vt:lpstr>
      <vt:lpstr>From Prediction to Adaptation</vt:lpstr>
      <vt:lpstr>PowerPoint Presentation</vt:lpstr>
      <vt:lpstr>PowerPoint Presentation</vt:lpstr>
      <vt:lpstr>Learning Objectives</vt:lpstr>
      <vt:lpstr>Trends Affecting IT Project Management</vt:lpstr>
      <vt:lpstr>Agile Software Development</vt:lpstr>
      <vt:lpstr>Agile Software Development  http://agilemanifesto.org/</vt:lpstr>
      <vt:lpstr>Scrum*</vt:lpstr>
      <vt:lpstr>Scrum Framework</vt:lpstr>
      <vt:lpstr>Scrum: main roles</vt:lpstr>
      <vt:lpstr>Agile Project Management</vt:lpstr>
      <vt:lpstr>Chapter Summary</vt:lpstr>
      <vt:lpstr>Project Management….</vt:lpstr>
      <vt:lpstr>Questions…?</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Mode prince</cp:lastModifiedBy>
  <cp:revision>226</cp:revision>
  <dcterms:created xsi:type="dcterms:W3CDTF">2001-07-05T23:10:12Z</dcterms:created>
  <dcterms:modified xsi:type="dcterms:W3CDTF">2019-01-30T13:24:24Z</dcterms:modified>
</cp:coreProperties>
</file>