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70"/>
  </p:notesMasterIdLst>
  <p:handoutMasterIdLst>
    <p:handoutMasterId r:id="rId71"/>
  </p:handoutMasterIdLst>
  <p:sldIdLst>
    <p:sldId id="257" r:id="rId3"/>
    <p:sldId id="338" r:id="rId4"/>
    <p:sldId id="339" r:id="rId5"/>
    <p:sldId id="340" r:id="rId6"/>
    <p:sldId id="387" r:id="rId7"/>
    <p:sldId id="341" r:id="rId8"/>
    <p:sldId id="391" r:id="rId9"/>
    <p:sldId id="343" r:id="rId10"/>
    <p:sldId id="398" r:id="rId11"/>
    <p:sldId id="399" r:id="rId12"/>
    <p:sldId id="401" r:id="rId13"/>
    <p:sldId id="402" r:id="rId14"/>
    <p:sldId id="428" r:id="rId15"/>
    <p:sldId id="429" r:id="rId16"/>
    <p:sldId id="430" r:id="rId17"/>
    <p:sldId id="431" r:id="rId18"/>
    <p:sldId id="407" r:id="rId19"/>
    <p:sldId id="408" r:id="rId20"/>
    <p:sldId id="409" r:id="rId21"/>
    <p:sldId id="411" r:id="rId22"/>
    <p:sldId id="432" r:id="rId23"/>
    <p:sldId id="433" r:id="rId24"/>
    <p:sldId id="412" r:id="rId25"/>
    <p:sldId id="413" r:id="rId26"/>
    <p:sldId id="419" r:id="rId27"/>
    <p:sldId id="420" r:id="rId28"/>
    <p:sldId id="421" r:id="rId29"/>
    <p:sldId id="434" r:id="rId30"/>
    <p:sldId id="435" r:id="rId31"/>
    <p:sldId id="422" r:id="rId32"/>
    <p:sldId id="423" r:id="rId33"/>
    <p:sldId id="424" r:id="rId34"/>
    <p:sldId id="425" r:id="rId35"/>
    <p:sldId id="348" r:id="rId36"/>
    <p:sldId id="349" r:id="rId37"/>
    <p:sldId id="350" r:id="rId38"/>
    <p:sldId id="351" r:id="rId39"/>
    <p:sldId id="352" r:id="rId40"/>
    <p:sldId id="357" r:id="rId41"/>
    <p:sldId id="390" r:id="rId42"/>
    <p:sldId id="358" r:id="rId43"/>
    <p:sldId id="394" r:id="rId44"/>
    <p:sldId id="392" r:id="rId45"/>
    <p:sldId id="393" r:id="rId46"/>
    <p:sldId id="362" r:id="rId47"/>
    <p:sldId id="364" r:id="rId48"/>
    <p:sldId id="365" r:id="rId49"/>
    <p:sldId id="366" r:id="rId50"/>
    <p:sldId id="369" r:id="rId51"/>
    <p:sldId id="370" r:id="rId52"/>
    <p:sldId id="371" r:id="rId53"/>
    <p:sldId id="395" r:id="rId54"/>
    <p:sldId id="374" r:id="rId55"/>
    <p:sldId id="375" r:id="rId56"/>
    <p:sldId id="376" r:id="rId57"/>
    <p:sldId id="377" r:id="rId58"/>
    <p:sldId id="378" r:id="rId59"/>
    <p:sldId id="379" r:id="rId60"/>
    <p:sldId id="380" r:id="rId61"/>
    <p:sldId id="381" r:id="rId62"/>
    <p:sldId id="396" r:id="rId63"/>
    <p:sldId id="382" r:id="rId64"/>
    <p:sldId id="383" r:id="rId65"/>
    <p:sldId id="384" r:id="rId66"/>
    <p:sldId id="385" r:id="rId67"/>
    <p:sldId id="397" r:id="rId68"/>
    <p:sldId id="386" r:id="rId6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6" autoAdjust="0"/>
    <p:restoredTop sz="94551" autoAdjust="0"/>
  </p:normalViewPr>
  <p:slideViewPr>
    <p:cSldViewPr>
      <p:cViewPr varScale="1">
        <p:scale>
          <a:sx n="70" d="100"/>
          <a:sy n="70" d="100"/>
        </p:scale>
        <p:origin x="126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7" d="100"/>
        <a:sy n="117" d="100"/>
      </p:scale>
      <p:origin x="0" y="9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64191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41DFD6-653A-4683-8206-67B0DFA0CD11}" type="slidenum">
              <a:rPr lang="en-US" altLang="en-US"/>
              <a:pPr eaLnBrk="1" hangingPunct="1"/>
              <a:t>18</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486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A55C41-8E56-41AE-83B6-5958566F0AC0}" type="slidenum">
              <a:rPr lang="en-US" altLang="en-US"/>
              <a:pPr eaLnBrk="1" hangingPunct="1"/>
              <a:t>20</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5921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854DB3-7A57-4181-880A-5215D777BBA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0" y="6492875"/>
            <a:ext cx="2350681" cy="365125"/>
          </a:xfrm>
        </p:spPr>
        <p:txBody>
          <a:bodyPr/>
          <a:lstStyle>
            <a:lvl1pPr algn="l">
              <a:defRPr sz="1200"/>
            </a:lvl1pPr>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a:xfrm>
            <a:off x="8610600" y="6492875"/>
            <a:ext cx="533400" cy="365125"/>
          </a:xfrm>
        </p:spPr>
        <p:txBody>
          <a:bodyPr/>
          <a:lstStyle>
            <a:lvl1pPr>
              <a:defRPr sz="1200"/>
            </a:lvl1pPr>
            <a:extLst/>
          </a:lstStyle>
          <a:p>
            <a:pPr>
              <a:defRPr/>
            </a:pPr>
            <a:fld id="{1953F6A9-037C-4679-A974-5A2F60203CED}" type="slidenum">
              <a:rPr lang="en-US" smtClean="0"/>
              <a:pPr>
                <a:defRPr/>
              </a:pPr>
              <a:t>‹#›</a:t>
            </a:fld>
            <a:endParaRPr lang="en-US" dirty="0"/>
          </a:p>
        </p:txBody>
      </p:sp>
      <p:sp>
        <p:nvSpPr>
          <p:cNvPr id="7" name="Title 6"/>
          <p:cNvSpPr>
            <a:spLocks noGrp="1"/>
          </p:cNvSpPr>
          <p:nvPr>
            <p:ph type="title"/>
          </p:nvPr>
        </p:nvSpPr>
        <p:spPr/>
        <p:txBody>
          <a:bodyPr rtlCol="0"/>
          <a:lstStyle>
            <a:lvl1pPr>
              <a:defRPr>
                <a:latin typeface="Arial" pitchFamily="34" charset="0"/>
                <a:cs typeface="Arial" pitchFamily="34" charset="0"/>
              </a:defRPr>
            </a:lvl1pPr>
            <a:extLst/>
          </a:lstStyle>
          <a:p>
            <a:r>
              <a:rPr kumimoji="0" lang="en-US" dirty="0" smtClean="0"/>
              <a:t>Click to edit Master title style</a:t>
            </a:r>
            <a:endParaRPr kumimoji="0" lang="en-US" dirty="0"/>
          </a:p>
        </p:txBody>
      </p:sp>
      <p:sp>
        <p:nvSpPr>
          <p:cNvPr id="8" name="TextBox 7"/>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27673681-C82D-4D99-8948-365C75EB26F8}"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DA50FAF7-8C0D-4DDF-A379-F4FDC17B23A3}"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p>
            <a:pPr>
              <a:defRPr/>
            </a:pPr>
            <a:fld id="{B06E41F8-23B9-454D-90CC-E31BF8A7FBC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CAB078C3-AD74-4C69-8529-ABFACC42093C}"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F6D544F7-41D2-4889-B2EC-B0B2B2B8DC5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65EE8385-873D-4308-8CE2-51B606282F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2917F4C6-6F30-47C3-875F-46DAC858CAAF}"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13418779-1B42-43E3-AD0F-719051D4209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D078B0EE-74BD-464F-A113-BF9301018BF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416562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BD45D22-0321-4823-8238-266049D252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4:</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Integration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altLang="en-US" sz="3000"/>
              <a:t>Why is Project Selection Important?</a:t>
            </a:r>
          </a:p>
        </p:txBody>
      </p:sp>
      <p:sp>
        <p:nvSpPr>
          <p:cNvPr id="40963" name="Rectangle 3"/>
          <p:cNvSpPr>
            <a:spLocks noGrp="1" noChangeArrowheads="1"/>
          </p:cNvSpPr>
          <p:nvPr>
            <p:ph idx="1"/>
          </p:nvPr>
        </p:nvSpPr>
        <p:spPr/>
        <p:txBody>
          <a:bodyPr>
            <a:normAutofit/>
          </a:bodyPr>
          <a:lstStyle/>
          <a:p>
            <a:pPr>
              <a:lnSpc>
                <a:spcPct val="90000"/>
              </a:lnSpc>
            </a:pPr>
            <a:r>
              <a:rPr lang="en-US" altLang="en-US" sz="2400" dirty="0"/>
              <a:t>The FIRST STEP in successful projects</a:t>
            </a:r>
          </a:p>
          <a:p>
            <a:pPr>
              <a:lnSpc>
                <a:spcPct val="90000"/>
              </a:lnSpc>
            </a:pPr>
            <a:r>
              <a:rPr lang="en-US" altLang="en-US" sz="2400" dirty="0"/>
              <a:t>Wasted </a:t>
            </a:r>
            <a:r>
              <a:rPr lang="en-US" altLang="en-US" sz="2400" dirty="0"/>
              <a:t>resources with starts and stops, high-risk, high-cost projects</a:t>
            </a:r>
          </a:p>
          <a:p>
            <a:pPr>
              <a:lnSpc>
                <a:spcPct val="90000"/>
              </a:lnSpc>
            </a:pPr>
            <a:r>
              <a:rPr lang="en-US" altLang="en-US" sz="2400" dirty="0"/>
              <a:t>Lost opportunity costs of not doing the “right” projects</a:t>
            </a:r>
          </a:p>
          <a:p>
            <a:pPr>
              <a:lnSpc>
                <a:spcPct val="90000"/>
              </a:lnSpc>
            </a:pPr>
            <a:r>
              <a:rPr lang="en-US" altLang="en-US" sz="2400" dirty="0"/>
              <a:t>Completion of projects that do not contribute to the organization’s strategic direction (throw-</a:t>
            </a:r>
            <a:r>
              <a:rPr lang="en-US" altLang="en-US" sz="2400" dirty="0" err="1"/>
              <a:t>aways</a:t>
            </a:r>
            <a:r>
              <a:rPr lang="en-US" altLang="en-US" sz="2400" dirty="0"/>
              <a:t>)</a:t>
            </a:r>
          </a:p>
          <a:p>
            <a:pPr>
              <a:lnSpc>
                <a:spcPct val="90000"/>
              </a:lnSpc>
            </a:pPr>
            <a:endParaRPr lang="en-US" altLang="en-US" sz="2400" dirty="0"/>
          </a:p>
          <a:p>
            <a:pPr>
              <a:lnSpc>
                <a:spcPct val="90000"/>
              </a:lnSpc>
            </a:pPr>
            <a:endParaRPr lang="en-US" altLang="en-US" sz="2400" dirty="0"/>
          </a:p>
        </p:txBody>
      </p:sp>
      <p:sp>
        <p:nvSpPr>
          <p:cNvPr id="2" name="Date Placeholder 1"/>
          <p:cNvSpPr>
            <a:spLocks noGrp="1"/>
          </p:cNvSpPr>
          <p:nvPr>
            <p:ph type="dt" sz="half" idx="4294967295"/>
          </p:nvPr>
        </p:nvSpPr>
        <p:spPr/>
        <p:txBody>
          <a:bodyPr/>
          <a:lstStyle/>
          <a:p>
            <a:r>
              <a:rPr lang="en-US" smtClean="0"/>
              <a:t>3/3/2018</a:t>
            </a:r>
            <a:endParaRPr lang="en-US"/>
          </a:p>
        </p:txBody>
      </p:sp>
      <p:sp>
        <p:nvSpPr>
          <p:cNvPr id="3" name="Slide Number Placeholder 2"/>
          <p:cNvSpPr>
            <a:spLocks noGrp="1"/>
          </p:cNvSpPr>
          <p:nvPr>
            <p:ph type="sldNum" sz="quarter" idx="12"/>
          </p:nvPr>
        </p:nvSpPr>
        <p:spPr/>
        <p:txBody>
          <a:bodyPr/>
          <a:lstStyle/>
          <a:p>
            <a:fld id="{2FBF8FAE-356C-4432-B3D1-FDFB6A0B3CD2}" type="slidenum">
              <a:rPr lang="en-US" smtClean="0"/>
              <a:t>10</a:t>
            </a:fld>
            <a:endParaRPr lang="en-US"/>
          </a:p>
        </p:txBody>
      </p:sp>
    </p:spTree>
    <p:extLst>
      <p:ext uri="{BB962C8B-B14F-4D97-AF65-F5344CB8AC3E}">
        <p14:creationId xmlns:p14="http://schemas.microsoft.com/office/powerpoint/2010/main" val="335088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smtClean="0"/>
              <a:t>Screening &amp; Selection Issues</a:t>
            </a:r>
          </a:p>
        </p:txBody>
      </p:sp>
      <p:sp>
        <p:nvSpPr>
          <p:cNvPr id="18434" name="Rectangle 3"/>
          <p:cNvSpPr>
            <a:spLocks noGrp="1" noChangeArrowheads="1"/>
          </p:cNvSpPr>
          <p:nvPr>
            <p:ph idx="1"/>
          </p:nvPr>
        </p:nvSpPr>
        <p:spPr/>
        <p:txBody>
          <a:bodyPr/>
          <a:lstStyle/>
          <a:p>
            <a:pPr eaLnBrk="1" hangingPunct="1">
              <a:buClr>
                <a:schemeClr val="tx1"/>
              </a:buClr>
            </a:pPr>
            <a:r>
              <a:rPr lang="en-US" sz="2100" b="1" i="1" dirty="0">
                <a:solidFill>
                  <a:srgbClr val="FF0000"/>
                </a:solidFill>
              </a:rPr>
              <a:t>Risk</a:t>
            </a:r>
            <a:r>
              <a:rPr lang="en-US" sz="2100" dirty="0"/>
              <a:t> – unpredictability to the firm</a:t>
            </a:r>
          </a:p>
          <a:p>
            <a:pPr eaLnBrk="1" hangingPunct="1">
              <a:buClr>
                <a:schemeClr val="tx1"/>
              </a:buClr>
            </a:pPr>
            <a:r>
              <a:rPr lang="en-US" sz="2100" b="1" i="1" dirty="0">
                <a:solidFill>
                  <a:srgbClr val="FF0000"/>
                </a:solidFill>
              </a:rPr>
              <a:t>Commercial</a:t>
            </a:r>
            <a:r>
              <a:rPr lang="en-US" sz="2100" dirty="0">
                <a:solidFill>
                  <a:srgbClr val="FF0000"/>
                </a:solidFill>
              </a:rPr>
              <a:t> </a:t>
            </a:r>
            <a:r>
              <a:rPr lang="en-US" sz="2100" dirty="0"/>
              <a:t>– market potential</a:t>
            </a:r>
          </a:p>
          <a:p>
            <a:pPr eaLnBrk="1" hangingPunct="1">
              <a:buClr>
                <a:schemeClr val="tx1"/>
              </a:buClr>
            </a:pPr>
            <a:r>
              <a:rPr lang="en-US" sz="2100" b="1" i="1" dirty="0">
                <a:solidFill>
                  <a:srgbClr val="FF0000"/>
                </a:solidFill>
              </a:rPr>
              <a:t>Internal operating </a:t>
            </a:r>
            <a:r>
              <a:rPr lang="en-US" sz="2100" dirty="0"/>
              <a:t>– changes in firm operations</a:t>
            </a:r>
          </a:p>
          <a:p>
            <a:pPr eaLnBrk="1" hangingPunct="1">
              <a:buClr>
                <a:schemeClr val="tx1"/>
              </a:buClr>
            </a:pPr>
            <a:r>
              <a:rPr lang="en-US" sz="2100" b="1" i="1" dirty="0">
                <a:solidFill>
                  <a:srgbClr val="FF0000"/>
                </a:solidFill>
              </a:rPr>
              <a:t>Additional</a:t>
            </a:r>
            <a:r>
              <a:rPr lang="en-US" sz="2100" dirty="0">
                <a:solidFill>
                  <a:srgbClr val="FF0000"/>
                </a:solidFill>
              </a:rPr>
              <a:t> </a:t>
            </a:r>
            <a:r>
              <a:rPr lang="en-US" sz="2100" dirty="0"/>
              <a:t>– image, patent, fit, etc.</a:t>
            </a:r>
          </a:p>
          <a:p>
            <a:pPr eaLnBrk="1" hangingPunct="1"/>
            <a:endParaRPr lang="en-US" sz="2100" dirty="0"/>
          </a:p>
          <a:p>
            <a:pPr eaLnBrk="1" hangingPunct="1">
              <a:buFontTx/>
              <a:buNone/>
            </a:pPr>
            <a:r>
              <a:rPr lang="en-US" sz="2100" dirty="0"/>
              <a:t>	</a:t>
            </a:r>
            <a:r>
              <a:rPr lang="en-US" sz="2100" b="1" i="1" dirty="0"/>
              <a:t>All models only partially reflect reality and have both objective and subjective factors imbedded </a:t>
            </a:r>
          </a:p>
        </p:txBody>
      </p:sp>
      <p:sp>
        <p:nvSpPr>
          <p:cNvPr id="2" name="Date Placeholder 1"/>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11</a:t>
            </a:fld>
            <a:endParaRPr lang="en-US"/>
          </a:p>
        </p:txBody>
      </p:sp>
    </p:spTree>
    <p:extLst>
      <p:ext uri="{BB962C8B-B14F-4D97-AF65-F5344CB8AC3E}">
        <p14:creationId xmlns:p14="http://schemas.microsoft.com/office/powerpoint/2010/main" val="223786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r>
              <a:rPr lang="en-US" smtClean="0"/>
              <a:t>3/3/2018</a:t>
            </a:r>
            <a:endParaRPr lang="en-US"/>
          </a:p>
        </p:txBody>
      </p:sp>
      <p:sp>
        <p:nvSpPr>
          <p:cNvPr id="5" name="Slide Number Placeholder 4"/>
          <p:cNvSpPr>
            <a:spLocks noGrp="1"/>
          </p:cNvSpPr>
          <p:nvPr>
            <p:ph type="sldNum" sz="quarter" idx="12"/>
          </p:nvPr>
        </p:nvSpPr>
        <p:spPr/>
        <p:txBody>
          <a:bodyPr/>
          <a:lstStyle/>
          <a:p>
            <a:fld id="{2FBF8FAE-356C-4432-B3D1-FDFB6A0B3CD2}" type="slidenum">
              <a:rPr lang="en-US" smtClean="0"/>
              <a:t>12</a:t>
            </a:fld>
            <a:endParaRPr lang="en-US"/>
          </a:p>
        </p:txBody>
      </p:sp>
      <p:pic>
        <p:nvPicPr>
          <p:cNvPr id="6" name="Picture 5"/>
          <p:cNvPicPr>
            <a:picLocks noChangeAspect="1"/>
          </p:cNvPicPr>
          <p:nvPr/>
        </p:nvPicPr>
        <p:blipFill>
          <a:blip r:embed="rId2">
            <a:lum bright="-20000" contrast="40000"/>
          </a:blip>
          <a:stretch>
            <a:fillRect/>
          </a:stretch>
        </p:blipFill>
        <p:spPr>
          <a:xfrm>
            <a:off x="71652" y="901227"/>
            <a:ext cx="8963406" cy="5094407"/>
          </a:xfrm>
          <a:prstGeom prst="rect">
            <a:avLst/>
          </a:prstGeom>
        </p:spPr>
      </p:pic>
    </p:spTree>
    <p:extLst>
      <p:ext uri="{BB962C8B-B14F-4D97-AF65-F5344CB8AC3E}">
        <p14:creationId xmlns:p14="http://schemas.microsoft.com/office/powerpoint/2010/main" val="229880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r>
              <a:rPr lang="en-US" dirty="0" smtClean="0"/>
              <a:t>Methods for selecting projects include:</a:t>
            </a:r>
          </a:p>
          <a:p>
            <a:pPr marL="990600" lvl="1" indent="-533400">
              <a:lnSpc>
                <a:spcPct val="90000"/>
              </a:lnSpc>
            </a:pPr>
            <a:r>
              <a:rPr lang="en-US" dirty="0" smtClean="0"/>
              <a:t>focusing on broad organizational needs</a:t>
            </a:r>
          </a:p>
          <a:p>
            <a:pPr marL="990600" lvl="1" indent="-533400">
              <a:lnSpc>
                <a:spcPct val="90000"/>
              </a:lnSpc>
            </a:pPr>
            <a:r>
              <a:rPr lang="en-US" dirty="0" smtClean="0"/>
              <a:t>categorizing information technology projects</a:t>
            </a:r>
          </a:p>
          <a:p>
            <a:pPr marL="990600" lvl="1" indent="-533400">
              <a:lnSpc>
                <a:spcPct val="90000"/>
              </a:lnSpc>
            </a:pPr>
            <a:r>
              <a:rPr lang="en-US" dirty="0" smtClean="0"/>
              <a:t>performing net present value or other financial analyses</a:t>
            </a:r>
          </a:p>
          <a:p>
            <a:pPr marL="990600" lvl="1" indent="-533400">
              <a:lnSpc>
                <a:spcPct val="90000"/>
              </a:lnSpc>
            </a:pPr>
            <a:r>
              <a:rPr lang="en-US" dirty="0" smtClean="0"/>
              <a:t>using a weighted scoring model</a:t>
            </a:r>
          </a:p>
          <a:p>
            <a:pPr marL="990600" lvl="1" indent="-533400">
              <a:lnSpc>
                <a:spcPct val="90000"/>
              </a:lnSpc>
            </a:pPr>
            <a:r>
              <a:rPr lang="en-US" dirty="0" smtClean="0"/>
              <a:t>implementing a balanced scorecard</a:t>
            </a:r>
          </a:p>
          <a:p>
            <a:pPr marL="609600" indent="-609600">
              <a:lnSpc>
                <a:spcPct val="90000"/>
              </a:lnSpc>
            </a:pPr>
            <a:endParaRPr lang="en-US" dirty="0" smtClean="0"/>
          </a:p>
        </p:txBody>
      </p:sp>
      <p:sp>
        <p:nvSpPr>
          <p:cNvPr id="204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13</a:t>
            </a:fld>
            <a:endParaRPr lang="en-US" dirty="0"/>
          </a:p>
        </p:txBody>
      </p:sp>
      <p:sp>
        <p:nvSpPr>
          <p:cNvPr id="20484" name="Rectangle 2"/>
          <p:cNvSpPr>
            <a:spLocks noGrp="1" noChangeArrowheads="1"/>
          </p:cNvSpPr>
          <p:nvPr>
            <p:ph type="title"/>
          </p:nvPr>
        </p:nvSpPr>
        <p:spPr/>
        <p:txBody>
          <a:bodyPr/>
          <a:lstStyle/>
          <a:p>
            <a:r>
              <a:rPr lang="en-US" dirty="0" smtClean="0"/>
              <a:t>Methods for Selecting Projects</a:t>
            </a:r>
          </a:p>
        </p:txBody>
      </p:sp>
    </p:spTree>
    <p:extLst>
      <p:ext uri="{BB962C8B-B14F-4D97-AF65-F5344CB8AC3E}">
        <p14:creationId xmlns:p14="http://schemas.microsoft.com/office/powerpoint/2010/main" val="47006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r>
              <a:rPr lang="en-US" dirty="0" smtClean="0"/>
              <a:t>“It is better to measure gold roughly than to count pennies precisely”</a:t>
            </a:r>
          </a:p>
          <a:p>
            <a:pPr>
              <a:lnSpc>
                <a:spcPct val="90000"/>
              </a:lnSpc>
            </a:pPr>
            <a:r>
              <a:rPr lang="en-US" dirty="0" smtClean="0"/>
              <a:t>Three important criteria for projects:</a:t>
            </a:r>
          </a:p>
          <a:p>
            <a:pPr lvl="1">
              <a:lnSpc>
                <a:spcPct val="90000"/>
              </a:lnSpc>
            </a:pPr>
            <a:r>
              <a:rPr lang="en-US" dirty="0" smtClean="0"/>
              <a:t>There is a</a:t>
            </a:r>
            <a:r>
              <a:rPr lang="en-US" b="1" dirty="0" smtClean="0"/>
              <a:t> </a:t>
            </a:r>
            <a:r>
              <a:rPr lang="en-US" b="1" i="1" dirty="0" smtClean="0"/>
              <a:t>need</a:t>
            </a:r>
            <a:r>
              <a:rPr lang="en-US" dirty="0" smtClean="0"/>
              <a:t> for the project</a:t>
            </a:r>
          </a:p>
          <a:p>
            <a:pPr lvl="1">
              <a:lnSpc>
                <a:spcPct val="90000"/>
              </a:lnSpc>
            </a:pPr>
            <a:r>
              <a:rPr lang="en-US" dirty="0" smtClean="0"/>
              <a:t>There are</a:t>
            </a:r>
            <a:r>
              <a:rPr lang="en-US" b="1" dirty="0" smtClean="0"/>
              <a:t> </a:t>
            </a:r>
            <a:r>
              <a:rPr lang="en-US" b="1" i="1" dirty="0" smtClean="0"/>
              <a:t>funds</a:t>
            </a:r>
            <a:r>
              <a:rPr lang="en-US" dirty="0" smtClean="0"/>
              <a:t> available</a:t>
            </a:r>
          </a:p>
          <a:p>
            <a:pPr lvl="1">
              <a:lnSpc>
                <a:spcPct val="90000"/>
              </a:lnSpc>
            </a:pPr>
            <a:r>
              <a:rPr lang="en-US" dirty="0" smtClean="0"/>
              <a:t>There’s a strong </a:t>
            </a:r>
            <a:r>
              <a:rPr lang="en-US" b="1" i="1" dirty="0" smtClean="0"/>
              <a:t>will</a:t>
            </a:r>
            <a:r>
              <a:rPr lang="en-US" b="1" dirty="0" smtClean="0"/>
              <a:t> </a:t>
            </a:r>
            <a:r>
              <a:rPr lang="en-US" dirty="0" smtClean="0"/>
              <a:t>to make the project succeed</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14</a:t>
            </a:fld>
            <a:endParaRPr lang="en-US" dirty="0"/>
          </a:p>
        </p:txBody>
      </p:sp>
      <p:sp>
        <p:nvSpPr>
          <p:cNvPr id="21508" name="Rectangle 2"/>
          <p:cNvSpPr>
            <a:spLocks noGrp="1" noChangeArrowheads="1"/>
          </p:cNvSpPr>
          <p:nvPr>
            <p:ph type="title"/>
          </p:nvPr>
        </p:nvSpPr>
        <p:spPr/>
        <p:txBody>
          <a:bodyPr>
            <a:normAutofit fontScale="90000"/>
          </a:bodyPr>
          <a:lstStyle/>
          <a:p>
            <a:r>
              <a:rPr lang="en-US" dirty="0" smtClean="0"/>
              <a:t>Focusing on Broad</a:t>
            </a:r>
            <a:br>
              <a:rPr lang="en-US" dirty="0" smtClean="0"/>
            </a:br>
            <a:r>
              <a:rPr lang="en-US" dirty="0" smtClean="0"/>
              <a:t>Organizational Needs</a:t>
            </a:r>
          </a:p>
        </p:txBody>
      </p:sp>
    </p:spTree>
    <p:extLst>
      <p:ext uri="{BB962C8B-B14F-4D97-AF65-F5344CB8AC3E}">
        <p14:creationId xmlns:p14="http://schemas.microsoft.com/office/powerpoint/2010/main" val="32721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en-US" dirty="0" smtClean="0"/>
              <a:t>One categorization is whether the project addresses</a:t>
            </a:r>
          </a:p>
          <a:p>
            <a:pPr lvl="1"/>
            <a:r>
              <a:rPr lang="en-US" dirty="0" smtClean="0"/>
              <a:t> a problem</a:t>
            </a:r>
          </a:p>
          <a:p>
            <a:pPr lvl="1"/>
            <a:r>
              <a:rPr lang="en-US" dirty="0" smtClean="0"/>
              <a:t>an opportunity, or</a:t>
            </a:r>
          </a:p>
          <a:p>
            <a:pPr lvl="1"/>
            <a:r>
              <a:rPr lang="en-US" dirty="0" smtClean="0"/>
              <a:t>a directive</a:t>
            </a:r>
          </a:p>
          <a:p>
            <a:r>
              <a:rPr lang="en-US" dirty="0" smtClean="0"/>
              <a:t>Another categorization is how long it will take to do and when it is needed</a:t>
            </a:r>
          </a:p>
          <a:p>
            <a:r>
              <a:rPr lang="en-US" dirty="0" smtClean="0"/>
              <a:t>Another is the overall priority of the project</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15</a:t>
            </a:fld>
            <a:endParaRPr lang="en-US" dirty="0"/>
          </a:p>
        </p:txBody>
      </p:sp>
      <p:sp>
        <p:nvSpPr>
          <p:cNvPr id="22532" name="Rectangle 2"/>
          <p:cNvSpPr>
            <a:spLocks noGrp="1" noChangeArrowheads="1"/>
          </p:cNvSpPr>
          <p:nvPr>
            <p:ph type="title"/>
          </p:nvPr>
        </p:nvSpPr>
        <p:spPr>
          <a:xfrm>
            <a:off x="304800" y="533400"/>
            <a:ext cx="8610600" cy="673100"/>
          </a:xfrm>
        </p:spPr>
        <p:txBody>
          <a:bodyPr>
            <a:normAutofit fontScale="90000"/>
          </a:bodyPr>
          <a:lstStyle/>
          <a:p>
            <a:r>
              <a:rPr lang="en-US" dirty="0" smtClean="0"/>
              <a:t>Categorizing IT Projects</a:t>
            </a:r>
          </a:p>
        </p:txBody>
      </p:sp>
    </p:spTree>
    <p:extLst>
      <p:ext uri="{BB962C8B-B14F-4D97-AF65-F5344CB8AC3E}">
        <p14:creationId xmlns:p14="http://schemas.microsoft.com/office/powerpoint/2010/main" val="406875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371600"/>
            <a:ext cx="8763000" cy="4791075"/>
          </a:xfrm>
        </p:spPr>
        <p:txBody>
          <a:bodyPr/>
          <a:lstStyle/>
          <a:p>
            <a:r>
              <a:rPr lang="en-US" dirty="0" smtClean="0"/>
              <a:t>Financial considerations are often an important consideration in selecting projects</a:t>
            </a:r>
          </a:p>
          <a:p>
            <a:r>
              <a:rPr lang="en-US" dirty="0" smtClean="0"/>
              <a:t>Three 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16</a:t>
            </a:fld>
            <a:endParaRPr lang="en-US" dirty="0"/>
          </a:p>
        </p:txBody>
      </p:sp>
      <p:sp>
        <p:nvSpPr>
          <p:cNvPr id="23556" name="Rectangle 2"/>
          <p:cNvSpPr>
            <a:spLocks noGrp="1" noChangeArrowheads="1"/>
          </p:cNvSpPr>
          <p:nvPr>
            <p:ph type="title"/>
          </p:nvPr>
        </p:nvSpPr>
        <p:spPr>
          <a:xfrm>
            <a:off x="457200" y="365125"/>
            <a:ext cx="8686800" cy="615950"/>
          </a:xfrm>
        </p:spPr>
        <p:txBody>
          <a:bodyPr>
            <a:normAutofit fontScale="90000"/>
          </a:bodyPr>
          <a:lstStyle/>
          <a:p>
            <a:r>
              <a:rPr lang="en-US" dirty="0" smtClean="0"/>
              <a:t>Financial Analysis of Projects</a:t>
            </a:r>
          </a:p>
        </p:txBody>
      </p:sp>
    </p:spTree>
    <p:extLst>
      <p:ext uri="{BB962C8B-B14F-4D97-AF65-F5344CB8AC3E}">
        <p14:creationId xmlns:p14="http://schemas.microsoft.com/office/powerpoint/2010/main" val="818881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Checklist Model</a:t>
            </a:r>
          </a:p>
        </p:txBody>
      </p:sp>
      <p:sp>
        <p:nvSpPr>
          <p:cNvPr id="20482" name="Rectangle 3"/>
          <p:cNvSpPr>
            <a:spLocks noGrp="1" noChangeArrowheads="1"/>
          </p:cNvSpPr>
          <p:nvPr>
            <p:ph type="body" idx="1"/>
          </p:nvPr>
        </p:nvSpPr>
        <p:spPr/>
        <p:txBody>
          <a:bodyPr/>
          <a:lstStyle/>
          <a:p>
            <a:pPr eaLnBrk="1" hangingPunct="1">
              <a:buFontTx/>
              <a:buNone/>
            </a:pPr>
            <a:r>
              <a:rPr lang="en-US" smtClean="0"/>
              <a:t>	A checklist is a list of criteria applied to possible projects.</a:t>
            </a:r>
          </a:p>
          <a:p>
            <a:pPr eaLnBrk="1" hangingPunct="1">
              <a:buFontTx/>
              <a:buNone/>
            </a:pPr>
            <a:endParaRPr lang="en-US" smtClean="0"/>
          </a:p>
          <a:p>
            <a:pPr eaLnBrk="1" hangingPunct="1">
              <a:buFont typeface="Wingdings" pitchFamily="2" charset="2"/>
              <a:buChar char="ü"/>
            </a:pPr>
            <a:r>
              <a:rPr lang="en-US" smtClean="0"/>
              <a:t>Requires agreement on </a:t>
            </a:r>
            <a:r>
              <a:rPr lang="en-US" i="1" smtClean="0">
                <a:solidFill>
                  <a:srgbClr val="FF0000"/>
                </a:solidFill>
              </a:rPr>
              <a:t>criteria</a:t>
            </a:r>
          </a:p>
          <a:p>
            <a:pPr eaLnBrk="1" hangingPunct="1">
              <a:buFont typeface="Wingdings" pitchFamily="2" charset="2"/>
              <a:buChar char="ü"/>
            </a:pPr>
            <a:r>
              <a:rPr lang="en-US" smtClean="0"/>
              <a:t>Assumes all criteria are </a:t>
            </a:r>
            <a:r>
              <a:rPr lang="en-US" i="1" smtClean="0">
                <a:solidFill>
                  <a:srgbClr val="FF0000"/>
                </a:solidFill>
              </a:rPr>
              <a:t>equally important</a:t>
            </a:r>
          </a:p>
          <a:p>
            <a:pPr eaLnBrk="1" hangingPunct="1">
              <a:buFontTx/>
              <a:buNone/>
            </a:pPr>
            <a:endParaRPr lang="en-US" b="1" i="1" smtClean="0">
              <a:solidFill>
                <a:srgbClr val="0000CC"/>
              </a:solidFill>
            </a:endParaRPr>
          </a:p>
          <a:p>
            <a:pPr eaLnBrk="1" hangingPunct="1">
              <a:buFontTx/>
              <a:buNone/>
            </a:pPr>
            <a:r>
              <a:rPr lang="en-US" i="1" smtClean="0">
                <a:solidFill>
                  <a:srgbClr val="FF0000"/>
                </a:solidFill>
              </a:rPr>
              <a:t>	</a:t>
            </a:r>
            <a:r>
              <a:rPr lang="en-US" i="1" smtClean="0">
                <a:solidFill>
                  <a:srgbClr val="0000CC"/>
                </a:solidFill>
              </a:rPr>
              <a:t>Checklists are valuable for recording opinions and encouraging discussion</a:t>
            </a:r>
          </a:p>
        </p:txBody>
      </p:sp>
      <p:sp>
        <p:nvSpPr>
          <p:cNvPr id="3" name="Date Placeholder 2"/>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17</a:t>
            </a:fld>
            <a:endParaRPr lang="en-US"/>
          </a:p>
        </p:txBody>
      </p:sp>
    </p:spTree>
    <p:extLst>
      <p:ext uri="{BB962C8B-B14F-4D97-AF65-F5344CB8AC3E}">
        <p14:creationId xmlns:p14="http://schemas.microsoft.com/office/powerpoint/2010/main" val="152212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386" y="1016006"/>
            <a:ext cx="7754760" cy="1207008"/>
          </a:xfrm>
        </p:spPr>
        <p:txBody>
          <a:bodyPr>
            <a:noAutofit/>
          </a:bodyPr>
          <a:lstStyle/>
          <a:p>
            <a:r>
              <a:rPr lang="en-US" altLang="en-US" sz="3000" dirty="0">
                <a:cs typeface="Times New Roman" panose="02020603050405020304" pitchFamily="18" charset="0"/>
              </a:rPr>
              <a:t>Simplified Checklist Model for Project Selection Performance on criteria</a:t>
            </a:r>
            <a:endParaRPr lang="en-US" sz="3000" dirty="0"/>
          </a:p>
        </p:txBody>
      </p:sp>
      <p:sp>
        <p:nvSpPr>
          <p:cNvPr id="3" name="Date Placeholder 2"/>
          <p:cNvSpPr>
            <a:spLocks noGrp="1"/>
          </p:cNvSpPr>
          <p:nvPr>
            <p:ph type="dt" sz="half" idx="10"/>
          </p:nvPr>
        </p:nvSpPr>
        <p:spPr/>
        <p:txBody>
          <a:bodyPr/>
          <a:lstStyle/>
          <a:p>
            <a:r>
              <a:rPr lang="en-US" smtClean="0"/>
              <a:t>3/3/2018</a:t>
            </a:r>
            <a:endParaRPr lang="en-US"/>
          </a:p>
        </p:txBody>
      </p:sp>
      <p:pic>
        <p:nvPicPr>
          <p:cNvPr id="4" name="Picture 3"/>
          <p:cNvPicPr>
            <a:picLocks noChangeAspect="1"/>
          </p:cNvPicPr>
          <p:nvPr/>
        </p:nvPicPr>
        <p:blipFill>
          <a:blip r:embed="rId3">
            <a:lum bright="-20000" contrast="40000"/>
          </a:blip>
          <a:stretch>
            <a:fillRect/>
          </a:stretch>
        </p:blipFill>
        <p:spPr>
          <a:xfrm>
            <a:off x="1811741" y="2155570"/>
            <a:ext cx="5809592" cy="3764521"/>
          </a:xfrm>
          <a:prstGeom prst="rect">
            <a:avLst/>
          </a:prstGeom>
        </p:spPr>
      </p:pic>
      <p:sp>
        <p:nvSpPr>
          <p:cNvPr id="5" name="Slide Number Placeholder 4"/>
          <p:cNvSpPr>
            <a:spLocks noGrp="1"/>
          </p:cNvSpPr>
          <p:nvPr>
            <p:ph type="sldNum" sz="quarter" idx="12"/>
          </p:nvPr>
        </p:nvSpPr>
        <p:spPr/>
        <p:txBody>
          <a:bodyPr/>
          <a:lstStyle/>
          <a:p>
            <a:fld id="{2FBF8FAE-356C-4432-B3D1-FDFB6A0B3CD2}" type="slidenum">
              <a:rPr lang="en-US" smtClean="0"/>
              <a:t>18</a:t>
            </a:fld>
            <a:endParaRPr lang="en-US"/>
          </a:p>
        </p:txBody>
      </p:sp>
    </p:spTree>
    <p:extLst>
      <p:ext uri="{BB962C8B-B14F-4D97-AF65-F5344CB8AC3E}">
        <p14:creationId xmlns:p14="http://schemas.microsoft.com/office/powerpoint/2010/main" val="318606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2"/>
          <p:cNvSpPr>
            <a:spLocks noGrp="1" noChangeArrowheads="1"/>
          </p:cNvSpPr>
          <p:nvPr>
            <p:ph type="title"/>
          </p:nvPr>
        </p:nvSpPr>
        <p:spPr/>
        <p:txBody>
          <a:bodyPr/>
          <a:lstStyle/>
          <a:p>
            <a:pPr eaLnBrk="1" hangingPunct="1"/>
            <a:r>
              <a:rPr lang="en-US" dirty="0" smtClean="0"/>
              <a:t>Simplified Scoring Models</a:t>
            </a:r>
          </a:p>
        </p:txBody>
      </p:sp>
      <p:sp>
        <p:nvSpPr>
          <p:cNvPr id="1038" name="Rectangle 3"/>
          <p:cNvSpPr>
            <a:spLocks noGrp="1" noChangeArrowheads="1"/>
          </p:cNvSpPr>
          <p:nvPr>
            <p:ph idx="1"/>
          </p:nvPr>
        </p:nvSpPr>
        <p:spPr/>
        <p:txBody>
          <a:bodyPr/>
          <a:lstStyle/>
          <a:p>
            <a:pPr eaLnBrk="1" hangingPunct="1">
              <a:buFontTx/>
              <a:buNone/>
            </a:pPr>
            <a:r>
              <a:rPr lang="en-US" dirty="0" smtClean="0"/>
              <a:t>	Each project receives a score that is the weighted sum of its grade on a list of criteria. Scoring models require:</a:t>
            </a:r>
          </a:p>
          <a:p>
            <a:pPr eaLnBrk="1" hangingPunct="1">
              <a:buSzPct val="150000"/>
              <a:buFont typeface="Wingdings" pitchFamily="2" charset="2"/>
              <a:buChar char="§"/>
            </a:pPr>
            <a:r>
              <a:rPr lang="en-US" dirty="0" smtClean="0"/>
              <a:t>agreement on </a:t>
            </a:r>
            <a:r>
              <a:rPr lang="en-US" i="1" dirty="0" smtClean="0">
                <a:solidFill>
                  <a:srgbClr val="FF0000"/>
                </a:solidFill>
              </a:rPr>
              <a:t>criteria</a:t>
            </a:r>
          </a:p>
          <a:p>
            <a:pPr eaLnBrk="1" hangingPunct="1">
              <a:buSzPct val="150000"/>
              <a:buFont typeface="Wingdings" pitchFamily="2" charset="2"/>
              <a:buChar char="§"/>
            </a:pPr>
            <a:r>
              <a:rPr lang="en-US" dirty="0" smtClean="0"/>
              <a:t>agreement on </a:t>
            </a:r>
            <a:r>
              <a:rPr lang="en-US" i="1" dirty="0" smtClean="0">
                <a:solidFill>
                  <a:srgbClr val="FF0000"/>
                </a:solidFill>
              </a:rPr>
              <a:t>weights</a:t>
            </a:r>
            <a:r>
              <a:rPr lang="en-US" dirty="0" smtClean="0">
                <a:solidFill>
                  <a:srgbClr val="FF0000"/>
                </a:solidFill>
              </a:rPr>
              <a:t> </a:t>
            </a:r>
            <a:r>
              <a:rPr lang="en-US" dirty="0" smtClean="0"/>
              <a:t>for criteria</a:t>
            </a:r>
          </a:p>
          <a:p>
            <a:pPr eaLnBrk="1" hangingPunct="1">
              <a:buSzPct val="150000"/>
              <a:buFont typeface="Wingdings" pitchFamily="2" charset="2"/>
              <a:buChar char="§"/>
            </a:pPr>
            <a:r>
              <a:rPr lang="en-US" dirty="0" smtClean="0"/>
              <a:t>a </a:t>
            </a:r>
            <a:r>
              <a:rPr lang="en-US" i="1" dirty="0" smtClean="0">
                <a:solidFill>
                  <a:srgbClr val="FF0000"/>
                </a:solidFill>
              </a:rPr>
              <a:t>score</a:t>
            </a:r>
            <a:r>
              <a:rPr lang="en-US" dirty="0" smtClean="0"/>
              <a:t> assigned for each criteria</a:t>
            </a:r>
          </a:p>
          <a:p>
            <a:pPr eaLnBrk="1" hangingPunct="1">
              <a:buFontTx/>
              <a:buNone/>
            </a:pPr>
            <a:endParaRPr lang="en-US" i="1" dirty="0" smtClean="0"/>
          </a:p>
          <a:p>
            <a:pPr eaLnBrk="1" hangingPunct="1">
              <a:buFontTx/>
              <a:buNone/>
            </a:pPr>
            <a:endParaRPr lang="en-US" i="1" dirty="0" smtClean="0"/>
          </a:p>
          <a:p>
            <a:pPr eaLnBrk="1" hangingPunct="1">
              <a:buFontTx/>
              <a:buNone/>
            </a:pPr>
            <a:r>
              <a:rPr lang="en-US" i="1" dirty="0" smtClean="0">
                <a:solidFill>
                  <a:srgbClr val="0000CC"/>
                </a:solidFill>
              </a:rPr>
              <a:t>Relative scores can be misleading!</a:t>
            </a:r>
          </a:p>
          <a:p>
            <a:pPr eaLnBrk="1" hangingPunct="1"/>
            <a:endParaRPr lang="en-US" i="1" dirty="0" smtClean="0">
              <a:solidFill>
                <a:srgbClr val="FF0000"/>
              </a:solidFill>
            </a:endParaRPr>
          </a:p>
        </p:txBody>
      </p:sp>
      <p:sp>
        <p:nvSpPr>
          <p:cNvPr id="3" name="Date Placeholder 2"/>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19</a:t>
            </a:fld>
            <a:endParaRPr lang="en-US"/>
          </a:p>
        </p:txBody>
      </p:sp>
      <p:graphicFrame>
        <p:nvGraphicFramePr>
          <p:cNvPr id="1036" name="Object 12"/>
          <p:cNvGraphicFramePr>
            <a:graphicFrameLocks noChangeAspect="1"/>
          </p:cNvGraphicFramePr>
          <p:nvPr>
            <p:extLst>
              <p:ext uri="{D42A27DB-BD31-4B8C-83A1-F6EECF244321}">
                <p14:modId xmlns:p14="http://schemas.microsoft.com/office/powerpoint/2010/main" val="871338151"/>
              </p:ext>
            </p:extLst>
          </p:nvPr>
        </p:nvGraphicFramePr>
        <p:xfrm>
          <a:off x="2955131" y="4363640"/>
          <a:ext cx="4062413" cy="589360"/>
        </p:xfrm>
        <a:graphic>
          <a:graphicData uri="http://schemas.openxmlformats.org/presentationml/2006/ole">
            <mc:AlternateContent xmlns:mc="http://schemas.openxmlformats.org/markup-compatibility/2006">
              <mc:Choice xmlns:v="urn:schemas-microsoft-com:vml" Requires="v">
                <p:oleObj spid="_x0000_s1030" name="Equation" r:id="rId3" imgW="1752600" imgH="254000" progId="">
                  <p:embed/>
                </p:oleObj>
              </mc:Choice>
              <mc:Fallback>
                <p:oleObj name="Equation" r:id="rId3" imgW="1752600" imgH="254000" progId="">
                  <p:embed/>
                  <p:pic>
                    <p:nvPicPr>
                      <p:cNvPr id="10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131" y="4363640"/>
                        <a:ext cx="4062413" cy="589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056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a:t>
            </a:r>
          </a:p>
          <a:p>
            <a:r>
              <a:rPr lang="en-US" dirty="0" smtClean="0"/>
              <a:t>Project integration management is </a:t>
            </a:r>
            <a:r>
              <a:rPr lang="en-US" i="1" dirty="0" smtClean="0"/>
              <a:t>not</a:t>
            </a:r>
            <a:r>
              <a:rPr lang="en-US" dirty="0" smtClean="0"/>
              <a:t> the same thing as software integration</a:t>
            </a:r>
          </a:p>
        </p:txBody>
      </p:sp>
      <p:sp>
        <p:nvSpPr>
          <p:cNvPr id="1229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2</a:t>
            </a:fld>
            <a:endParaRPr lang="en-US" dirty="0"/>
          </a:p>
        </p:txBody>
      </p:sp>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biLevel thresh="75000"/>
          </a:blip>
          <a:stretch>
            <a:fillRect/>
          </a:stretch>
        </p:blipFill>
        <p:spPr>
          <a:xfrm>
            <a:off x="1832212" y="1448263"/>
            <a:ext cx="5000785" cy="4471476"/>
          </a:xfrm>
          <a:prstGeom prst="rect">
            <a:avLst/>
          </a:prstGeom>
        </p:spPr>
      </p:pic>
      <p:sp>
        <p:nvSpPr>
          <p:cNvPr id="2052" name="Rectangle 6"/>
          <p:cNvSpPr>
            <a:spLocks noGrp="1" noChangeArrowheads="1"/>
          </p:cNvSpPr>
          <p:nvPr>
            <p:ph type="title"/>
          </p:nvPr>
        </p:nvSpPr>
        <p:spPr/>
        <p:txBody>
          <a:bodyPr/>
          <a:lstStyle/>
          <a:p>
            <a:pPr eaLnBrk="1" hangingPunct="1"/>
            <a:r>
              <a:rPr lang="en-US" altLang="en-US" dirty="0" smtClean="0"/>
              <a:t>Simple Scoring</a:t>
            </a:r>
          </a:p>
        </p:txBody>
      </p:sp>
      <p:sp>
        <p:nvSpPr>
          <p:cNvPr id="5" name="Date Placeholder 4"/>
          <p:cNvSpPr>
            <a:spLocks noGrp="1"/>
          </p:cNvSpPr>
          <p:nvPr>
            <p:ph type="dt" sz="half" idx="4294967295"/>
          </p:nvPr>
        </p:nvSpPr>
        <p:spPr/>
        <p:txBody>
          <a:bodyPr/>
          <a:lstStyle/>
          <a:p>
            <a:r>
              <a:rPr lang="en-US" smtClean="0"/>
              <a:t>3/3/2018</a:t>
            </a:r>
            <a:endParaRPr lang="en-US"/>
          </a:p>
        </p:txBody>
      </p:sp>
      <p:sp>
        <p:nvSpPr>
          <p:cNvPr id="6" name="Slide Number Placeholder 5"/>
          <p:cNvSpPr>
            <a:spLocks noGrp="1"/>
          </p:cNvSpPr>
          <p:nvPr>
            <p:ph type="sldNum" sz="quarter" idx="12"/>
          </p:nvPr>
        </p:nvSpPr>
        <p:spPr/>
        <p:txBody>
          <a:bodyPr/>
          <a:lstStyle/>
          <a:p>
            <a:fld id="{2FBF8FAE-356C-4432-B3D1-FDFB6A0B3CD2}" type="slidenum">
              <a:rPr lang="en-US" smtClean="0"/>
              <a:t>20</a:t>
            </a:fld>
            <a:endParaRPr lang="en-US"/>
          </a:p>
        </p:txBody>
      </p:sp>
    </p:spTree>
    <p:extLst>
      <p:ext uri="{BB962C8B-B14F-4D97-AF65-F5344CB8AC3E}">
        <p14:creationId xmlns:p14="http://schemas.microsoft.com/office/powerpoint/2010/main" val="282683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304800" y="9906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criteria important to the project selection process</a:t>
            </a:r>
          </a:p>
          <a:p>
            <a:pPr marL="1371600" lvl="2" indent="-457200">
              <a:lnSpc>
                <a:spcPct val="90000"/>
              </a:lnSpc>
              <a:buClrTx/>
            </a:pPr>
            <a:r>
              <a:rPr lang="en-US" dirty="0" smtClean="0"/>
              <a:t>Assign weights (percentages) to each criterion so they add up to 100%</a:t>
            </a:r>
          </a:p>
          <a:p>
            <a:pPr marL="1371600" lvl="2" indent="-457200">
              <a:lnSpc>
                <a:spcPct val="90000"/>
              </a:lnSpc>
              <a:buClrTx/>
            </a:pPr>
            <a:r>
              <a:rPr lang="en-US" dirty="0" smtClean="0"/>
              <a:t>Assign scores to each criterion for each project</a:t>
            </a:r>
          </a:p>
          <a:p>
            <a:pPr marL="1371600" lvl="2" indent="-457200">
              <a:lnSpc>
                <a:spcPct val="90000"/>
              </a:lnSpc>
              <a:buClrTx/>
            </a:pPr>
            <a:r>
              <a:rPr lang="en-US" dirty="0" smtClean="0"/>
              <a:t>Multiply the scores by the weights and get the total weighted scores</a:t>
            </a:r>
          </a:p>
          <a:p>
            <a:pPr marL="609600" indent="-609600">
              <a:lnSpc>
                <a:spcPct val="90000"/>
              </a:lnSpc>
            </a:pPr>
            <a:r>
              <a:rPr lang="en-US" dirty="0" smtClean="0"/>
              <a:t>The higher the weighted score, the better</a:t>
            </a:r>
          </a:p>
        </p:txBody>
      </p:sp>
      <p:sp>
        <p:nvSpPr>
          <p:cNvPr id="317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21</a:t>
            </a:fld>
            <a:endParaRPr lang="en-US" dirty="0"/>
          </a:p>
        </p:txBody>
      </p:sp>
      <p:sp>
        <p:nvSpPr>
          <p:cNvPr id="31748" name="Rectangle 2"/>
          <p:cNvSpPr>
            <a:spLocks noGrp="1" noChangeArrowheads="1"/>
          </p:cNvSpPr>
          <p:nvPr>
            <p:ph type="title"/>
          </p:nvPr>
        </p:nvSpPr>
        <p:spPr>
          <a:xfrm>
            <a:off x="304800" y="304800"/>
            <a:ext cx="8839200" cy="673100"/>
          </a:xfrm>
        </p:spPr>
        <p:txBody>
          <a:bodyPr>
            <a:normAutofit fontScale="90000"/>
          </a:bodyPr>
          <a:lstStyle/>
          <a:p>
            <a:r>
              <a:rPr lang="en-US" dirty="0" smtClean="0"/>
              <a:t>Weighted Scoring Model</a:t>
            </a:r>
          </a:p>
        </p:txBody>
      </p:sp>
    </p:spTree>
    <p:extLst>
      <p:ext uri="{BB962C8B-B14F-4D97-AF65-F5344CB8AC3E}">
        <p14:creationId xmlns:p14="http://schemas.microsoft.com/office/powerpoint/2010/main" val="208307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22</a:t>
            </a:fld>
            <a:endParaRPr lang="en-US" dirty="0"/>
          </a:p>
        </p:txBody>
      </p:sp>
      <p:sp>
        <p:nvSpPr>
          <p:cNvPr id="3277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4-7. Sample Weighted Scoring Model for Project Selection</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45243"/>
            <a:ext cx="5638800" cy="5512440"/>
          </a:xfrm>
          <a:prstGeom prst="rect">
            <a:avLst/>
          </a:prstGeom>
        </p:spPr>
      </p:pic>
    </p:spTree>
    <p:extLst>
      <p:ext uri="{BB962C8B-B14F-4D97-AF65-F5344CB8AC3E}">
        <p14:creationId xmlns:p14="http://schemas.microsoft.com/office/powerpoint/2010/main" val="102980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altLang="en-US"/>
              <a:t>Benefits of Scoring Models</a:t>
            </a:r>
          </a:p>
        </p:txBody>
      </p:sp>
      <p:sp>
        <p:nvSpPr>
          <p:cNvPr id="55299" name="Rectangle 3"/>
          <p:cNvSpPr>
            <a:spLocks noGrp="1" noChangeArrowheads="1"/>
          </p:cNvSpPr>
          <p:nvPr>
            <p:ph idx="1"/>
          </p:nvPr>
        </p:nvSpPr>
        <p:spPr/>
        <p:txBody>
          <a:bodyPr/>
          <a:lstStyle/>
          <a:p>
            <a:r>
              <a:rPr lang="en-US" altLang="en-US"/>
              <a:t>Structurally simple</a:t>
            </a:r>
          </a:p>
          <a:p>
            <a:r>
              <a:rPr lang="en-US" altLang="en-US"/>
              <a:t>Multiple decision criteria</a:t>
            </a:r>
          </a:p>
          <a:p>
            <a:r>
              <a:rPr lang="en-US" altLang="en-US"/>
              <a:t>Easy to modify</a:t>
            </a:r>
          </a:p>
          <a:p>
            <a:r>
              <a:rPr lang="en-US" altLang="en-US"/>
              <a:t>Easy to do “what if” or sensitivity analysis</a:t>
            </a:r>
          </a:p>
          <a:p>
            <a:r>
              <a:rPr lang="en-US" altLang="en-US"/>
              <a:t>Weights provide flexibility</a:t>
            </a:r>
          </a:p>
          <a:p>
            <a:pPr>
              <a:buFont typeface="Wingdings" panose="05000000000000000000" pitchFamily="2" charset="2"/>
              <a:buNone/>
            </a:pPr>
            <a:endParaRPr lang="en-US" altLang="en-US"/>
          </a:p>
        </p:txBody>
      </p:sp>
      <p:sp>
        <p:nvSpPr>
          <p:cNvPr id="2" name="Date Placeholder 1"/>
          <p:cNvSpPr>
            <a:spLocks noGrp="1"/>
          </p:cNvSpPr>
          <p:nvPr>
            <p:ph type="dt" sz="half" idx="4294967295"/>
          </p:nvPr>
        </p:nvSpPr>
        <p:spPr/>
        <p:txBody>
          <a:bodyPr/>
          <a:lstStyle/>
          <a:p>
            <a:r>
              <a:rPr lang="en-US" smtClean="0"/>
              <a:t>3/3/2018</a:t>
            </a:r>
            <a:endParaRPr lang="en-US"/>
          </a:p>
        </p:txBody>
      </p:sp>
      <p:sp>
        <p:nvSpPr>
          <p:cNvPr id="3" name="Slide Number Placeholder 2"/>
          <p:cNvSpPr>
            <a:spLocks noGrp="1"/>
          </p:cNvSpPr>
          <p:nvPr>
            <p:ph type="sldNum" sz="quarter" idx="12"/>
          </p:nvPr>
        </p:nvSpPr>
        <p:spPr/>
        <p:txBody>
          <a:bodyPr/>
          <a:lstStyle/>
          <a:p>
            <a:fld id="{2FBF8FAE-356C-4432-B3D1-FDFB6A0B3CD2}" type="slidenum">
              <a:rPr lang="en-US" smtClean="0"/>
              <a:t>23</a:t>
            </a:fld>
            <a:endParaRPr lang="en-US"/>
          </a:p>
        </p:txBody>
      </p:sp>
    </p:spTree>
    <p:extLst>
      <p:ext uri="{BB962C8B-B14F-4D97-AF65-F5344CB8AC3E}">
        <p14:creationId xmlns:p14="http://schemas.microsoft.com/office/powerpoint/2010/main" val="61726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ltLang="en-US"/>
              <a:t>Drawbacks of Scoring Models</a:t>
            </a:r>
          </a:p>
        </p:txBody>
      </p:sp>
      <p:sp>
        <p:nvSpPr>
          <p:cNvPr id="56323" name="Rectangle 3"/>
          <p:cNvSpPr>
            <a:spLocks noGrp="1" noChangeArrowheads="1"/>
          </p:cNvSpPr>
          <p:nvPr>
            <p:ph idx="1"/>
          </p:nvPr>
        </p:nvSpPr>
        <p:spPr/>
        <p:txBody>
          <a:bodyPr/>
          <a:lstStyle/>
          <a:p>
            <a:r>
              <a:rPr lang="en-US" altLang="en-US" dirty="0"/>
              <a:t>It is a “ranking” method, but does NOT necessarily represent “true” value</a:t>
            </a:r>
          </a:p>
          <a:p>
            <a:r>
              <a:rPr lang="en-US" altLang="en-US" dirty="0"/>
              <a:t>Quantitative value may cause decisions without “judgment”</a:t>
            </a:r>
          </a:p>
          <a:p>
            <a:r>
              <a:rPr lang="en-US" altLang="en-US" dirty="0"/>
              <a:t>Assigning values sometimes is haphazard</a:t>
            </a:r>
          </a:p>
          <a:p>
            <a:r>
              <a:rPr lang="en-US" altLang="en-US" dirty="0"/>
              <a:t>Input value changes (assumptions) may cause large swings in results</a:t>
            </a:r>
          </a:p>
          <a:p>
            <a:pPr>
              <a:buFont typeface="Wingdings" panose="05000000000000000000" pitchFamily="2" charset="2"/>
              <a:buNone/>
            </a:pPr>
            <a:endParaRPr lang="en-US" altLang="en-US" dirty="0"/>
          </a:p>
        </p:txBody>
      </p:sp>
      <p:sp>
        <p:nvSpPr>
          <p:cNvPr id="2" name="Date Placeholder 1"/>
          <p:cNvSpPr>
            <a:spLocks noGrp="1"/>
          </p:cNvSpPr>
          <p:nvPr>
            <p:ph type="dt" sz="half" idx="4294967295"/>
          </p:nvPr>
        </p:nvSpPr>
        <p:spPr/>
        <p:txBody>
          <a:bodyPr/>
          <a:lstStyle/>
          <a:p>
            <a:r>
              <a:rPr lang="en-US" smtClean="0"/>
              <a:t>3/3/2018</a:t>
            </a:r>
            <a:endParaRPr lang="en-US"/>
          </a:p>
        </p:txBody>
      </p:sp>
      <p:sp>
        <p:nvSpPr>
          <p:cNvPr id="3" name="Slide Number Placeholder 2"/>
          <p:cNvSpPr>
            <a:spLocks noGrp="1"/>
          </p:cNvSpPr>
          <p:nvPr>
            <p:ph type="sldNum" sz="quarter" idx="12"/>
          </p:nvPr>
        </p:nvSpPr>
        <p:spPr/>
        <p:txBody>
          <a:bodyPr/>
          <a:lstStyle/>
          <a:p>
            <a:fld id="{2FBF8FAE-356C-4432-B3D1-FDFB6A0B3CD2}" type="slidenum">
              <a:rPr lang="en-US" smtClean="0"/>
              <a:t>24</a:t>
            </a:fld>
            <a:endParaRPr lang="en-US"/>
          </a:p>
        </p:txBody>
      </p:sp>
    </p:spTree>
    <p:extLst>
      <p:ext uri="{BB962C8B-B14F-4D97-AF65-F5344CB8AC3E}">
        <p14:creationId xmlns:p14="http://schemas.microsoft.com/office/powerpoint/2010/main" val="253819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dirty="0"/>
              <a:t>Financial </a:t>
            </a:r>
            <a:r>
              <a:rPr lang="en-US" dirty="0" smtClean="0"/>
              <a:t>Models</a:t>
            </a:r>
            <a:r>
              <a:rPr lang="en-US" altLang="en-US" dirty="0" smtClean="0"/>
              <a:t>:</a:t>
            </a:r>
            <a:r>
              <a:rPr lang="en-US" altLang="en-US" dirty="0"/>
              <a:t/>
            </a:r>
            <a:br>
              <a:rPr lang="en-US" altLang="en-US" dirty="0"/>
            </a:br>
            <a:r>
              <a:rPr lang="en-US" altLang="en-US" dirty="0"/>
              <a:t>Profit / Profitability</a:t>
            </a:r>
          </a:p>
        </p:txBody>
      </p:sp>
      <p:sp>
        <p:nvSpPr>
          <p:cNvPr id="62467" name="Rectangle 3"/>
          <p:cNvSpPr>
            <a:spLocks noGrp="1" noChangeArrowheads="1"/>
          </p:cNvSpPr>
          <p:nvPr>
            <p:ph idx="1"/>
          </p:nvPr>
        </p:nvSpPr>
        <p:spPr/>
        <p:txBody>
          <a:bodyPr/>
          <a:lstStyle/>
          <a:p>
            <a:pPr marL="0" indent="0">
              <a:buNone/>
            </a:pPr>
            <a:r>
              <a:rPr lang="en-US" dirty="0"/>
              <a:t>Based on the time value of money principal</a:t>
            </a:r>
            <a:endParaRPr lang="en-US" altLang="en-US" dirty="0" smtClean="0"/>
          </a:p>
          <a:p>
            <a:r>
              <a:rPr lang="en-US" altLang="en-US" dirty="0" smtClean="0"/>
              <a:t>Payback </a:t>
            </a:r>
            <a:r>
              <a:rPr lang="en-US" altLang="en-US" dirty="0"/>
              <a:t>Period (PB)</a:t>
            </a:r>
          </a:p>
          <a:p>
            <a:r>
              <a:rPr lang="en-US" altLang="en-US" dirty="0"/>
              <a:t>Average Rate of Return</a:t>
            </a:r>
          </a:p>
          <a:p>
            <a:r>
              <a:rPr lang="en-US" dirty="0"/>
              <a:t>Net present value</a:t>
            </a:r>
            <a:r>
              <a:rPr lang="en-US" altLang="en-US" dirty="0" smtClean="0"/>
              <a:t> </a:t>
            </a:r>
            <a:r>
              <a:rPr lang="en-US" altLang="en-US" dirty="0"/>
              <a:t>(NPV)</a:t>
            </a:r>
          </a:p>
          <a:p>
            <a:r>
              <a:rPr lang="en-US" altLang="en-US" dirty="0"/>
              <a:t>Internal Rate of Return</a:t>
            </a:r>
          </a:p>
          <a:p>
            <a:r>
              <a:rPr lang="en-US" altLang="en-US" dirty="0"/>
              <a:t>Profitability Index</a:t>
            </a:r>
          </a:p>
        </p:txBody>
      </p:sp>
      <p:pic>
        <p:nvPicPr>
          <p:cNvPr id="2" name="Picture 1"/>
          <p:cNvPicPr>
            <a:picLocks noChangeAspect="1"/>
          </p:cNvPicPr>
          <p:nvPr/>
        </p:nvPicPr>
        <p:blipFill>
          <a:blip r:embed="rId2"/>
          <a:stretch>
            <a:fillRect/>
          </a:stretch>
        </p:blipFill>
        <p:spPr>
          <a:xfrm>
            <a:off x="4939377" y="2384784"/>
            <a:ext cx="3288653" cy="2844652"/>
          </a:xfrm>
          <a:prstGeom prst="rect">
            <a:avLst/>
          </a:prstGeom>
        </p:spPr>
      </p:pic>
      <p:sp>
        <p:nvSpPr>
          <p:cNvPr id="3" name="Date Placeholder 2"/>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25</a:t>
            </a:fld>
            <a:endParaRPr lang="en-US"/>
          </a:p>
        </p:txBody>
      </p:sp>
    </p:spTree>
    <p:extLst>
      <p:ext uri="{BB962C8B-B14F-4D97-AF65-F5344CB8AC3E}">
        <p14:creationId xmlns:p14="http://schemas.microsoft.com/office/powerpoint/2010/main" val="57321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2"/>
          <p:cNvSpPr>
            <a:spLocks noGrp="1" noChangeArrowheads="1"/>
          </p:cNvSpPr>
          <p:nvPr>
            <p:ph type="title"/>
          </p:nvPr>
        </p:nvSpPr>
        <p:spPr/>
        <p:txBody>
          <a:bodyPr/>
          <a:lstStyle/>
          <a:p>
            <a:pPr eaLnBrk="1" hangingPunct="1"/>
            <a:r>
              <a:rPr lang="en-US" smtClean="0"/>
              <a:t>Payback Period</a:t>
            </a:r>
          </a:p>
        </p:txBody>
      </p:sp>
      <p:sp>
        <p:nvSpPr>
          <p:cNvPr id="3" name="Date Placeholder 2"/>
          <p:cNvSpPr>
            <a:spLocks noGrp="1"/>
          </p:cNvSpPr>
          <p:nvPr>
            <p:ph type="dt" sz="half" idx="10"/>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26</a:t>
            </a:fld>
            <a:endParaRPr lang="en-US"/>
          </a:p>
        </p:txBody>
      </p:sp>
      <p:sp>
        <p:nvSpPr>
          <p:cNvPr id="2063" name="Rectangle 3"/>
          <p:cNvSpPr>
            <a:spLocks noGrp="1" noChangeArrowheads="1"/>
          </p:cNvSpPr>
          <p:nvPr>
            <p:ph type="body" idx="4294967295"/>
          </p:nvPr>
        </p:nvSpPr>
        <p:spPr>
          <a:xfrm>
            <a:off x="696039" y="4856560"/>
            <a:ext cx="6172200" cy="1028700"/>
          </a:xfrm>
        </p:spPr>
        <p:txBody>
          <a:bodyPr/>
          <a:lstStyle/>
          <a:p>
            <a:pPr eaLnBrk="1" hangingPunct="1">
              <a:buFontTx/>
              <a:buNone/>
            </a:pPr>
            <a:r>
              <a:rPr lang="en-US" sz="2100" u="sng" dirty="0"/>
              <a:t>Cash flows</a:t>
            </a:r>
            <a:r>
              <a:rPr lang="en-US" sz="2100" dirty="0"/>
              <a:t> should be </a:t>
            </a:r>
            <a:r>
              <a:rPr lang="en-US" sz="2100" u="sng" dirty="0"/>
              <a:t>discounted</a:t>
            </a:r>
          </a:p>
          <a:p>
            <a:pPr eaLnBrk="1" hangingPunct="1">
              <a:buFontTx/>
              <a:buNone/>
            </a:pPr>
            <a:r>
              <a:rPr lang="en-US" sz="2100" u="sng" dirty="0"/>
              <a:t>Lower</a:t>
            </a:r>
            <a:r>
              <a:rPr lang="en-US" sz="2100" dirty="0"/>
              <a:t> numbers are </a:t>
            </a:r>
            <a:r>
              <a:rPr lang="en-US" sz="2100" u="sng" dirty="0"/>
              <a:t>better</a:t>
            </a:r>
            <a:r>
              <a:rPr lang="en-US" sz="2100" dirty="0"/>
              <a:t> </a:t>
            </a:r>
            <a:r>
              <a:rPr lang="en-US" sz="2100" b="1" i="1" dirty="0">
                <a:solidFill>
                  <a:srgbClr val="FF0000"/>
                </a:solidFill>
              </a:rPr>
              <a:t>(faster payback)</a:t>
            </a:r>
          </a:p>
        </p:txBody>
      </p:sp>
      <p:graphicFrame>
        <p:nvGraphicFramePr>
          <p:cNvPr id="2061" name="Object 13"/>
          <p:cNvGraphicFramePr>
            <a:graphicFrameLocks noChangeAspect="1"/>
          </p:cNvGraphicFramePr>
          <p:nvPr>
            <p:extLst/>
          </p:nvPr>
        </p:nvGraphicFramePr>
        <p:xfrm>
          <a:off x="1708530" y="3272053"/>
          <a:ext cx="5200650" cy="841772"/>
        </p:xfrm>
        <a:graphic>
          <a:graphicData uri="http://schemas.openxmlformats.org/presentationml/2006/ole">
            <mc:AlternateContent xmlns:mc="http://schemas.openxmlformats.org/markup-compatibility/2006">
              <mc:Choice xmlns:v="urn:schemas-microsoft-com:vml" Requires="v">
                <p:oleObj spid="_x0000_s2054" name="Equation" r:id="rId3" imgW="2590800" imgH="419100" progId="">
                  <p:embed/>
                </p:oleObj>
              </mc:Choice>
              <mc:Fallback>
                <p:oleObj name="Equation" r:id="rId3" imgW="2590800" imgH="419100" progId="">
                  <p:embed/>
                  <p:pic>
                    <p:nvPicPr>
                      <p:cNvPr id="206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530" y="3272053"/>
                        <a:ext cx="5200650" cy="841772"/>
                      </a:xfrm>
                      <a:prstGeom prst="rect">
                        <a:avLst/>
                      </a:prstGeom>
                      <a:solidFill>
                        <a:srgbClr val="FFCC99"/>
                      </a:solidFill>
                    </p:spPr>
                  </p:pic>
                </p:oleObj>
              </mc:Fallback>
            </mc:AlternateContent>
          </a:graphicData>
        </a:graphic>
      </p:graphicFrame>
      <p:sp>
        <p:nvSpPr>
          <p:cNvPr id="2064" name="Rectangle 5"/>
          <p:cNvSpPr>
            <a:spLocks noChangeArrowheads="1"/>
          </p:cNvSpPr>
          <p:nvPr/>
        </p:nvSpPr>
        <p:spPr bwMode="auto">
          <a:xfrm>
            <a:off x="204717" y="2114550"/>
            <a:ext cx="8536675" cy="1028700"/>
          </a:xfrm>
          <a:prstGeom prst="rect">
            <a:avLst/>
          </a:prstGeom>
          <a:noFill/>
          <a:ln w="9525">
            <a:noFill/>
            <a:miter lim="800000"/>
            <a:headEnd/>
            <a:tailEnd/>
          </a:ln>
        </p:spPr>
        <p:txBody>
          <a:bodyPr/>
          <a:lstStyle/>
          <a:p>
            <a:pPr marL="257175">
              <a:spcBef>
                <a:spcPct val="20000"/>
              </a:spcBef>
            </a:pPr>
            <a:r>
              <a:rPr lang="en-US" altLang="en-US" sz="2400" dirty="0">
                <a:latin typeface="Constantia" pitchFamily="18" charset="0"/>
              </a:rPr>
              <a:t>Refers </a:t>
            </a:r>
            <a:r>
              <a:rPr lang="en-US" altLang="en-US" sz="2400" dirty="0">
                <a:latin typeface="Constantia" pitchFamily="18" charset="0"/>
              </a:rPr>
              <a:t>to the period of time required for the return on </a:t>
            </a:r>
            <a:r>
              <a:rPr lang="en-US" altLang="en-US" sz="2400" dirty="0">
                <a:latin typeface="Constantia" pitchFamily="18" charset="0"/>
              </a:rPr>
              <a:t>an investment </a:t>
            </a:r>
            <a:r>
              <a:rPr lang="en-US" altLang="en-US" sz="2400" dirty="0">
                <a:latin typeface="Constantia" pitchFamily="18" charset="0"/>
              </a:rPr>
              <a:t>to "repay" the sum of the original investment</a:t>
            </a:r>
            <a:endParaRPr lang="en-US" sz="2400" dirty="0">
              <a:latin typeface="Constantia" pitchFamily="18" charset="0"/>
            </a:endParaRPr>
          </a:p>
        </p:txBody>
      </p:sp>
    </p:spTree>
    <p:extLst>
      <p:ext uri="{BB962C8B-B14F-4D97-AF65-F5344CB8AC3E}">
        <p14:creationId xmlns:p14="http://schemas.microsoft.com/office/powerpoint/2010/main" val="3192899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2"/>
          <p:cNvSpPr>
            <a:spLocks noGrp="1" noChangeArrowheads="1"/>
          </p:cNvSpPr>
          <p:nvPr>
            <p:ph type="title" idx="4294967295"/>
          </p:nvPr>
        </p:nvSpPr>
        <p:spPr>
          <a:xfrm>
            <a:off x="1485900" y="1143000"/>
            <a:ext cx="6172200" cy="857250"/>
          </a:xfrm>
        </p:spPr>
        <p:txBody>
          <a:bodyPr>
            <a:normAutofit fontScale="90000"/>
          </a:bodyPr>
          <a:lstStyle/>
          <a:p>
            <a:pPr eaLnBrk="1" hangingPunct="1"/>
            <a:r>
              <a:rPr lang="en-US" smtClean="0"/>
              <a:t>Payback Period Example</a:t>
            </a:r>
          </a:p>
        </p:txBody>
      </p:sp>
      <p:sp>
        <p:nvSpPr>
          <p:cNvPr id="3088" name="Rectangle 3"/>
          <p:cNvSpPr>
            <a:spLocks noGrp="1" noChangeArrowheads="1"/>
          </p:cNvSpPr>
          <p:nvPr>
            <p:ph type="body" sz="half" idx="4294967295"/>
          </p:nvPr>
        </p:nvSpPr>
        <p:spPr>
          <a:xfrm>
            <a:off x="1485900" y="1828800"/>
            <a:ext cx="6115050" cy="1314450"/>
          </a:xfrm>
        </p:spPr>
        <p:txBody>
          <a:bodyPr/>
          <a:lstStyle/>
          <a:p>
            <a:pPr eaLnBrk="1" hangingPunct="1">
              <a:buFontTx/>
              <a:buNone/>
            </a:pPr>
            <a:r>
              <a:rPr lang="en-US" sz="1800" dirty="0"/>
              <a:t>	A project requires an initial investment of $200,000 and will generate cash savings of $75,000 each year for the next five years. What is the payback period?</a:t>
            </a:r>
          </a:p>
        </p:txBody>
      </p:sp>
      <p:graphicFrame>
        <p:nvGraphicFramePr>
          <p:cNvPr id="25637" name="Group 37"/>
          <p:cNvGraphicFramePr>
            <a:graphicFrameLocks noGrp="1"/>
          </p:cNvGraphicFramePr>
          <p:nvPr>
            <p:ph sz="half" idx="4294967295"/>
            <p:extLst>
              <p:ext uri="{D42A27DB-BD31-4B8C-83A1-F6EECF244321}">
                <p14:modId xmlns:p14="http://schemas.microsoft.com/office/powerpoint/2010/main" val="3905506262"/>
              </p:ext>
            </p:extLst>
          </p:nvPr>
        </p:nvGraphicFramePr>
        <p:xfrm>
          <a:off x="1657350" y="3044427"/>
          <a:ext cx="3371850" cy="1908573"/>
        </p:xfrm>
        <a:graphic>
          <a:graphicData uri="http://schemas.openxmlformats.org/drawingml/2006/table">
            <a:tbl>
              <a:tblPr/>
              <a:tblGrid>
                <a:gridCol w="721519">
                  <a:extLst>
                    <a:ext uri="{9D8B030D-6E8A-4147-A177-3AD203B41FA5}">
                      <a16:colId xmlns:a16="http://schemas.microsoft.com/office/drawing/2014/main" val="20000"/>
                    </a:ext>
                  </a:extLst>
                </a:gridCol>
                <a:gridCol w="1335881">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tblGrid>
              <a:tr h="3821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Year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Cash Flow</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Cumulative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-$200,000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-$200,000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1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$75,000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$75,000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1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$75,000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$25,000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15" name="Text Box 38"/>
          <p:cNvSpPr txBox="1">
            <a:spLocks noChangeArrowheads="1"/>
          </p:cNvSpPr>
          <p:nvPr/>
        </p:nvSpPr>
        <p:spPr bwMode="auto">
          <a:xfrm>
            <a:off x="5429250" y="3028950"/>
            <a:ext cx="2057400" cy="2862322"/>
          </a:xfrm>
          <a:prstGeom prst="rect">
            <a:avLst/>
          </a:prstGeom>
          <a:noFill/>
          <a:ln w="9525">
            <a:noFill/>
            <a:miter lim="800000"/>
            <a:headEnd/>
            <a:tailEnd/>
          </a:ln>
        </p:spPr>
        <p:txBody>
          <a:bodyPr>
            <a:spAutoFit/>
          </a:bodyPr>
          <a:lstStyle/>
          <a:p>
            <a:pPr>
              <a:spcBef>
                <a:spcPct val="50000"/>
              </a:spcBef>
            </a:pPr>
            <a:r>
              <a:rPr lang="en-US" sz="1800">
                <a:solidFill>
                  <a:srgbClr val="FF0000"/>
                </a:solidFill>
              </a:rPr>
              <a:t>Divide the cumulative amount by the cash flow amount in the third year and subtract from 3 to find out the moment the project breaks even.</a:t>
            </a:r>
          </a:p>
        </p:txBody>
      </p:sp>
      <p:graphicFrame>
        <p:nvGraphicFramePr>
          <p:cNvPr id="3086" name="Object 14"/>
          <p:cNvGraphicFramePr>
            <a:graphicFrameLocks noChangeAspect="1"/>
          </p:cNvGraphicFramePr>
          <p:nvPr/>
        </p:nvGraphicFramePr>
        <p:xfrm>
          <a:off x="2371725" y="5086351"/>
          <a:ext cx="2228850" cy="613172"/>
        </p:xfrm>
        <a:graphic>
          <a:graphicData uri="http://schemas.openxmlformats.org/presentationml/2006/ole">
            <mc:AlternateContent xmlns:mc="http://schemas.openxmlformats.org/markup-compatibility/2006">
              <mc:Choice xmlns:v="urn:schemas-microsoft-com:vml" Requires="v">
                <p:oleObj spid="_x0000_s3078" name="Equation" r:id="rId3" imgW="1524000" imgH="419100" progId="">
                  <p:embed/>
                </p:oleObj>
              </mc:Choice>
              <mc:Fallback>
                <p:oleObj name="Equation" r:id="rId3" imgW="1524000" imgH="419100" progId="">
                  <p:embed/>
                  <p:pic>
                    <p:nvPicPr>
                      <p:cNvPr id="308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5086351"/>
                        <a:ext cx="2228850" cy="613172"/>
                      </a:xfrm>
                      <a:prstGeom prst="rect">
                        <a:avLst/>
                      </a:prstGeom>
                      <a:solidFill>
                        <a:srgbClr val="FFCC99"/>
                      </a:solidFill>
                    </p:spPr>
                  </p:pic>
                </p:oleObj>
              </mc:Fallback>
            </mc:AlternateContent>
          </a:graphicData>
        </a:graphic>
      </p:graphicFrame>
      <p:cxnSp>
        <p:nvCxnSpPr>
          <p:cNvPr id="3116" name="AutoShape 40"/>
          <p:cNvCxnSpPr>
            <a:cxnSpLocks noChangeShapeType="1"/>
            <a:stCxn id="3115" idx="1"/>
          </p:cNvCxnSpPr>
          <p:nvPr/>
        </p:nvCxnSpPr>
        <p:spPr bwMode="auto">
          <a:xfrm flipH="1">
            <a:off x="3265227" y="4448771"/>
            <a:ext cx="2164023" cy="277620"/>
          </a:xfrm>
          <a:prstGeom prst="straightConnector1">
            <a:avLst/>
          </a:prstGeom>
          <a:noFill/>
          <a:ln w="38100">
            <a:solidFill>
              <a:schemeClr val="tx1"/>
            </a:solidFill>
            <a:round/>
            <a:headEnd/>
            <a:tailEnd type="triangle" w="lg" len="lg"/>
          </a:ln>
        </p:spPr>
      </p:cxnSp>
      <p:cxnSp>
        <p:nvCxnSpPr>
          <p:cNvPr id="3117" name="AutoShape 41"/>
          <p:cNvCxnSpPr>
            <a:cxnSpLocks noChangeShapeType="1"/>
            <a:stCxn id="3115" idx="1"/>
          </p:cNvCxnSpPr>
          <p:nvPr/>
        </p:nvCxnSpPr>
        <p:spPr bwMode="auto">
          <a:xfrm flipH="1">
            <a:off x="4972050" y="4448176"/>
            <a:ext cx="457200" cy="179785"/>
          </a:xfrm>
          <a:prstGeom prst="straightConnector1">
            <a:avLst/>
          </a:prstGeom>
          <a:noFill/>
          <a:ln w="38100">
            <a:solidFill>
              <a:schemeClr val="tx1"/>
            </a:solidFill>
            <a:round/>
            <a:headEnd/>
            <a:tailEnd type="triangle" w="lg" len="lg"/>
          </a:ln>
        </p:spPr>
      </p:cxnSp>
      <p:sp>
        <p:nvSpPr>
          <p:cNvPr id="2" name="Date Placeholder 1"/>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27</a:t>
            </a:fld>
            <a:endParaRPr lang="en-US"/>
          </a:p>
        </p:txBody>
      </p:sp>
    </p:spTree>
    <p:extLst>
      <p:ext uri="{BB962C8B-B14F-4D97-AF65-F5344CB8AC3E}">
        <p14:creationId xmlns:p14="http://schemas.microsoft.com/office/powerpoint/2010/main" val="40747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066800"/>
            <a:ext cx="8077200" cy="4876800"/>
          </a:xfrm>
        </p:spPr>
        <p:txBody>
          <a:bodyPr/>
          <a:lstStyle/>
          <a:p>
            <a:pPr>
              <a:lnSpc>
                <a:spcPct val="90000"/>
              </a:lnSpc>
            </a:pPr>
            <a:r>
              <a:rPr lang="en-US" dirty="0" smtClean="0"/>
              <a:t>Another important financial consideration is payback analysis</a:t>
            </a:r>
          </a:p>
          <a:p>
            <a:pPr>
              <a:lnSpc>
                <a:spcPct val="90000"/>
              </a:lnSpc>
            </a:pPr>
            <a:r>
              <a:rPr lang="en-US" dirty="0" smtClean="0"/>
              <a:t>The </a:t>
            </a:r>
            <a:r>
              <a:rPr lang="en-US" b="1" dirty="0" smtClean="0"/>
              <a:t>payback period</a:t>
            </a:r>
            <a:r>
              <a:rPr lang="en-US" dirty="0" smtClean="0"/>
              <a:t> is the amount of time it will take to recoup, in the form of net cash inflows, the total dollars invested in a project</a:t>
            </a:r>
          </a:p>
          <a:p>
            <a:pPr>
              <a:lnSpc>
                <a:spcPct val="90000"/>
              </a:lnSpc>
            </a:pPr>
            <a:r>
              <a:rPr lang="en-US" dirty="0" smtClean="0"/>
              <a:t>Payback occurs when the net cumulative discounted benefits equals the costs</a:t>
            </a:r>
          </a:p>
          <a:p>
            <a:pPr>
              <a:lnSpc>
                <a:spcPct val="90000"/>
              </a:lnSpc>
            </a:pPr>
            <a:r>
              <a:rPr lang="en-US" dirty="0" smtClean="0"/>
              <a:t>Many organizations want IT projects to have a fairly short payback period</a:t>
            </a:r>
          </a:p>
          <a:p>
            <a:pPr>
              <a:lnSpc>
                <a:spcPct val="90000"/>
              </a:lnSpc>
              <a:buFontTx/>
              <a:buNone/>
            </a:pPr>
            <a:endParaRPr lang="en-US" dirty="0" smtClean="0"/>
          </a:p>
        </p:txBody>
      </p:sp>
      <p:sp>
        <p:nvSpPr>
          <p:cNvPr id="296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28</a:t>
            </a:fld>
            <a:endParaRPr lang="en-US" dirty="0"/>
          </a:p>
        </p:txBody>
      </p:sp>
      <p:sp>
        <p:nvSpPr>
          <p:cNvPr id="29700" name="Rectangle 2"/>
          <p:cNvSpPr>
            <a:spLocks noGrp="1" noChangeArrowheads="1"/>
          </p:cNvSpPr>
          <p:nvPr>
            <p:ph type="title"/>
          </p:nvPr>
        </p:nvSpPr>
        <p:spPr>
          <a:xfrm>
            <a:off x="533400" y="292100"/>
            <a:ext cx="8610600" cy="674688"/>
          </a:xfrm>
        </p:spPr>
        <p:txBody>
          <a:bodyPr>
            <a:normAutofit fontScale="90000"/>
          </a:bodyPr>
          <a:lstStyle/>
          <a:p>
            <a:r>
              <a:rPr lang="en-US" sz="4800" dirty="0" smtClean="0"/>
              <a:t>Payback Analysis</a:t>
            </a:r>
          </a:p>
        </p:txBody>
      </p:sp>
    </p:spTree>
    <p:extLst>
      <p:ext uri="{BB962C8B-B14F-4D97-AF65-F5344CB8AC3E}">
        <p14:creationId xmlns:p14="http://schemas.microsoft.com/office/powerpoint/2010/main" val="285024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29</a:t>
            </a:fld>
            <a:endParaRPr lang="en-US" dirty="0"/>
          </a:p>
        </p:txBody>
      </p:sp>
      <p:sp>
        <p:nvSpPr>
          <p:cNvPr id="30722" name="Rectangle 2"/>
          <p:cNvSpPr>
            <a:spLocks noGrp="1" noChangeArrowheads="1"/>
          </p:cNvSpPr>
          <p:nvPr>
            <p:ph type="title"/>
          </p:nvPr>
        </p:nvSpPr>
        <p:spPr/>
        <p:txBody>
          <a:bodyPr>
            <a:normAutofit fontScale="90000"/>
          </a:bodyPr>
          <a:lstStyle/>
          <a:p>
            <a:r>
              <a:rPr lang="en-US" dirty="0" smtClean="0"/>
              <a:t>Figure 4-6. Charting the Payback Period</a:t>
            </a:r>
            <a:endParaRPr lang="en-US" sz="4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90387"/>
            <a:ext cx="6781799" cy="4881803"/>
          </a:xfrm>
          <a:prstGeom prst="rect">
            <a:avLst/>
          </a:prstGeom>
        </p:spPr>
      </p:pic>
    </p:spTree>
    <p:extLst>
      <p:ext uri="{BB962C8B-B14F-4D97-AF65-F5344CB8AC3E}">
        <p14:creationId xmlns:p14="http://schemas.microsoft.com/office/powerpoint/2010/main" val="34485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228600" y="1371600"/>
            <a:ext cx="8491538" cy="4791075"/>
          </a:xfrm>
        </p:spPr>
        <p:txBody>
          <a:bodyPr>
            <a:normAutofit/>
          </a:bodyPr>
          <a:lstStyle/>
          <a:p>
            <a:r>
              <a:rPr lang="en-US" dirty="0"/>
              <a:t>1. Developing the project charter involves working with stakeholders to </a:t>
            </a:r>
            <a:r>
              <a:rPr lang="en-US" dirty="0" smtClean="0"/>
              <a:t>create the </a:t>
            </a:r>
            <a:r>
              <a:rPr lang="en-US" dirty="0"/>
              <a:t>document that formally authorizes a project—</a:t>
            </a:r>
            <a:r>
              <a:rPr lang="en-US" b="1" u="sng" dirty="0">
                <a:solidFill>
                  <a:srgbClr val="FF0000"/>
                </a:solidFill>
              </a:rPr>
              <a:t>the charter</a:t>
            </a:r>
            <a:r>
              <a:rPr lang="en-US" dirty="0"/>
              <a:t>.</a:t>
            </a:r>
          </a:p>
          <a:p>
            <a:r>
              <a:rPr lang="en-US" dirty="0"/>
              <a:t>2. Developing the project management plan involves coordinating all </a:t>
            </a:r>
            <a:r>
              <a:rPr lang="en-US" dirty="0" smtClean="0"/>
              <a:t>planning efforts </a:t>
            </a:r>
            <a:r>
              <a:rPr lang="en-US" dirty="0"/>
              <a:t>to create a consistent, coherent document—</a:t>
            </a:r>
            <a:r>
              <a:rPr lang="en-US" b="1" u="sng" dirty="0">
                <a:solidFill>
                  <a:srgbClr val="FF0000"/>
                </a:solidFill>
              </a:rPr>
              <a:t>the project </a:t>
            </a:r>
            <a:r>
              <a:rPr lang="en-US" b="1" u="sng" dirty="0" smtClean="0">
                <a:solidFill>
                  <a:srgbClr val="FF0000"/>
                </a:solidFill>
              </a:rPr>
              <a:t>management plan</a:t>
            </a:r>
            <a:r>
              <a:rPr lang="en-US" dirty="0"/>
              <a:t>.</a:t>
            </a:r>
          </a:p>
          <a:p>
            <a:r>
              <a:rPr lang="en-US" dirty="0"/>
              <a:t>3. Directing and managing project work involves carrying out the </a:t>
            </a:r>
            <a:r>
              <a:rPr lang="en-US" dirty="0" smtClean="0"/>
              <a:t>project management </a:t>
            </a:r>
            <a:r>
              <a:rPr lang="en-US" dirty="0"/>
              <a:t>plan by performing the activities included in it.</a:t>
            </a:r>
            <a:endParaRPr lang="en-US" dirty="0" smtClean="0"/>
          </a:p>
        </p:txBody>
      </p:sp>
      <p:sp>
        <p:nvSpPr>
          <p:cNvPr id="133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3</a:t>
            </a:fld>
            <a:endParaRPr lang="en-US" dirty="0"/>
          </a:p>
        </p:txBody>
      </p:sp>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2"/>
          <p:cNvSpPr>
            <a:spLocks noGrp="1" noChangeArrowheads="1"/>
          </p:cNvSpPr>
          <p:nvPr>
            <p:ph type="title"/>
          </p:nvPr>
        </p:nvSpPr>
        <p:spPr>
          <a:xfrm>
            <a:off x="1485900" y="1085850"/>
            <a:ext cx="6172200" cy="857250"/>
          </a:xfrm>
        </p:spPr>
        <p:txBody>
          <a:bodyPr/>
          <a:lstStyle/>
          <a:p>
            <a:pPr eaLnBrk="1" hangingPunct="1"/>
            <a:r>
              <a:rPr lang="en-US" smtClean="0"/>
              <a:t>Net Present Value</a:t>
            </a:r>
          </a:p>
        </p:txBody>
      </p:sp>
      <p:sp>
        <p:nvSpPr>
          <p:cNvPr id="4111" name="Rectangle 3"/>
          <p:cNvSpPr>
            <a:spLocks noGrp="1" noChangeArrowheads="1"/>
          </p:cNvSpPr>
          <p:nvPr>
            <p:ph type="body" idx="1"/>
          </p:nvPr>
        </p:nvSpPr>
        <p:spPr>
          <a:xfrm>
            <a:off x="1485900" y="2057400"/>
            <a:ext cx="6172200" cy="800100"/>
          </a:xfrm>
        </p:spPr>
        <p:txBody>
          <a:bodyPr>
            <a:normAutofit fontScale="92500" lnSpcReduction="10000"/>
          </a:bodyPr>
          <a:lstStyle/>
          <a:p>
            <a:pPr eaLnBrk="1" hangingPunct="1">
              <a:buFontTx/>
              <a:buNone/>
            </a:pPr>
            <a:r>
              <a:rPr lang="en-US" smtClean="0"/>
              <a:t>	Projects the change in the firm’s stock value if a project is undertaken.</a:t>
            </a:r>
          </a:p>
          <a:p>
            <a:pPr eaLnBrk="1" hangingPunct="1">
              <a:buFontTx/>
              <a:buNone/>
            </a:pPr>
            <a:endParaRPr lang="en-US" smtClean="0"/>
          </a:p>
        </p:txBody>
      </p:sp>
      <p:graphicFrame>
        <p:nvGraphicFramePr>
          <p:cNvPr id="4109" name="Object 13"/>
          <p:cNvGraphicFramePr>
            <a:graphicFrameLocks noChangeAspect="1"/>
          </p:cNvGraphicFramePr>
          <p:nvPr/>
        </p:nvGraphicFramePr>
        <p:xfrm>
          <a:off x="1771650" y="2914651"/>
          <a:ext cx="3486150" cy="2583656"/>
        </p:xfrm>
        <a:graphic>
          <a:graphicData uri="http://schemas.openxmlformats.org/presentationml/2006/ole">
            <mc:AlternateContent xmlns:mc="http://schemas.openxmlformats.org/markup-compatibility/2006">
              <mc:Choice xmlns:v="urn:schemas-microsoft-com:vml" Requires="v">
                <p:oleObj spid="_x0000_s4102" name="Equation" r:id="rId3" imgW="2159000" imgH="1600200" progId="">
                  <p:embed/>
                </p:oleObj>
              </mc:Choice>
              <mc:Fallback>
                <p:oleObj name="Equation" r:id="rId3" imgW="2159000" imgH="1600200" progId="">
                  <p:embed/>
                  <p:pic>
                    <p:nvPicPr>
                      <p:cNvPr id="410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914651"/>
                        <a:ext cx="3486150" cy="2583656"/>
                      </a:xfrm>
                      <a:prstGeom prst="rect">
                        <a:avLst/>
                      </a:prstGeom>
                      <a:solidFill>
                        <a:srgbClr val="FFCC99"/>
                      </a:solidFill>
                    </p:spPr>
                  </p:pic>
                </p:oleObj>
              </mc:Fallback>
            </mc:AlternateContent>
          </a:graphicData>
        </a:graphic>
      </p:graphicFrame>
      <p:sp>
        <p:nvSpPr>
          <p:cNvPr id="4112" name="Text Box 5"/>
          <p:cNvSpPr txBox="1">
            <a:spLocks noChangeArrowheads="1"/>
          </p:cNvSpPr>
          <p:nvPr/>
        </p:nvSpPr>
        <p:spPr bwMode="auto">
          <a:xfrm>
            <a:off x="5429250" y="3600451"/>
            <a:ext cx="2228850" cy="1061829"/>
          </a:xfrm>
          <a:prstGeom prst="rect">
            <a:avLst/>
          </a:prstGeom>
          <a:noFill/>
          <a:ln w="9525">
            <a:noFill/>
            <a:miter lim="800000"/>
            <a:headEnd/>
            <a:tailEnd/>
          </a:ln>
        </p:spPr>
        <p:txBody>
          <a:bodyPr>
            <a:spAutoFit/>
          </a:bodyPr>
          <a:lstStyle/>
          <a:p>
            <a:pPr>
              <a:spcBef>
                <a:spcPct val="50000"/>
              </a:spcBef>
            </a:pPr>
            <a:r>
              <a:rPr lang="en-US" sz="2100" i="1">
                <a:solidFill>
                  <a:srgbClr val="FF0000"/>
                </a:solidFill>
              </a:rPr>
              <a:t>Higher NPV values are better!</a:t>
            </a:r>
          </a:p>
        </p:txBody>
      </p:sp>
      <p:sp>
        <p:nvSpPr>
          <p:cNvPr id="3" name="Date Placeholder 2"/>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30</a:t>
            </a:fld>
            <a:endParaRPr lang="en-US"/>
          </a:p>
        </p:txBody>
      </p:sp>
    </p:spTree>
    <p:extLst>
      <p:ext uri="{BB962C8B-B14F-4D97-AF65-F5344CB8AC3E}">
        <p14:creationId xmlns:p14="http://schemas.microsoft.com/office/powerpoint/2010/main" val="150478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1485900" y="1028700"/>
            <a:ext cx="6172200" cy="857250"/>
          </a:xfrm>
        </p:spPr>
        <p:txBody>
          <a:bodyPr>
            <a:normAutofit fontScale="90000"/>
          </a:bodyPr>
          <a:lstStyle/>
          <a:p>
            <a:pPr eaLnBrk="1" hangingPunct="1"/>
            <a:r>
              <a:rPr lang="en-US" smtClean="0"/>
              <a:t>Net Present Value Example</a:t>
            </a:r>
          </a:p>
        </p:txBody>
      </p:sp>
      <p:sp>
        <p:nvSpPr>
          <p:cNvPr id="34818" name="Rectangle 3"/>
          <p:cNvSpPr>
            <a:spLocks noGrp="1" noChangeArrowheads="1"/>
          </p:cNvSpPr>
          <p:nvPr>
            <p:ph type="body" sz="half" idx="4294967295"/>
          </p:nvPr>
        </p:nvSpPr>
        <p:spPr>
          <a:xfrm>
            <a:off x="1485900" y="1943100"/>
            <a:ext cx="5943600" cy="742950"/>
          </a:xfrm>
        </p:spPr>
        <p:txBody>
          <a:bodyPr>
            <a:normAutofit fontScale="77500" lnSpcReduction="20000"/>
          </a:bodyPr>
          <a:lstStyle/>
          <a:p>
            <a:pPr eaLnBrk="1" hangingPunct="1">
              <a:buFontTx/>
              <a:buNone/>
            </a:pPr>
            <a:r>
              <a:rPr lang="en-US" sz="1650"/>
              <a:t>	Should you invest $60,000 in a project that will return $15,000 per year for five years? You have a minimum return of 8% and expect inflation to hold steady at 3% over the next five years.</a:t>
            </a:r>
          </a:p>
          <a:p>
            <a:pPr eaLnBrk="1" hangingPunct="1">
              <a:buFontTx/>
              <a:buNone/>
            </a:pPr>
            <a:endParaRPr lang="en-US" sz="1650"/>
          </a:p>
        </p:txBody>
      </p:sp>
      <p:graphicFrame>
        <p:nvGraphicFramePr>
          <p:cNvPr id="25653" name="Group 53"/>
          <p:cNvGraphicFramePr>
            <a:graphicFrameLocks noGrp="1"/>
          </p:cNvGraphicFramePr>
          <p:nvPr>
            <p:ph sz="half" idx="4294967295"/>
            <p:extLst/>
          </p:nvPr>
        </p:nvGraphicFramePr>
        <p:xfrm>
          <a:off x="1776770" y="3202962"/>
          <a:ext cx="4575572" cy="2743200"/>
        </p:xfrm>
        <a:graphic>
          <a:graphicData uri="http://schemas.openxmlformats.org/drawingml/2006/table">
            <a:tbl>
              <a:tblPr/>
              <a:tblGrid>
                <a:gridCol w="698897">
                  <a:extLst>
                    <a:ext uri="{9D8B030D-6E8A-4147-A177-3AD203B41FA5}">
                      <a16:colId xmlns:a16="http://schemas.microsoft.com/office/drawing/2014/main" val="20000"/>
                    </a:ext>
                  </a:extLst>
                </a:gridCol>
                <a:gridCol w="1158478">
                  <a:extLst>
                    <a:ext uri="{9D8B030D-6E8A-4147-A177-3AD203B41FA5}">
                      <a16:colId xmlns:a16="http://schemas.microsoft.com/office/drawing/2014/main" val="20001"/>
                    </a:ext>
                  </a:extLst>
                </a:gridCol>
                <a:gridCol w="1229916">
                  <a:extLst>
                    <a:ext uri="{9D8B030D-6E8A-4147-A177-3AD203B41FA5}">
                      <a16:colId xmlns:a16="http://schemas.microsoft.com/office/drawing/2014/main" val="20002"/>
                    </a:ext>
                  </a:extLst>
                </a:gridCol>
                <a:gridCol w="1488281">
                  <a:extLst>
                    <a:ext uri="{9D8B030D-6E8A-4147-A177-3AD203B41FA5}">
                      <a16:colId xmlns:a16="http://schemas.microsoft.com/office/drawing/2014/main" val="20003"/>
                    </a:ext>
                  </a:extLst>
                </a:gridCol>
              </a:tblGrid>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Year</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Net flow</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Discount</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NPV</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-$60,000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-$60,000.00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0.9009</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$13,513.51</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0.8116</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$12,174.34</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0.7312</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$10,967.87</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0.6587</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$9,880.96</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$15,000</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0.5935</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$8,901.77</a:t>
                      </a: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gridSpan="3">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rPr>
                        <a:t>-$4,561.54</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4864" name="Text Box 348"/>
          <p:cNvSpPr txBox="1">
            <a:spLocks noChangeArrowheads="1"/>
          </p:cNvSpPr>
          <p:nvPr/>
        </p:nvSpPr>
        <p:spPr bwMode="auto">
          <a:xfrm>
            <a:off x="6858002" y="3066487"/>
            <a:ext cx="1828800" cy="1708160"/>
          </a:xfrm>
          <a:prstGeom prst="rect">
            <a:avLst/>
          </a:prstGeom>
          <a:noFill/>
          <a:ln w="9525">
            <a:noFill/>
            <a:miter lim="800000"/>
            <a:headEnd/>
            <a:tailEnd/>
          </a:ln>
        </p:spPr>
        <p:txBody>
          <a:bodyPr>
            <a:spAutoFit/>
          </a:bodyPr>
          <a:lstStyle/>
          <a:p>
            <a:pPr>
              <a:spcBef>
                <a:spcPct val="50000"/>
              </a:spcBef>
            </a:pPr>
            <a:r>
              <a:rPr lang="en-US" sz="2100" dirty="0">
                <a:solidFill>
                  <a:srgbClr val="FF0000"/>
                </a:solidFill>
              </a:rPr>
              <a:t>The NPV column total is negative, so don’t invest!</a:t>
            </a:r>
          </a:p>
        </p:txBody>
      </p:sp>
      <p:cxnSp>
        <p:nvCxnSpPr>
          <p:cNvPr id="34865" name="Straight Arrow Connector 24"/>
          <p:cNvCxnSpPr>
            <a:cxnSpLocks noChangeShapeType="1"/>
          </p:cNvCxnSpPr>
          <p:nvPr/>
        </p:nvCxnSpPr>
        <p:spPr bwMode="auto">
          <a:xfrm flipH="1">
            <a:off x="6301001" y="4688862"/>
            <a:ext cx="1028700" cy="1085850"/>
          </a:xfrm>
          <a:prstGeom prst="straightConnector1">
            <a:avLst/>
          </a:prstGeom>
          <a:noFill/>
          <a:ln w="25400" algn="ctr">
            <a:solidFill>
              <a:schemeClr val="tx1"/>
            </a:solidFill>
            <a:round/>
            <a:headEnd/>
            <a:tailEnd type="arrow" w="med" len="med"/>
          </a:ln>
        </p:spPr>
      </p:cxnSp>
      <p:sp>
        <p:nvSpPr>
          <p:cNvPr id="2" name="Date Placeholder 1"/>
          <p:cNvSpPr>
            <a:spLocks noGrp="1"/>
          </p:cNvSpPr>
          <p:nvPr>
            <p:ph type="dt" sz="half" idx="4294967295"/>
          </p:nvPr>
        </p:nvSpPr>
        <p:spPr/>
        <p:txBody>
          <a:bodyPr/>
          <a:lstStyle/>
          <a:p>
            <a:r>
              <a:rPr lang="en-US" smtClean="0"/>
              <a:t>3/3/2018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31</a:t>
            </a:fld>
            <a:endParaRPr lang="en-US"/>
          </a:p>
        </p:txBody>
      </p:sp>
      <p:pic>
        <p:nvPicPr>
          <p:cNvPr id="5" name="Picture 4"/>
          <p:cNvPicPr>
            <a:picLocks noChangeAspect="1"/>
          </p:cNvPicPr>
          <p:nvPr/>
        </p:nvPicPr>
        <p:blipFill>
          <a:blip r:embed="rId2"/>
          <a:stretch>
            <a:fillRect/>
          </a:stretch>
        </p:blipFill>
        <p:spPr>
          <a:xfrm>
            <a:off x="103690" y="2413177"/>
            <a:ext cx="1464469" cy="757238"/>
          </a:xfrm>
          <a:prstGeom prst="rect">
            <a:avLst/>
          </a:prstGeom>
          <a:ln w="28575">
            <a:solidFill>
              <a:srgbClr val="0070C0"/>
            </a:solidFill>
          </a:ln>
        </p:spPr>
      </p:pic>
      <p:cxnSp>
        <p:nvCxnSpPr>
          <p:cNvPr id="7" name="Elbow Connector 6"/>
          <p:cNvCxnSpPr>
            <a:stCxn id="5" idx="3"/>
            <a:endCxn id="25653" idx="0"/>
          </p:cNvCxnSpPr>
          <p:nvPr/>
        </p:nvCxnSpPr>
        <p:spPr>
          <a:xfrm>
            <a:off x="1568159" y="2791797"/>
            <a:ext cx="2496397" cy="411166"/>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00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scene3d>
              <a:camera prst="orthographicFront"/>
              <a:lightRig rig="soft" dir="t"/>
            </a:scene3d>
            <a:sp3d prstMaterial="softEdge">
              <a:bevelT w="25400" h="25400"/>
            </a:sp3d>
          </a:bodyPr>
          <a:lstStyle/>
          <a:p>
            <a:r>
              <a:rPr lang="en-US" altLang="en-US" smtClean="0"/>
              <a:t>NPV - Example</a:t>
            </a:r>
          </a:p>
        </p:txBody>
      </p:sp>
      <p:graphicFrame>
        <p:nvGraphicFramePr>
          <p:cNvPr id="66617" name="Group 57"/>
          <p:cNvGraphicFramePr>
            <a:graphicFrameLocks noGrp="1"/>
          </p:cNvGraphicFramePr>
          <p:nvPr>
            <p:ph idx="1"/>
          </p:nvPr>
        </p:nvGraphicFramePr>
        <p:xfrm>
          <a:off x="1485900" y="2057401"/>
          <a:ext cx="6172202" cy="3143251"/>
        </p:xfrm>
        <a:graphic>
          <a:graphicData uri="http://schemas.openxmlformats.org/drawingml/2006/table">
            <a:tbl>
              <a:tblPr/>
              <a:tblGrid>
                <a:gridCol w="1234679">
                  <a:extLst>
                    <a:ext uri="{9D8B030D-6E8A-4147-A177-3AD203B41FA5}">
                      <a16:colId xmlns:a16="http://schemas.microsoft.com/office/drawing/2014/main" val="20000"/>
                    </a:ext>
                  </a:extLst>
                </a:gridCol>
                <a:gridCol w="1233488">
                  <a:extLst>
                    <a:ext uri="{9D8B030D-6E8A-4147-A177-3AD203B41FA5}">
                      <a16:colId xmlns:a16="http://schemas.microsoft.com/office/drawing/2014/main" val="20001"/>
                    </a:ext>
                  </a:extLst>
                </a:gridCol>
                <a:gridCol w="1235869">
                  <a:extLst>
                    <a:ext uri="{9D8B030D-6E8A-4147-A177-3AD203B41FA5}">
                      <a16:colId xmlns:a16="http://schemas.microsoft.com/office/drawing/2014/main" val="20002"/>
                    </a:ext>
                  </a:extLst>
                </a:gridCol>
                <a:gridCol w="1233488">
                  <a:extLst>
                    <a:ext uri="{9D8B030D-6E8A-4147-A177-3AD203B41FA5}">
                      <a16:colId xmlns:a16="http://schemas.microsoft.com/office/drawing/2014/main" val="20003"/>
                    </a:ext>
                  </a:extLst>
                </a:gridCol>
                <a:gridCol w="1234678">
                  <a:extLst>
                    <a:ext uri="{9D8B030D-6E8A-4147-A177-3AD203B41FA5}">
                      <a16:colId xmlns:a16="http://schemas.microsoft.com/office/drawing/2014/main" val="20004"/>
                    </a:ext>
                  </a:extLst>
                </a:gridCol>
              </a:tblGrid>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Now</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Year 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Year 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Year 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Startup cost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50,000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2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Running cost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30,000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45,000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45,000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revenues</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40,000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50,000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60,000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17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Sales  of business</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rPr>
                        <a:t>70,000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3862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scene3d>
              <a:camera prst="orthographicFront"/>
              <a:lightRig rig="soft" dir="t"/>
            </a:scene3d>
            <a:sp3d prstMaterial="softEdge">
              <a:bevelT w="25400" h="25400"/>
            </a:sp3d>
          </a:bodyPr>
          <a:lstStyle/>
          <a:p>
            <a:r>
              <a:rPr lang="en-US" altLang="en-US" dirty="0" smtClean="0"/>
              <a:t>NPV - Example</a:t>
            </a:r>
          </a:p>
        </p:txBody>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sz="1800" dirty="0"/>
              <a:t>NPV= </a:t>
            </a:r>
            <a:r>
              <a:rPr lang="en-US" altLang="en-US" sz="1800" dirty="0"/>
              <a:t>start-up </a:t>
            </a:r>
            <a:r>
              <a:rPr lang="en-US" altLang="en-US" sz="1800" dirty="0" err="1"/>
              <a:t>cost+Npv</a:t>
            </a:r>
            <a:r>
              <a:rPr lang="en-US" altLang="en-US" sz="1800" dirty="0"/>
              <a:t>(year1</a:t>
            </a:r>
            <a:r>
              <a:rPr lang="en-US" altLang="en-US" sz="1800" dirty="0"/>
              <a:t>)+ </a:t>
            </a:r>
            <a:r>
              <a:rPr lang="en-US" altLang="en-US" sz="1800" dirty="0" err="1"/>
              <a:t>Npv</a:t>
            </a:r>
            <a:r>
              <a:rPr lang="en-US" altLang="en-US" sz="1800" dirty="0"/>
              <a:t>(year2)+ </a:t>
            </a:r>
            <a:r>
              <a:rPr lang="en-US" altLang="en-US" sz="1800" dirty="0" err="1"/>
              <a:t>Npv</a:t>
            </a:r>
            <a:r>
              <a:rPr lang="en-US" altLang="en-US" sz="1800" dirty="0"/>
              <a:t>(year3)</a:t>
            </a:r>
            <a:endParaRPr lang="en-US" altLang="en-US" sz="1800" dirty="0"/>
          </a:p>
          <a:p>
            <a:pPr>
              <a:buFontTx/>
              <a:buNone/>
            </a:pPr>
            <a:r>
              <a:rPr lang="en-US" altLang="en-US" sz="1800" dirty="0"/>
              <a:t>           = -50000 + ((-30000+40000)/(1+0.12)**1) +</a:t>
            </a:r>
          </a:p>
          <a:p>
            <a:pPr>
              <a:buFontTx/>
              <a:buNone/>
            </a:pPr>
            <a:r>
              <a:rPr lang="en-US" altLang="en-US" sz="1800" dirty="0"/>
              <a:t>                              ((-45000+50000)/(1+0.12)**2) +</a:t>
            </a:r>
          </a:p>
          <a:p>
            <a:pPr>
              <a:buFontTx/>
              <a:buNone/>
            </a:pPr>
            <a:r>
              <a:rPr lang="en-US" altLang="en-US" sz="1800" dirty="0"/>
              <a:t>                              ((-45000+60000+70000)/(1+0.12)**3</a:t>
            </a:r>
          </a:p>
          <a:p>
            <a:pPr>
              <a:buFontTx/>
              <a:buNone/>
            </a:pPr>
            <a:r>
              <a:rPr lang="en-US" altLang="en-US" sz="1800" dirty="0"/>
              <a:t>          = -50000 +9828+3986+60501</a:t>
            </a:r>
          </a:p>
          <a:p>
            <a:pPr>
              <a:buFontTx/>
              <a:buNone/>
            </a:pPr>
            <a:r>
              <a:rPr lang="en-US" altLang="en-US" sz="1800" dirty="0"/>
              <a:t>          = 23415   </a:t>
            </a:r>
          </a:p>
          <a:p>
            <a:pPr>
              <a:buFontTx/>
              <a:buNone/>
            </a:pPr>
            <a:r>
              <a:rPr lang="en-US" altLang="en-US" sz="1800" dirty="0"/>
              <a:t>         So , the project on this basis is worth pursuing.</a:t>
            </a:r>
            <a:endParaRPr lang="en-US" altLang="en-US" sz="1800" dirty="0">
              <a:cs typeface="Times New Roman" panose="02020603050405020304" pitchFamily="18" charset="0"/>
            </a:endParaRPr>
          </a:p>
        </p:txBody>
      </p:sp>
      <p:sp>
        <p:nvSpPr>
          <p:cNvPr id="2" name="Date Placeholder 1"/>
          <p:cNvSpPr>
            <a:spLocks noGrp="1"/>
          </p:cNvSpPr>
          <p:nvPr>
            <p:ph type="dt" sz="half" idx="4294967295"/>
          </p:nvPr>
        </p:nvSpPr>
        <p:spPr/>
        <p:txBody>
          <a:bodyPr/>
          <a:lstStyle/>
          <a:p>
            <a:r>
              <a:rPr lang="en-US" smtClean="0"/>
              <a:t>3/3/2018</a:t>
            </a:r>
            <a:endParaRPr lang="en-US"/>
          </a:p>
        </p:txBody>
      </p:sp>
      <p:sp>
        <p:nvSpPr>
          <p:cNvPr id="3" name="Slide Number Placeholder 2"/>
          <p:cNvSpPr>
            <a:spLocks noGrp="1"/>
          </p:cNvSpPr>
          <p:nvPr>
            <p:ph type="sldNum" sz="quarter" idx="12"/>
          </p:nvPr>
        </p:nvSpPr>
        <p:spPr/>
        <p:txBody>
          <a:bodyPr/>
          <a:lstStyle/>
          <a:p>
            <a:fld id="{2FBF8FAE-356C-4432-B3D1-FDFB6A0B3CD2}" type="slidenum">
              <a:rPr lang="en-US" smtClean="0"/>
              <a:t>33</a:t>
            </a:fld>
            <a:endParaRPr lang="en-US"/>
          </a:p>
        </p:txBody>
      </p:sp>
    </p:spTree>
    <p:extLst>
      <p:ext uri="{BB962C8B-B14F-4D97-AF65-F5344CB8AC3E}">
        <p14:creationId xmlns:p14="http://schemas.microsoft.com/office/powerpoint/2010/main" val="2130604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228600" y="1143000"/>
            <a:ext cx="8567738" cy="4791075"/>
          </a:xfrm>
        </p:spPr>
        <p:txBody>
          <a:bodyPr/>
          <a:lstStyle/>
          <a:p>
            <a:r>
              <a:rPr lang="en-US" b="1" dirty="0" smtClean="0"/>
              <a:t>Net present value</a:t>
            </a:r>
            <a:r>
              <a:rPr lang="en-US" dirty="0" smtClean="0"/>
              <a:t> (NPV) analysis is a method of calculating the expected net monetary gain or loss from a project by discounting all expected future cash inflows and outflows to the present point in time</a:t>
            </a:r>
          </a:p>
          <a:p>
            <a:r>
              <a:rPr lang="en-US" dirty="0" smtClean="0"/>
              <a:t>Projects with a positive NPV should be considered if financial value is a key criterion</a:t>
            </a:r>
          </a:p>
          <a:p>
            <a:r>
              <a:rPr lang="en-US" dirty="0" smtClean="0"/>
              <a:t>The higher the NPV, the better</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34</a:t>
            </a:fld>
            <a:endParaRPr lang="en-US" dirty="0"/>
          </a:p>
        </p:txBody>
      </p:sp>
      <p:sp>
        <p:nvSpPr>
          <p:cNvPr id="24580" name="Rectangle 2"/>
          <p:cNvSpPr>
            <a:spLocks noGrp="1" noChangeArrowheads="1"/>
          </p:cNvSpPr>
          <p:nvPr>
            <p:ph type="title"/>
          </p:nvPr>
        </p:nvSpPr>
        <p:spPr>
          <a:xfrm>
            <a:off x="457200" y="365125"/>
            <a:ext cx="8686800" cy="615950"/>
          </a:xfrm>
        </p:spPr>
        <p:txBody>
          <a:bodyPr>
            <a:normAutofit fontScale="90000"/>
          </a:bodyPr>
          <a:lstStyle/>
          <a:p>
            <a:r>
              <a:rPr lang="en-US" dirty="0" smtClean="0"/>
              <a:t>Net Present Value Analysis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p>
            <a:pPr>
              <a:defRPr/>
            </a:pPr>
            <a:fld id="{CAB078C3-AD74-4C69-8529-ABFACC42093C}" type="slidenum">
              <a:rPr lang="en-US" smtClean="0"/>
              <a:pPr>
                <a:defRPr/>
              </a:pPr>
              <a:t>35</a:t>
            </a:fld>
            <a:endParaRPr lang="en-US" dirty="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Figure 4-4. Net Present Value Example</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20367"/>
            <a:ext cx="8981154" cy="510423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36</a:t>
            </a:fld>
            <a:endParaRPr lang="en-US" dirty="0"/>
          </a:p>
        </p:txBody>
      </p:sp>
      <p:sp>
        <p:nvSpPr>
          <p:cNvPr id="26626" name="Rectangle 2"/>
          <p:cNvSpPr>
            <a:spLocks noGrp="1" noChangeArrowheads="1"/>
          </p:cNvSpPr>
          <p:nvPr>
            <p:ph type="title"/>
          </p:nvPr>
        </p:nvSpPr>
        <p:spPr>
          <a:xfrm>
            <a:off x="228600" y="152400"/>
            <a:ext cx="8763000" cy="1143000"/>
          </a:xfrm>
        </p:spPr>
        <p:txBody>
          <a:bodyPr>
            <a:noAutofit/>
          </a:bodyPr>
          <a:lstStyle/>
          <a:p>
            <a:r>
              <a:rPr lang="en-US" sz="3200" dirty="0" smtClean="0"/>
              <a:t>Figure 4-5. JWD Consulting NPV Example</a:t>
            </a:r>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6035"/>
            <a:ext cx="7863628" cy="47951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381000" y="13716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(see text for details)</a:t>
            </a:r>
          </a:p>
          <a:p>
            <a:pPr>
              <a:lnSpc>
                <a:spcPct val="90000"/>
              </a:lnSpc>
            </a:pPr>
            <a:r>
              <a:rPr lang="en-US" dirty="0" smtClean="0"/>
              <a:t>Notes:  Some organizations consider the investment year as year 0, while others start in year 1.  Some people entered costs as negative numbers, while others do not.  Check with your organization for their preferences</a:t>
            </a:r>
          </a:p>
        </p:txBody>
      </p:sp>
      <p:sp>
        <p:nvSpPr>
          <p:cNvPr id="276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37</a:t>
            </a:fld>
            <a:endParaRPr lang="en-US" dirty="0"/>
          </a:p>
        </p:txBody>
      </p:sp>
      <p:sp>
        <p:nvSpPr>
          <p:cNvPr id="27652" name="Rectangle 2"/>
          <p:cNvSpPr>
            <a:spLocks noGrp="1" noChangeArrowheads="1"/>
          </p:cNvSpPr>
          <p:nvPr>
            <p:ph type="title"/>
          </p:nvPr>
        </p:nvSpPr>
        <p:spPr/>
        <p:txBody>
          <a:bodyPr/>
          <a:lstStyle/>
          <a:p>
            <a:r>
              <a:rPr lang="en-US" dirty="0" smtClean="0"/>
              <a:t>NPV Calculations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228600" y="1066800"/>
            <a:ext cx="8458200" cy="4572000"/>
          </a:xfrm>
        </p:spPr>
        <p:txBody>
          <a:bodyPr>
            <a:normAutofit lnSpcReduction="10000"/>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r>
              <a:rPr lang="en-US" dirty="0" smtClean="0"/>
              <a:t>   ROI = (total discounted benefits - total discounted costs) / discounted costs</a:t>
            </a:r>
          </a:p>
          <a:p>
            <a:pPr>
              <a:lnSpc>
                <a:spcPct val="90000"/>
              </a:lnSpc>
            </a:pPr>
            <a:r>
              <a:rPr lang="en-US" dirty="0" smtClean="0"/>
              <a:t>The higher the ROI, the better	</a:t>
            </a:r>
          </a:p>
          <a:p>
            <a:pPr>
              <a:lnSpc>
                <a:spcPct val="90000"/>
              </a:lnSpc>
            </a:pPr>
            <a:r>
              <a:rPr lang="en-US" dirty="0" smtClean="0"/>
              <a:t>Many organizations have a </a:t>
            </a:r>
            <a:r>
              <a:rPr lang="en-US" b="1" dirty="0" smtClean="0"/>
              <a:t>required rate of return </a:t>
            </a:r>
            <a:r>
              <a:rPr lang="en-US" dirty="0" smtClean="0"/>
              <a:t>or minimum acceptable rate of return on investment for projects	</a:t>
            </a:r>
          </a:p>
          <a:p>
            <a:pPr>
              <a:lnSpc>
                <a:spcPct val="90000"/>
              </a:lnSpc>
            </a:pPr>
            <a:r>
              <a:rPr lang="en-US" b="1" dirty="0" smtClean="0"/>
              <a:t>Internal rate of return </a:t>
            </a:r>
            <a:r>
              <a:rPr lang="en-US" dirty="0" smtClean="0"/>
              <a:t>(IRR) can by calculated by finding the discount rate that makes the NPV equal to zero	</a:t>
            </a:r>
          </a:p>
          <a:p>
            <a:pPr lvl="1">
              <a:lnSpc>
                <a:spcPct val="90000"/>
              </a:lnSpc>
              <a:buFontTx/>
              <a:buNone/>
            </a:pPr>
            <a:endParaRPr lang="en-US" dirty="0" smtClean="0"/>
          </a:p>
        </p:txBody>
      </p:sp>
      <p:sp>
        <p:nvSpPr>
          <p:cNvPr id="286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38</a:t>
            </a:fld>
            <a:endParaRPr lang="en-US" dirty="0"/>
          </a:p>
        </p:txBody>
      </p:sp>
      <p:sp>
        <p:nvSpPr>
          <p:cNvPr id="28676" name="Rectangle 2"/>
          <p:cNvSpPr>
            <a:spLocks noGrp="1" noChangeArrowheads="1"/>
          </p:cNvSpPr>
          <p:nvPr>
            <p:ph type="title"/>
          </p:nvPr>
        </p:nvSpPr>
        <p:spPr>
          <a:xfrm>
            <a:off x="381000" y="292100"/>
            <a:ext cx="8763000" cy="674688"/>
          </a:xfrm>
        </p:spPr>
        <p:txBody>
          <a:bodyPr>
            <a:normAutofit fontScale="90000"/>
          </a:bodyPr>
          <a:lstStyle/>
          <a:p>
            <a:r>
              <a:rPr lang="en-US" sz="4800" dirty="0" smtClean="0"/>
              <a:t>Return on Investment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a:xfrm>
            <a:off x="304800" y="1447800"/>
            <a:ext cx="8458200" cy="4572000"/>
          </a:xfrm>
        </p:spPr>
        <p:txBody>
          <a:bodyPr/>
          <a:lstStyle/>
          <a:p>
            <a:pPr>
              <a:lnSpc>
                <a:spcPct val="90000"/>
              </a:lnSpc>
            </a:pPr>
            <a:r>
              <a:rPr lang="en-US" dirty="0" smtClean="0"/>
              <a:t>Drs. Robert Kaplan and David Norton developed this approach to help select and manage projects that align with business strategy</a:t>
            </a:r>
          </a:p>
          <a:p>
            <a:pPr>
              <a:lnSpc>
                <a:spcPct val="90000"/>
              </a:lnSpc>
            </a:pPr>
            <a:r>
              <a:rPr lang="en-US" dirty="0" smtClean="0"/>
              <a:t>A </a:t>
            </a:r>
            <a:r>
              <a:rPr lang="en-US" b="1" dirty="0" smtClean="0"/>
              <a:t>balanced scorecard</a:t>
            </a:r>
          </a:p>
          <a:p>
            <a:pPr lvl="1">
              <a:lnSpc>
                <a:spcPct val="90000"/>
              </a:lnSpc>
            </a:pPr>
            <a:r>
              <a:rPr lang="en-US" dirty="0" smtClean="0"/>
              <a:t>is a methodology that converts an organization’s value drivers, such as customer service, innovation, operational efficiency, and financial performance, to a series of defined metrics</a:t>
            </a:r>
          </a:p>
          <a:p>
            <a:pPr>
              <a:lnSpc>
                <a:spcPct val="90000"/>
              </a:lnSpc>
            </a:pPr>
            <a:r>
              <a:rPr lang="en-US" dirty="0" smtClean="0"/>
              <a:t>See www.balancedscorecard.org for more information</a:t>
            </a:r>
          </a:p>
        </p:txBody>
      </p:sp>
      <p:sp>
        <p:nvSpPr>
          <p:cNvPr id="337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39</a:t>
            </a:fld>
            <a:endParaRPr lang="en-US" dirty="0"/>
          </a:p>
        </p:txBody>
      </p:sp>
      <p:sp>
        <p:nvSpPr>
          <p:cNvPr id="33796" name="Rectangle 2"/>
          <p:cNvSpPr>
            <a:spLocks noGrp="1" noChangeArrowheads="1"/>
          </p:cNvSpPr>
          <p:nvPr>
            <p:ph type="title"/>
          </p:nvPr>
        </p:nvSpPr>
        <p:spPr>
          <a:xfrm>
            <a:off x="457200" y="274638"/>
            <a:ext cx="8534400" cy="1143000"/>
          </a:xfrm>
        </p:spPr>
        <p:txBody>
          <a:bodyPr>
            <a:normAutofit fontScale="90000"/>
          </a:bodyPr>
          <a:lstStyle/>
          <a:p>
            <a:r>
              <a:rPr lang="en-US" dirty="0" smtClean="0"/>
              <a:t>Implementing a Balanced Scorecard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457200" y="1676400"/>
            <a:ext cx="8229600" cy="4330891"/>
          </a:xfrm>
        </p:spPr>
        <p:txBody>
          <a:bodyPr>
            <a:normAutofit/>
          </a:bodyPr>
          <a:lstStyle/>
          <a:p>
            <a:r>
              <a:rPr lang="en-US" dirty="0"/>
              <a:t>Monitoring and controlling project work involves overseeing activities </a:t>
            </a:r>
            <a:r>
              <a:rPr lang="en-US" dirty="0" smtClean="0"/>
              <a:t>to meet </a:t>
            </a:r>
            <a:r>
              <a:rPr lang="en-US" dirty="0"/>
              <a:t>the performance objectives of the </a:t>
            </a:r>
            <a:r>
              <a:rPr lang="en-US" dirty="0" smtClean="0"/>
              <a:t>project</a:t>
            </a:r>
          </a:p>
          <a:p>
            <a:r>
              <a:rPr lang="en-US" dirty="0"/>
              <a:t>Performing integrated change control involves identifying, evaluating, </a:t>
            </a:r>
            <a:r>
              <a:rPr lang="en-US" dirty="0" smtClean="0"/>
              <a:t>and managing </a:t>
            </a:r>
            <a:r>
              <a:rPr lang="en-US" dirty="0"/>
              <a:t>changes throughout the project life cycle. </a:t>
            </a:r>
            <a:endParaRPr lang="en-US" dirty="0" smtClean="0"/>
          </a:p>
          <a:p>
            <a:r>
              <a:rPr lang="en-US" dirty="0" smtClean="0"/>
              <a:t>Closing </a:t>
            </a:r>
            <a:r>
              <a:rPr lang="en-US" dirty="0"/>
              <a:t>the project or phase involves finalizing all activities to formally close </a:t>
            </a:r>
            <a:r>
              <a:rPr lang="en-US" dirty="0" smtClean="0"/>
              <a:t>the project </a:t>
            </a:r>
            <a:r>
              <a:rPr lang="en-US" dirty="0"/>
              <a:t>or phase.</a:t>
            </a:r>
            <a:endParaRPr lang="en-US" dirty="0" smtClean="0"/>
          </a:p>
        </p:txBody>
      </p:sp>
      <p:sp>
        <p:nvSpPr>
          <p:cNvPr id="143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D4A2C9D-D88A-4E49-9868-C35180CCD6D8}" type="slidenum">
              <a:rPr lang="en-US"/>
              <a:pPr>
                <a:defRPr/>
              </a:pPr>
              <a:t>4</a:t>
            </a:fld>
            <a:endParaRPr lang="en-US" dirty="0"/>
          </a:p>
        </p:txBody>
      </p:sp>
      <p:sp>
        <p:nvSpPr>
          <p:cNvPr id="14340" name="Rectangle 2"/>
          <p:cNvSpPr>
            <a:spLocks noGrp="1" noChangeArrowheads="1"/>
          </p:cNvSpPr>
          <p:nvPr>
            <p:ph type="title"/>
          </p:nvPr>
        </p:nvSpPr>
        <p:spPr/>
        <p:txBody>
          <a:bodyPr>
            <a:normAutofit fontScale="90000"/>
          </a:bodyPr>
          <a:lstStyle/>
          <a:p>
            <a:r>
              <a:rPr lang="en-US" dirty="0" smtClean="0"/>
              <a:t>Project Integration Management Processes (cont’d)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BA54826-A843-49EC-BCCC-3D96B89DA1C3}" type="slidenum">
              <a:rPr lang="en-US" smtClean="0"/>
              <a:pPr>
                <a:defRPr/>
              </a:pPr>
              <a:t>40</a:t>
            </a:fld>
            <a:endParaRPr lang="en-US" dirty="0"/>
          </a:p>
        </p:txBody>
      </p:sp>
      <p:sp>
        <p:nvSpPr>
          <p:cNvPr id="34818" name="Title 1"/>
          <p:cNvSpPr>
            <a:spLocks noGrp="1"/>
          </p:cNvSpPr>
          <p:nvPr>
            <p:ph type="title"/>
          </p:nvPr>
        </p:nvSpPr>
        <p:spPr/>
        <p:txBody>
          <a:bodyPr>
            <a:normAutofit fontScale="90000"/>
          </a:bodyPr>
          <a:lstStyle/>
          <a:p>
            <a:r>
              <a:rPr lang="en-US" dirty="0" smtClean="0"/>
              <a:t>Figure 4-8. Balanced Scorecard 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22" y="1364975"/>
            <a:ext cx="6233414" cy="50358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533400" y="1143000"/>
            <a:ext cx="8153400" cy="5181600"/>
          </a:xfrm>
        </p:spPr>
        <p:txBody>
          <a:bodyPr/>
          <a:lstStyle/>
          <a:p>
            <a:pPr>
              <a:lnSpc>
                <a:spcPct val="90000"/>
              </a:lnSpc>
            </a:pPr>
            <a:r>
              <a:rPr lang="en-US" dirty="0" smtClean="0"/>
              <a:t>After deciding what project to work on, it is important to let the rest of the organization know</a:t>
            </a:r>
          </a:p>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a:p>
            <a:pPr>
              <a:lnSpc>
                <a:spcPct val="90000"/>
              </a:lnSpc>
            </a:pPr>
            <a:r>
              <a:rPr lang="en-US" dirty="0" smtClean="0"/>
              <a:t>Key project stakeholders should sign a project charter to acknowledge agreement on the need and intent of the project; a signed charter is a key output of project integration management</a:t>
            </a:r>
          </a:p>
        </p:txBody>
      </p:sp>
      <p:sp>
        <p:nvSpPr>
          <p:cNvPr id="358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41</a:t>
            </a:fld>
            <a:endParaRPr lang="en-US" dirty="0"/>
          </a:p>
        </p:txBody>
      </p:sp>
      <p:sp>
        <p:nvSpPr>
          <p:cNvPr id="35844" name="Rectangle 2"/>
          <p:cNvSpPr>
            <a:spLocks noGrp="1" noChangeArrowheads="1"/>
          </p:cNvSpPr>
          <p:nvPr>
            <p:ph type="title"/>
          </p:nvPr>
        </p:nvSpPr>
        <p:spPr>
          <a:xfrm>
            <a:off x="304800" y="381000"/>
            <a:ext cx="9144000" cy="673100"/>
          </a:xfrm>
        </p:spPr>
        <p:txBody>
          <a:bodyPr>
            <a:normAutofit fontScale="90000"/>
          </a:bodyPr>
          <a:lstStyle/>
          <a:p>
            <a:r>
              <a:rPr lang="en-US" sz="4800" dirty="0" smtClean="0"/>
              <a:t>Developing a Project Charter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project statement of work</a:t>
            </a:r>
          </a:p>
          <a:p>
            <a:r>
              <a:rPr lang="en-US" dirty="0" smtClean="0"/>
              <a:t>A business case</a:t>
            </a:r>
          </a:p>
          <a:p>
            <a:r>
              <a:rPr lang="en-US" dirty="0" smtClean="0"/>
              <a:t>Agreements</a:t>
            </a:r>
          </a:p>
          <a:p>
            <a:r>
              <a:rPr lang="en-US" dirty="0" smtClean="0"/>
              <a:t>Enterprise environmental factors</a:t>
            </a:r>
          </a:p>
          <a:p>
            <a:r>
              <a:rPr lang="en-US" b="1" dirty="0" smtClean="0"/>
              <a:t>Organizational process assets</a:t>
            </a:r>
            <a:r>
              <a:rPr lang="en-US" dirty="0" smtClean="0"/>
              <a:t>, which include formal and informal plans, policies, procedures, guidelines, information systems, financial systems, management systems, lessons learned, and historical information</a:t>
            </a:r>
          </a:p>
          <a:p>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42</a:t>
            </a:fld>
            <a:endParaRPr lang="en-US" dirty="0"/>
          </a:p>
        </p:txBody>
      </p:sp>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Tree>
    <p:extLst>
      <p:ext uri="{BB962C8B-B14F-4D97-AF65-F5344CB8AC3E}">
        <p14:creationId xmlns:p14="http://schemas.microsoft.com/office/powerpoint/2010/main" val="2052486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43</a:t>
            </a:fld>
            <a:endParaRPr lang="en-US" dirty="0"/>
          </a:p>
        </p:txBody>
      </p:sp>
      <p:sp>
        <p:nvSpPr>
          <p:cNvPr id="5" name="Title 4"/>
          <p:cNvSpPr>
            <a:spLocks noGrp="1"/>
          </p:cNvSpPr>
          <p:nvPr>
            <p:ph type="title"/>
          </p:nvPr>
        </p:nvSpPr>
        <p:spPr>
          <a:xfrm>
            <a:off x="152400" y="274638"/>
            <a:ext cx="8763000" cy="1143000"/>
          </a:xfrm>
        </p:spPr>
        <p:txBody>
          <a:bodyPr>
            <a:normAutofit fontScale="90000"/>
          </a:bodyPr>
          <a:lstStyle/>
          <a:p>
            <a:r>
              <a:rPr lang="en-US" sz="3600" dirty="0" smtClean="0"/>
              <a:t>Table 4-1. Project Charter for the DNA-Sequencing Instrument Completion Project</a:t>
            </a:r>
            <a:r>
              <a:rPr lang="en-US" dirty="0" smtClean="0"/>
              <a:t/>
            </a:r>
            <a:br>
              <a:rPr lang="en-US" dirty="0" smtClean="0"/>
            </a:br>
            <a:endParaRPr lang="en-US" dirty="0"/>
          </a:p>
        </p:txBody>
      </p:sp>
      <p:pic>
        <p:nvPicPr>
          <p:cNvPr id="88066" name="Picture 2"/>
          <p:cNvPicPr>
            <a:picLocks noChangeAspect="1" noChangeArrowheads="1"/>
          </p:cNvPicPr>
          <p:nvPr/>
        </p:nvPicPr>
        <p:blipFill>
          <a:blip r:embed="rId2"/>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44</a:t>
            </a:fld>
            <a:endParaRPr lang="en-US" dirty="0"/>
          </a:p>
        </p:txBody>
      </p:sp>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pic>
        <p:nvPicPr>
          <p:cNvPr id="89090" name="Picture 2"/>
          <p:cNvPicPr>
            <a:picLocks noChangeAspect="1" noChangeArrowheads="1"/>
          </p:cNvPicPr>
          <p:nvPr/>
        </p:nvPicPr>
        <p:blipFill>
          <a:blip r:embed="rId2"/>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81000" y="1371600"/>
            <a:ext cx="8186738" cy="47910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r>
              <a:rPr lang="en-US" dirty="0" smtClean="0"/>
              <a:t>Plans created in the other knowledge areas are subsidiary parts of the overall project management plan</a:t>
            </a:r>
            <a:endParaRPr lang="en-US" i="1" dirty="0" smtClean="0"/>
          </a:p>
        </p:txBody>
      </p:sp>
      <p:sp>
        <p:nvSpPr>
          <p:cNvPr id="389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45</a:t>
            </a:fld>
            <a:endParaRPr lang="en-US" dirty="0"/>
          </a:p>
        </p:txBody>
      </p:sp>
      <p:sp>
        <p:nvSpPr>
          <p:cNvPr id="38916" name="Rectangle 2"/>
          <p:cNvSpPr>
            <a:spLocks noGrp="1" noChangeArrowheads="1"/>
          </p:cNvSpPr>
          <p:nvPr>
            <p:ph type="title"/>
          </p:nvPr>
        </p:nvSpPr>
        <p:spPr/>
        <p:txBody>
          <a:bodyPr>
            <a:normAutofit fontScale="90000"/>
          </a:bodyPr>
          <a:lstStyle/>
          <a:p>
            <a:r>
              <a:rPr lang="en-US" dirty="0" smtClean="0"/>
              <a:t>Developing a Project Management Plan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533400" y="1524000"/>
            <a:ext cx="8186738" cy="4791075"/>
          </a:xfrm>
        </p:spPr>
        <p:txBody>
          <a:bodyPr/>
          <a:lstStyle/>
          <a:p>
            <a:r>
              <a:rPr lang="en-US" dirty="0" smtClean="0"/>
              <a:t>Introduction or overview of the project</a:t>
            </a:r>
          </a:p>
          <a:p>
            <a:r>
              <a:rPr lang="en-US" dirty="0" smtClean="0"/>
              <a:t>Description of how the project is organized</a:t>
            </a:r>
          </a:p>
          <a:p>
            <a:r>
              <a:rPr lang="en-US" dirty="0" smtClean="0"/>
              <a:t>Management and technical processes used on the project</a:t>
            </a:r>
          </a:p>
          <a:p>
            <a:r>
              <a:rPr lang="en-US" dirty="0" smtClean="0"/>
              <a:t>Work to be done, schedule, and budget information</a:t>
            </a:r>
          </a:p>
        </p:txBody>
      </p:sp>
      <p:sp>
        <p:nvSpPr>
          <p:cNvPr id="399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DFA013D-BAF6-4C0C-9785-08FC13FA94EA}" type="slidenum">
              <a:rPr lang="en-US"/>
              <a:pPr>
                <a:defRPr/>
              </a:pPr>
              <a:t>46</a:t>
            </a:fld>
            <a:endParaRPr lang="en-US" dirty="0"/>
          </a:p>
        </p:txBody>
      </p:sp>
      <p:sp>
        <p:nvSpPr>
          <p:cNvPr id="39940" name="Rectangle 2"/>
          <p:cNvSpPr>
            <a:spLocks noGrp="1" noChangeArrowheads="1"/>
          </p:cNvSpPr>
          <p:nvPr>
            <p:ph type="title"/>
          </p:nvPr>
        </p:nvSpPr>
        <p:spPr>
          <a:xfrm>
            <a:off x="381000" y="152400"/>
            <a:ext cx="8763000" cy="1143000"/>
          </a:xfrm>
        </p:spPr>
        <p:txBody>
          <a:bodyPr>
            <a:normAutofit fontScale="90000"/>
          </a:bodyPr>
          <a:lstStyle/>
          <a:p>
            <a:r>
              <a:rPr lang="en-US" dirty="0" smtClean="0"/>
              <a:t>Common Elements of a Project Management Plan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47</a:t>
            </a:fld>
            <a:endParaRPr lang="en-US" dirty="0"/>
          </a:p>
        </p:txBody>
      </p:sp>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pic>
        <p:nvPicPr>
          <p:cNvPr id="40965" name="Picture 7" descr="Tbl04-01.bmp"/>
          <p:cNvPicPr>
            <a:picLocks noChangeAspect="1"/>
          </p:cNvPicPr>
          <p:nvPr/>
        </p:nvPicPr>
        <p:blipFill>
          <a:blip r:embed="rId2"/>
          <a:srcRect t="5533"/>
          <a:stretch>
            <a:fillRect/>
          </a:stretch>
        </p:blipFill>
        <p:spPr bwMode="auto">
          <a:xfrm>
            <a:off x="533400" y="1447800"/>
            <a:ext cx="7854950" cy="46402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9" name="Rectangle 3"/>
          <p:cNvSpPr>
            <a:spLocks noGrp="1" noChangeArrowheads="1"/>
          </p:cNvSpPr>
          <p:nvPr>
            <p:ph idx="1"/>
          </p:nvPr>
        </p:nvSpPr>
        <p:spPr>
          <a:xfrm>
            <a:off x="0" y="9906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4198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48</a:t>
            </a:fld>
            <a:endParaRPr lang="en-US" dirty="0"/>
          </a:p>
        </p:txBody>
      </p:sp>
      <p:sp>
        <p:nvSpPr>
          <p:cNvPr id="41988" name="Rectangle 2"/>
          <p:cNvSpPr>
            <a:spLocks noGrp="1" noChangeArrowheads="1"/>
          </p:cNvSpPr>
          <p:nvPr>
            <p:ph type="title"/>
          </p:nvPr>
        </p:nvSpPr>
        <p:spPr>
          <a:xfrm>
            <a:off x="457200" y="0"/>
            <a:ext cx="8686800" cy="838200"/>
          </a:xfrm>
        </p:spPr>
        <p:txBody>
          <a:bodyPr/>
          <a:lstStyle/>
          <a:p>
            <a:r>
              <a:rPr lang="en-US" dirty="0" smtClean="0"/>
              <a:t>What the Winners Do</a:t>
            </a:r>
          </a:p>
        </p:txBody>
      </p:sp>
      <p:sp>
        <p:nvSpPr>
          <p:cNvPr id="41990" name="Text Box 4"/>
          <p:cNvSpPr txBox="1">
            <a:spLocks noChangeArrowheads="1"/>
          </p:cNvSpPr>
          <p:nvPr/>
        </p:nvSpPr>
        <p:spPr bwMode="auto">
          <a:xfrm>
            <a:off x="274638" y="5029200"/>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304800" y="1143000"/>
            <a:ext cx="8186738" cy="4791075"/>
          </a:xfrm>
        </p:spPr>
        <p:txBody>
          <a:bodyPr/>
          <a:lstStyle/>
          <a:p>
            <a:r>
              <a:rPr lang="en-US" dirty="0" smtClean="0"/>
              <a:t>Involves managing and performing the work described in the project management plan</a:t>
            </a:r>
          </a:p>
          <a:p>
            <a:r>
              <a:rPr lang="en-US" dirty="0" smtClean="0"/>
              <a:t>The majority of time and money is usually spent on execution</a:t>
            </a:r>
          </a:p>
          <a:p>
            <a:r>
              <a:rPr lang="en-US" dirty="0" smtClean="0"/>
              <a:t>The application area of the project directly affects project execution because the products of the project are produced during execution</a:t>
            </a:r>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49</a:t>
            </a:fld>
            <a:endParaRPr lang="en-US" dirty="0"/>
          </a:p>
        </p:txBody>
      </p:sp>
      <p:sp>
        <p:nvSpPr>
          <p:cNvPr id="45060" name="Rectangle 2"/>
          <p:cNvSpPr>
            <a:spLocks noGrp="1" noChangeArrowheads="1"/>
          </p:cNvSpPr>
          <p:nvPr>
            <p:ph type="title"/>
          </p:nvPr>
        </p:nvSpPr>
        <p:spPr>
          <a:xfrm>
            <a:off x="381000" y="152400"/>
            <a:ext cx="8305800" cy="914400"/>
          </a:xfrm>
        </p:spPr>
        <p:txBody>
          <a:bodyPr>
            <a:normAutofit fontScale="90000"/>
          </a:bodyPr>
          <a:lstStyle/>
          <a:p>
            <a:r>
              <a:rPr lang="en-US" dirty="0" smtClean="0"/>
              <a:t>Directing and Managing Project 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5</a:t>
            </a:fld>
            <a:endParaRPr lang="en-US" dirty="0"/>
          </a:p>
        </p:txBody>
      </p:sp>
      <p:sp>
        <p:nvSpPr>
          <p:cNvPr id="15362" name="Title 1"/>
          <p:cNvSpPr>
            <a:spLocks noGrp="1"/>
          </p:cNvSpPr>
          <p:nvPr>
            <p:ph type="title"/>
          </p:nvPr>
        </p:nvSpPr>
        <p:spPr/>
        <p:txBody>
          <a:bodyPr>
            <a:normAutofit fontScale="90000"/>
          </a:bodyPr>
          <a:lstStyle/>
          <a:p>
            <a:r>
              <a:rPr lang="en-US" dirty="0" smtClean="0"/>
              <a:t>Figure 4-1. Project Integration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02761" cy="499968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r>
              <a:rPr lang="en-US" dirty="0" smtClean="0"/>
              <a:t>Those who will do the work should help to plan the work</a:t>
            </a:r>
          </a:p>
          <a:p>
            <a:r>
              <a:rPr lang="en-US" dirty="0" smtClean="0"/>
              <a:t>Project managers must solicit input from the team to develop realistic plans</a:t>
            </a:r>
          </a:p>
        </p:txBody>
      </p:sp>
      <p:sp>
        <p:nvSpPr>
          <p:cNvPr id="460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40BE96C-17B6-4520-AECC-26039ACE6158}" type="slidenum">
              <a:rPr lang="en-US"/>
              <a:pPr>
                <a:defRPr/>
              </a:pPr>
              <a:t>50</a:t>
            </a:fld>
            <a:endParaRPr lang="en-US" dirty="0"/>
          </a:p>
        </p:txBody>
      </p:sp>
      <p:sp>
        <p:nvSpPr>
          <p:cNvPr id="46084" name="Rectangle 2"/>
          <p:cNvSpPr>
            <a:spLocks noGrp="1" noChangeArrowheads="1"/>
          </p:cNvSpPr>
          <p:nvPr>
            <p:ph type="title"/>
          </p:nvPr>
        </p:nvSpPr>
        <p:spPr/>
        <p:txBody>
          <a:bodyPr>
            <a:normAutofit fontScale="90000"/>
          </a:bodyPr>
          <a:lstStyle/>
          <a:p>
            <a:r>
              <a:rPr lang="en-US" dirty="0" smtClean="0"/>
              <a:t>Coordinating Planning and Execution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idx="1"/>
          </p:nvPr>
        </p:nvSpPr>
        <p:spPr>
          <a:xfrm>
            <a:off x="381000" y="15240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r>
              <a:rPr lang="en-US" dirty="0" smtClean="0"/>
              <a:t>Organizational culture can help project execution by</a:t>
            </a:r>
          </a:p>
          <a:p>
            <a:pPr lvl="1">
              <a:lnSpc>
                <a:spcPct val="90000"/>
              </a:lnSpc>
            </a:pPr>
            <a:r>
              <a:rPr lang="en-US" dirty="0" smtClean="0"/>
              <a:t>providing guidelines and templates</a:t>
            </a:r>
          </a:p>
          <a:p>
            <a:pPr lvl="1">
              <a:lnSpc>
                <a:spcPct val="90000"/>
              </a:lnSpc>
            </a:pPr>
            <a:r>
              <a:rPr lang="en-US" dirty="0" smtClean="0"/>
              <a:t>tracking performance based on plans</a:t>
            </a:r>
          </a:p>
          <a:p>
            <a:pPr>
              <a:lnSpc>
                <a:spcPct val="90000"/>
              </a:lnSpc>
            </a:pPr>
            <a:r>
              <a:rPr lang="en-US" dirty="0" smtClean="0"/>
              <a:t>Project managers may still need to break the rules to meet project goals, and senior managers must support those actions</a:t>
            </a:r>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51</a:t>
            </a:fld>
            <a:endParaRPr lang="en-US" dirty="0"/>
          </a:p>
        </p:txBody>
      </p:sp>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often helpful for IT project managers to have prior technical experience</a:t>
            </a:r>
          </a:p>
          <a:p>
            <a:r>
              <a:rPr lang="en-US" dirty="0" smtClean="0"/>
              <a:t>On small projects, the project manager may be required to perform some of the technical work or mentor team members to complete the projects</a:t>
            </a:r>
          </a:p>
          <a:p>
            <a:r>
              <a:rPr lang="en-US" dirty="0" smtClean="0"/>
              <a:t>On large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52</a:t>
            </a:fld>
            <a:endParaRPr lang="en-US" dirty="0"/>
          </a:p>
        </p:txBody>
      </p:sp>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Tree>
    <p:extLst>
      <p:ext uri="{BB962C8B-B14F-4D97-AF65-F5344CB8AC3E}">
        <p14:creationId xmlns:p14="http://schemas.microsoft.com/office/powerpoint/2010/main" val="58914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524000"/>
            <a:ext cx="8610600" cy="4791075"/>
          </a:xfrm>
        </p:spPr>
        <p:txBody>
          <a:bodyPr>
            <a:normAutofit/>
          </a:bodyPr>
          <a:lstStyle/>
          <a:p>
            <a:pPr>
              <a:lnSpc>
                <a:spcPct val="80000"/>
              </a:lnSpc>
            </a:pPr>
            <a:r>
              <a:rPr lang="en-US" sz="2400" b="1" dirty="0" smtClean="0"/>
              <a:t>Expert judgment</a:t>
            </a:r>
            <a:r>
              <a:rPr lang="en-US" sz="2400" dirty="0" smtClean="0"/>
              <a:t>: Experts can help project managers and their teams make many decisions related to project execution</a:t>
            </a:r>
          </a:p>
          <a:p>
            <a:r>
              <a:rPr lang="en-US" sz="2400" b="1" dirty="0" smtClean="0"/>
              <a:t>Meetings: </a:t>
            </a:r>
            <a:r>
              <a:rPr lang="en-US" sz="2400" dirty="0"/>
              <a:t>Meetings allow people to develop relationships, pick up on </a:t>
            </a:r>
            <a:r>
              <a:rPr lang="en-US" sz="2400" dirty="0" smtClean="0"/>
              <a:t>important body </a:t>
            </a:r>
            <a:r>
              <a:rPr lang="en-US" sz="2400" dirty="0"/>
              <a:t>language or tone of voice, and have a dialogue to help </a:t>
            </a:r>
            <a:r>
              <a:rPr lang="en-US" sz="2400" dirty="0" smtClean="0"/>
              <a:t>resolve problems</a:t>
            </a:r>
            <a:r>
              <a:rPr lang="en-US" sz="2400" dirty="0"/>
              <a:t>.</a:t>
            </a:r>
            <a:endParaRPr lang="en-US" sz="2400" b="1" dirty="0" smtClean="0"/>
          </a:p>
          <a:p>
            <a:pPr>
              <a:lnSpc>
                <a:spcPct val="80000"/>
              </a:lnSpc>
            </a:pPr>
            <a:r>
              <a:rPr lang="en-US" sz="2400" b="1" dirty="0" smtClean="0"/>
              <a:t>Project management information systems</a:t>
            </a:r>
            <a:r>
              <a:rPr lang="en-US" sz="2400" dirty="0" smtClean="0"/>
              <a:t>: There are hundreds of project management software products available on the market today, and many organizations are moving toward powerful enterprise project management systems that are accessible via the Internet</a:t>
            </a:r>
          </a:p>
          <a:p>
            <a:pPr>
              <a:lnSpc>
                <a:spcPct val="80000"/>
              </a:lnSpc>
            </a:pPr>
            <a:r>
              <a:rPr lang="en-US" sz="2400" dirty="0" smtClean="0"/>
              <a:t>See the What Went Right? example of Kuala Lumpur’s Integrated Transport Information System on p. 169</a:t>
            </a:r>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53</a:t>
            </a:fld>
            <a:endParaRPr lang="en-US" dirty="0"/>
          </a:p>
        </p:txBody>
      </p:sp>
      <p:sp>
        <p:nvSpPr>
          <p:cNvPr id="49156" name="Rectangle 2"/>
          <p:cNvSpPr>
            <a:spLocks noGrp="1" noChangeArrowheads="1"/>
          </p:cNvSpPr>
          <p:nvPr>
            <p:ph type="title"/>
          </p:nvPr>
        </p:nvSpPr>
        <p:spPr/>
        <p:txBody>
          <a:bodyPr>
            <a:normAutofit fontScale="90000"/>
          </a:bodyPr>
          <a:lstStyle/>
          <a:p>
            <a:r>
              <a:rPr lang="en-US" dirty="0" smtClean="0"/>
              <a:t>Project Execution Tools and Techniques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a:xfrm>
            <a:off x="533400" y="1295400"/>
            <a:ext cx="8186738" cy="50292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54</a:t>
            </a:fld>
            <a:endParaRPr lang="en-US" dirty="0"/>
          </a:p>
        </p:txBody>
      </p:sp>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28600" y="914400"/>
            <a:ext cx="8458200" cy="4864291"/>
          </a:xfrm>
        </p:spPr>
        <p:txBody>
          <a:bodyPr>
            <a:normAutofit fontScale="77500" lnSpcReduction="20000"/>
          </a:bodyPr>
          <a:lstStyle/>
          <a:p>
            <a:pPr indent="457200">
              <a:tabLst>
                <a:tab pos="762000" algn="l"/>
              </a:tabLst>
            </a:pPr>
            <a:r>
              <a:rPr lang="en-US" sz="2800" dirty="0" smtClean="0">
                <a:cs typeface="Times New Roman" pitchFamily="18" charset="0"/>
              </a:rPr>
              <a:t>The 2002 Olympic Winter Games and Paralympics took five years to plan and cost more than $1.9 billion. PMI awarded the Salt Lake Organizing Committee (SLOC) the Project of the Year award for delivering world-class games.</a:t>
            </a:r>
            <a:endParaRPr lang="en-US" sz="2800" dirty="0" smtClean="0"/>
          </a:p>
          <a:p>
            <a:pPr indent="457200" eaLnBrk="0" hangingPunct="0">
              <a:tabLst>
                <a:tab pos="762000" algn="l"/>
              </a:tabLst>
            </a:pPr>
            <a:r>
              <a:rPr lang="en-US" sz="2800" dirty="0" smtClean="0">
                <a:cs typeface="Times New Roman" pitchFamily="18" charset="0"/>
              </a:rPr>
              <a:t>Four years before the Games began, the SLOC used a Primavera software-based system with a cascading color-coded WBS to integrate planning…The SLOC also used an Executive Roadmap, a one-page list of the top 100 Games-wide activities, to keep executives apprised of progress. Activities were tied to detailed project information within each department’s schedule. A 90-day highlighter showed which managers were accountable for each integrated activity. </a:t>
            </a:r>
          </a:p>
          <a:p>
            <a:pPr indent="457200" eaLnBrk="0" hangingPunct="0">
              <a:tabLst>
                <a:tab pos="762000" algn="l"/>
              </a:tabLst>
            </a:pPr>
            <a:r>
              <a:rPr lang="en-US" sz="2800" dirty="0" smtClean="0">
                <a:cs typeface="Times New Roman" pitchFamily="18" charset="0"/>
              </a:rPr>
              <a:t>Fraser Bullock, SLOC Chief Operating Officer and Chief, said, “We knew when we were on and off schedule and where we had to apply additional resources. The interrelation of the functions meant they could not run in isolation—it was a smoothly running machine.”*</a:t>
            </a:r>
            <a:r>
              <a:rPr lang="en-US" sz="2800" dirty="0" smtClean="0"/>
              <a:t> </a:t>
            </a:r>
          </a:p>
          <a:p>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CAB078C3-AD74-4C69-8529-ABFACC42093C}" type="slidenum">
              <a:rPr lang="en-US" smtClean="0"/>
              <a:pPr>
                <a:defRPr/>
              </a:pPr>
              <a:t>55</a:t>
            </a:fld>
            <a:endParaRPr lang="en-US" dirty="0"/>
          </a:p>
        </p:txBody>
      </p:sp>
      <p:sp>
        <p:nvSpPr>
          <p:cNvPr id="51202" name="Rectangle 4"/>
          <p:cNvSpPr>
            <a:spLocks noGrp="1" noChangeArrowheads="1"/>
          </p:cNvSpPr>
          <p:nvPr>
            <p:ph type="title"/>
          </p:nvPr>
        </p:nvSpPr>
        <p:spPr>
          <a:xfrm>
            <a:off x="457200" y="0"/>
            <a:ext cx="8229600" cy="914400"/>
          </a:xfrm>
        </p:spPr>
        <p:txBody>
          <a:bodyPr/>
          <a:lstStyle/>
          <a:p>
            <a:r>
              <a:rPr lang="en-US" dirty="0" smtClean="0"/>
              <a:t>Media Snapshot</a:t>
            </a:r>
          </a:p>
        </p:txBody>
      </p:sp>
      <p:sp>
        <p:nvSpPr>
          <p:cNvPr id="51204" name="Text Box 8"/>
          <p:cNvSpPr txBox="1">
            <a:spLocks noChangeArrowheads="1"/>
          </p:cNvSpPr>
          <p:nvPr/>
        </p:nvSpPr>
        <p:spPr bwMode="auto">
          <a:xfrm>
            <a:off x="533400" y="5638800"/>
            <a:ext cx="8458200" cy="430887"/>
          </a:xfrm>
          <a:prstGeom prst="rect">
            <a:avLst/>
          </a:prstGeom>
          <a:noFill/>
          <a:ln w="9525">
            <a:noFill/>
            <a:miter lim="800000"/>
            <a:headEnd/>
            <a:tailEnd/>
          </a:ln>
        </p:spPr>
        <p:txBody>
          <a:bodyPr wrap="square">
            <a:spAutoFit/>
          </a:bodyPr>
          <a:lstStyle/>
          <a:p>
            <a:r>
              <a:rPr lang="en-US" sz="1800" dirty="0"/>
              <a:t>*Foti, Ross, “The Best Winter Olympics, Period,” PM Network (January 2004) 23.</a:t>
            </a:r>
            <a:r>
              <a:rPr lang="en-US"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222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56</a:t>
            </a:fld>
            <a:endParaRPr lang="en-US" dirty="0"/>
          </a:p>
        </p:txBody>
      </p:sp>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 Stakeholders rarely agreed up-front on the project scope, and time and cost estimates were inaccurate</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57</a:t>
            </a:fld>
            <a:endParaRPr lang="en-US" dirty="0"/>
          </a:p>
        </p:txBody>
      </p:sp>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457200" y="1481328"/>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58</a:t>
            </a:fld>
            <a:endParaRPr lang="en-US" dirty="0"/>
          </a:p>
        </p:txBody>
      </p:sp>
      <p:sp>
        <p:nvSpPr>
          <p:cNvPr id="54276" name="Rectangle 2"/>
          <p:cNvSpPr>
            <a:spLocks noGrp="1" noChangeArrowheads="1"/>
          </p:cNvSpPr>
          <p:nvPr>
            <p:ph type="title"/>
          </p:nvPr>
        </p:nvSpPr>
        <p:spPr/>
        <p:txBody>
          <a:bodyPr/>
          <a:lstStyle/>
          <a:p>
            <a:r>
              <a:rPr lang="en-US" dirty="0" smtClean="0"/>
              <a:t>Change Control System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r>
              <a:rPr lang="en-US" dirty="0" smtClean="0"/>
              <a:t>A </a:t>
            </a:r>
            <a:r>
              <a:rPr lang="en-US" b="1" dirty="0"/>
              <a:t>change control </a:t>
            </a:r>
            <a:r>
              <a:rPr lang="en-US" b="1" dirty="0" smtClean="0"/>
              <a:t>board </a:t>
            </a:r>
            <a:r>
              <a:rPr lang="en-US" dirty="0" smtClean="0"/>
              <a:t>is a formal group of people responsible for approving or rejecting changes on a project</a:t>
            </a:r>
          </a:p>
          <a:p>
            <a:r>
              <a:rPr lang="en-US" dirty="0" smtClean="0"/>
              <a:t>CCBs provide guidelines for preparing change requests, evaluate change requests, and manage the implementation of approved changes</a:t>
            </a:r>
          </a:p>
          <a:p>
            <a:r>
              <a:rPr lang="en-US" dirty="0" smtClean="0"/>
              <a:t>Includes stakeholders from the entire organization</a:t>
            </a:r>
          </a:p>
        </p:txBody>
      </p:sp>
      <p:sp>
        <p:nvSpPr>
          <p:cNvPr id="552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59</a:t>
            </a:fld>
            <a:endParaRPr lang="en-US" dirty="0"/>
          </a:p>
        </p:txBody>
      </p:sp>
      <p:sp>
        <p:nvSpPr>
          <p:cNvPr id="55300" name="Rectangle 2"/>
          <p:cNvSpPr>
            <a:spLocks noGrp="1" noChangeArrowheads="1"/>
          </p:cNvSpPr>
          <p:nvPr>
            <p:ph type="title"/>
          </p:nvPr>
        </p:nvSpPr>
        <p:spPr/>
        <p:txBody>
          <a:bodyPr/>
          <a:lstStyle/>
          <a:p>
            <a:r>
              <a:rPr lang="en-US" dirty="0" smtClean="0"/>
              <a:t>Change Control Board (CCB)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381000" y="1371600"/>
            <a:ext cx="8534400" cy="4572000"/>
          </a:xfrm>
        </p:spPr>
        <p:txBody>
          <a:bodyPr/>
          <a:lstStyle/>
          <a:p>
            <a:r>
              <a:rPr lang="en-US" b="1" dirty="0" smtClean="0"/>
              <a:t>Strategic planning</a:t>
            </a:r>
            <a:r>
              <a:rPr lang="en-US" dirty="0" smtClean="0"/>
              <a:t> involves determining long-term objectives, predicting future trends, and projecting the need for new products and services</a:t>
            </a:r>
          </a:p>
          <a:p>
            <a:r>
              <a:rPr lang="en-US" dirty="0" smtClean="0"/>
              <a:t>Organizations often perform a </a:t>
            </a:r>
            <a:r>
              <a:rPr lang="en-US" b="1" dirty="0" smtClean="0"/>
              <a:t>SWOT analysis</a:t>
            </a:r>
          </a:p>
          <a:p>
            <a:pPr lvl="1"/>
            <a:r>
              <a:rPr lang="en-US" dirty="0" smtClean="0"/>
              <a:t>analyzing </a:t>
            </a:r>
            <a:r>
              <a:rPr lang="en-US" b="1" dirty="0" smtClean="0"/>
              <a:t>S</a:t>
            </a:r>
            <a:r>
              <a:rPr lang="en-US" dirty="0" smtClean="0"/>
              <a:t>trengths, </a:t>
            </a:r>
            <a:r>
              <a:rPr lang="en-US" b="1" dirty="0" smtClean="0"/>
              <a:t>W</a:t>
            </a:r>
            <a:r>
              <a:rPr lang="en-US" dirty="0" smtClean="0"/>
              <a:t>eaknesses, </a:t>
            </a:r>
            <a:r>
              <a:rPr lang="en-US" b="1" dirty="0" smtClean="0"/>
              <a:t>O</a:t>
            </a:r>
            <a:r>
              <a:rPr lang="en-US" dirty="0" smtClean="0"/>
              <a:t>pportunities, and </a:t>
            </a:r>
            <a:r>
              <a:rPr lang="en-US" b="1" dirty="0" smtClean="0"/>
              <a:t>T</a:t>
            </a:r>
            <a:r>
              <a:rPr lang="en-US" dirty="0" smtClean="0"/>
              <a:t>hreats</a:t>
            </a:r>
          </a:p>
          <a:p>
            <a:r>
              <a:rPr lang="en-US" dirty="0" smtClean="0"/>
              <a:t>As part of strategic planning, organizations</a:t>
            </a:r>
          </a:p>
          <a:p>
            <a:pPr lvl="1"/>
            <a:r>
              <a:rPr lang="en-US" dirty="0" smtClean="0"/>
              <a:t>identify potential projects</a:t>
            </a:r>
          </a:p>
          <a:p>
            <a:pPr lvl="1"/>
            <a:r>
              <a:rPr lang="en-US" dirty="0" smtClean="0"/>
              <a:t>use realistic methods to select which projects to work on</a:t>
            </a:r>
          </a:p>
          <a:p>
            <a:pPr lvl="1"/>
            <a:r>
              <a:rPr lang="en-US" dirty="0" smtClean="0"/>
              <a:t>formalize project initiation by issuing a project charter</a:t>
            </a:r>
          </a:p>
          <a:p>
            <a:pPr lvl="1"/>
            <a:endParaRPr lang="en-US" dirty="0" smtClean="0"/>
          </a:p>
        </p:txBody>
      </p:sp>
      <p:sp>
        <p:nvSpPr>
          <p:cNvPr id="1741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6</a:t>
            </a:fld>
            <a:endParaRPr lang="en-US" dirty="0"/>
          </a:p>
        </p:txBody>
      </p:sp>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r>
              <a:rPr lang="en-US" dirty="0" smtClean="0"/>
              <a:t>Some CCBs only meet occasionally, so it may take too long for changes to occur</a:t>
            </a:r>
          </a:p>
          <a:p>
            <a:r>
              <a:rPr lang="en-US" dirty="0" smtClean="0"/>
              <a:t>Some organizations have policies in place for time-sensitive changes</a:t>
            </a:r>
          </a:p>
          <a:p>
            <a:pPr lvl="1"/>
            <a:r>
              <a:rPr lang="en-US" dirty="0" smtClean="0"/>
              <a:t>“48-hour policy” allows project team members to make decisions, then they have 48 hours to reverse the decision pending senior management approval</a:t>
            </a:r>
          </a:p>
          <a:p>
            <a:pPr lvl="1"/>
            <a:r>
              <a:rPr lang="en-US" dirty="0" smtClean="0"/>
              <a:t>Delegate changes to the lowest level possible, but keep everyone informed of changes</a:t>
            </a:r>
          </a:p>
        </p:txBody>
      </p:sp>
      <p:sp>
        <p:nvSpPr>
          <p:cNvPr id="5632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6169F49-7017-498E-9A3E-E7143631DB8B}" type="slidenum">
              <a:rPr lang="en-US"/>
              <a:pPr>
                <a:defRPr/>
              </a:pPr>
              <a:t>60</a:t>
            </a:fld>
            <a:endParaRPr lang="en-US" dirty="0"/>
          </a:p>
        </p:txBody>
      </p:sp>
      <p:sp>
        <p:nvSpPr>
          <p:cNvPr id="56324" name="Rectangle 2"/>
          <p:cNvSpPr>
            <a:spLocks noGrp="1" noChangeArrowheads="1"/>
          </p:cNvSpPr>
          <p:nvPr>
            <p:ph type="title"/>
          </p:nvPr>
        </p:nvSpPr>
        <p:spPr/>
        <p:txBody>
          <a:bodyPr/>
          <a:lstStyle/>
          <a:p>
            <a:r>
              <a:rPr lang="en-US" dirty="0" smtClean="0"/>
              <a:t>Making Timely Changes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Rapid changes in technology, such as the increased use of mobile roaming for </a:t>
            </a:r>
            <a:r>
              <a:rPr lang="en-US" dirty="0" smtClean="0"/>
              <a:t>communications, often </a:t>
            </a:r>
            <a:r>
              <a:rPr lang="en-US" dirty="0"/>
              <a:t>cause governments around the world to take action. </a:t>
            </a:r>
            <a:endParaRPr lang="en-US" dirty="0" smtClean="0"/>
          </a:p>
          <a:p>
            <a:r>
              <a:rPr lang="en-US" dirty="0" smtClean="0"/>
              <a:t>Incompatible hardware, software</a:t>
            </a:r>
            <a:r>
              <a:rPr lang="en-US" dirty="0"/>
              <a:t>, and networks can make communications difficult in some regions, and </a:t>
            </a:r>
            <a:r>
              <a:rPr lang="en-US" dirty="0" smtClean="0"/>
              <a:t>a lack </a:t>
            </a:r>
            <a:r>
              <a:rPr lang="en-US" dirty="0"/>
              <a:t>of competition can cause prices to soar. </a:t>
            </a:r>
            <a:endParaRPr lang="en-US" dirty="0" smtClean="0"/>
          </a:p>
          <a:p>
            <a:r>
              <a:rPr lang="en-US" dirty="0" smtClean="0"/>
              <a:t>Fortunately</a:t>
            </a:r>
            <a:r>
              <a:rPr lang="en-US" dirty="0"/>
              <a:t>, a group called the </a:t>
            </a:r>
            <a:r>
              <a:rPr lang="en-US" dirty="0" err="1" smtClean="0"/>
              <a:t>Organisation</a:t>
            </a:r>
            <a:r>
              <a:rPr lang="en-US" dirty="0" smtClean="0"/>
              <a:t> for </a:t>
            </a:r>
            <a:r>
              <a:rPr lang="en-US" dirty="0"/>
              <a:t>Economic Co-operation and Development (OECD) promotes policies that will </a:t>
            </a:r>
            <a:r>
              <a:rPr lang="en-US" dirty="0" smtClean="0"/>
              <a:t>improve the </a:t>
            </a:r>
            <a:r>
              <a:rPr lang="en-US" dirty="0"/>
              <a:t>economic and social well-being of people around the world. </a:t>
            </a:r>
            <a:endParaRPr lang="en-US" dirty="0" smtClean="0"/>
          </a:p>
          <a:p>
            <a:r>
              <a:rPr lang="en-US" dirty="0" smtClean="0"/>
              <a:t>In </a:t>
            </a:r>
            <a:r>
              <a:rPr lang="en-US" dirty="0"/>
              <a:t>February 2012, </a:t>
            </a:r>
            <a:r>
              <a:rPr lang="en-US" dirty="0" smtClean="0"/>
              <a:t>the OECD </a:t>
            </a:r>
            <a:r>
              <a:rPr lang="en-US" dirty="0"/>
              <a:t>called upon its members’ governments to boost competition in </a:t>
            </a:r>
            <a:r>
              <a:rPr lang="en-US" dirty="0" smtClean="0"/>
              <a:t>international mobile </a:t>
            </a:r>
            <a:r>
              <a:rPr lang="en-US" dirty="0"/>
              <a:t>roaming markets</a:t>
            </a:r>
            <a:r>
              <a:rPr lang="en-US" dirty="0" smtClean="0"/>
              <a: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61</a:t>
            </a:fld>
            <a:endParaRPr lang="en-US" dirty="0"/>
          </a:p>
        </p:txBody>
      </p:sp>
      <p:sp>
        <p:nvSpPr>
          <p:cNvPr id="5" name="Title 4"/>
          <p:cNvSpPr>
            <a:spLocks noGrp="1"/>
          </p:cNvSpPr>
          <p:nvPr>
            <p:ph type="title"/>
          </p:nvPr>
        </p:nvSpPr>
        <p:spPr/>
        <p:txBody>
          <a:bodyPr/>
          <a:lstStyle/>
          <a:p>
            <a:r>
              <a:rPr lang="en-US" dirty="0" smtClean="0"/>
              <a:t>Global Issues</a:t>
            </a:r>
            <a:endParaRPr lang="en-US" dirty="0"/>
          </a:p>
        </p:txBody>
      </p:sp>
    </p:spTree>
    <p:extLst>
      <p:ext uri="{BB962C8B-B14F-4D97-AF65-F5344CB8AC3E}">
        <p14:creationId xmlns:p14="http://schemas.microsoft.com/office/powerpoint/2010/main" val="141476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a:xfrm>
            <a:off x="228600" y="1143000"/>
            <a:ext cx="8186738" cy="4791075"/>
          </a:xfrm>
        </p:spPr>
        <p:txBody>
          <a:bodyPr/>
          <a:lstStyle/>
          <a:p>
            <a:pPr>
              <a:lnSpc>
                <a:spcPct val="90000"/>
              </a:lnSpc>
            </a:pPr>
            <a:r>
              <a:rPr lang="en-US" b="1" dirty="0" smtClean="0"/>
              <a:t>Configuration management </a:t>
            </a:r>
            <a:r>
              <a:rPr lang="en-US" dirty="0" smtClean="0"/>
              <a:t>ensures that the descriptions of the project’s products are correct and complete</a:t>
            </a:r>
          </a:p>
          <a:p>
            <a:pPr>
              <a:lnSpc>
                <a:spcPct val="90000"/>
              </a:lnSpc>
            </a:pPr>
            <a:r>
              <a:rPr lang="en-US" dirty="0" smtClean="0"/>
              <a:t>Involves identifying and controlling the functional and physical design characteristics of products and their support documentation</a:t>
            </a:r>
          </a:p>
          <a:p>
            <a:pPr>
              <a:lnSpc>
                <a:spcPct val="90000"/>
              </a:lnSpc>
            </a:pPr>
            <a:r>
              <a:rPr lang="en-US" dirty="0" smtClean="0"/>
              <a:t>Configuration management specialists identify and document configuration requirements, control changes, record and report changes, and audit the products to verify conformance to requirements</a:t>
            </a:r>
          </a:p>
          <a:p>
            <a:pPr>
              <a:lnSpc>
                <a:spcPct val="90000"/>
              </a:lnSpc>
            </a:pPr>
            <a:r>
              <a:rPr lang="en-US" dirty="0" smtClean="0"/>
              <a:t>See www.icmhq.com for more information</a:t>
            </a:r>
          </a:p>
        </p:txBody>
      </p:sp>
      <p:sp>
        <p:nvSpPr>
          <p:cNvPr id="573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62</a:t>
            </a:fld>
            <a:endParaRPr lang="en-US" dirty="0"/>
          </a:p>
        </p:txBody>
      </p:sp>
      <p:sp>
        <p:nvSpPr>
          <p:cNvPr id="57348" name="Rectangle 2"/>
          <p:cNvSpPr>
            <a:spLocks noGrp="1" noChangeArrowheads="1"/>
          </p:cNvSpPr>
          <p:nvPr>
            <p:ph type="title"/>
          </p:nvPr>
        </p:nvSpPr>
        <p:spPr>
          <a:xfrm>
            <a:off x="381000" y="152400"/>
            <a:ext cx="8305800" cy="914400"/>
          </a:xfrm>
        </p:spPr>
        <p:txBody>
          <a:bodyPr/>
          <a:lstStyle/>
          <a:p>
            <a:r>
              <a:rPr lang="en-US" dirty="0" smtClean="0"/>
              <a:t>Configuration Management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63</a:t>
            </a:fld>
            <a:endParaRPr lang="en-US" dirty="0"/>
          </a:p>
        </p:txBody>
      </p:sp>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pic>
        <p:nvPicPr>
          <p:cNvPr id="58373" name="Picture 6" descr="Tbl04-03.bmp"/>
          <p:cNvPicPr>
            <a:picLocks noChangeAspect="1"/>
          </p:cNvPicPr>
          <p:nvPr/>
        </p:nvPicPr>
        <p:blipFill>
          <a:blip r:embed="rId2"/>
          <a:srcRect t="6976"/>
          <a:stretch>
            <a:fillRect/>
          </a:stretch>
        </p:blipFill>
        <p:spPr bwMode="auto">
          <a:xfrm>
            <a:off x="560388" y="1981200"/>
            <a:ext cx="8213725" cy="30480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64</a:t>
            </a:fld>
            <a:endParaRPr lang="en-US" dirty="0"/>
          </a:p>
        </p:txBody>
      </p:sp>
      <p:sp>
        <p:nvSpPr>
          <p:cNvPr id="59396" name="Rectangle 2"/>
          <p:cNvSpPr>
            <a:spLocks noGrp="1" noChangeArrowheads="1"/>
          </p:cNvSpPr>
          <p:nvPr>
            <p:ph type="title"/>
          </p:nvPr>
        </p:nvSpPr>
        <p:spPr/>
        <p:txBody>
          <a:bodyPr/>
          <a:lstStyle/>
          <a:p>
            <a:r>
              <a:rPr lang="en-US" dirty="0" smtClean="0"/>
              <a:t>Closing Projects or Phases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idx="1"/>
          </p:nvPr>
        </p:nvSpPr>
        <p:spPr>
          <a:xfrm>
            <a:off x="381000" y="15240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Documents can be created with word processing software</a:t>
            </a:r>
          </a:p>
          <a:p>
            <a:pPr lvl="1">
              <a:lnSpc>
                <a:spcPct val="90000"/>
              </a:lnSpc>
            </a:pPr>
            <a:r>
              <a:rPr lang="en-US" dirty="0" smtClean="0"/>
              <a:t>Presentations are created with presentation software</a:t>
            </a:r>
          </a:p>
          <a:p>
            <a:pPr lvl="1">
              <a:lnSpc>
                <a:spcPct val="90000"/>
              </a:lnSpc>
            </a:pPr>
            <a:r>
              <a:rPr lang="en-US" dirty="0" smtClean="0"/>
              <a:t>Tracking can be done with spreadsheets or databases</a:t>
            </a:r>
          </a:p>
          <a:p>
            <a:pPr lvl="1">
              <a:lnSpc>
                <a:spcPct val="90000"/>
              </a:lnSpc>
            </a:pPr>
            <a:r>
              <a:rPr lang="en-US" dirty="0" smtClean="0"/>
              <a:t>Communication software like e-mail and Web authoring tools facilitate communications</a:t>
            </a:r>
          </a:p>
          <a:p>
            <a:pPr lvl="1">
              <a:lnSpc>
                <a:spcPct val="90000"/>
              </a:lnSpc>
            </a:pPr>
            <a:r>
              <a:rPr lang="en-US" dirty="0" smtClean="0"/>
              <a:t>Project management software can pull everything together and show detailed and summarized information</a:t>
            </a:r>
          </a:p>
          <a:p>
            <a:pPr lvl="1">
              <a:lnSpc>
                <a:spcPct val="90000"/>
              </a:lnSpc>
            </a:pPr>
            <a:r>
              <a:rPr lang="en-US" b="1" dirty="0" smtClean="0"/>
              <a:t>Business Service Management</a:t>
            </a:r>
            <a:r>
              <a:rPr lang="en-US" dirty="0" smtClean="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65</a:t>
            </a:fld>
            <a:endParaRPr lang="en-US" dirty="0"/>
          </a:p>
        </p:txBody>
      </p:sp>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66</a:t>
            </a:fld>
            <a:endParaRPr lang="en-US" dirty="0"/>
          </a:p>
        </p:txBody>
      </p:sp>
      <p:sp>
        <p:nvSpPr>
          <p:cNvPr id="5" name="Title 4"/>
          <p:cNvSpPr>
            <a:spLocks noGrp="1"/>
          </p:cNvSpPr>
          <p:nvPr>
            <p:ph type="title"/>
          </p:nvPr>
        </p:nvSpPr>
        <p:spPr/>
        <p:txBody>
          <a:bodyPr>
            <a:normAutofit fontScale="90000"/>
          </a:bodyPr>
          <a:lstStyle/>
          <a:p>
            <a:r>
              <a:rPr lang="en-US" dirty="0" smtClean="0"/>
              <a:t>Figure 4-9. Sample Portfolio Management Software Screen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88561"/>
            <a:ext cx="8277711" cy="5151658"/>
          </a:xfrm>
          <a:prstGeom prst="rect">
            <a:avLst/>
          </a:prstGeom>
        </p:spPr>
      </p:pic>
      <p:sp>
        <p:nvSpPr>
          <p:cNvPr id="7" name="TextBox 6"/>
          <p:cNvSpPr txBox="1"/>
          <p:nvPr/>
        </p:nvSpPr>
        <p:spPr>
          <a:xfrm>
            <a:off x="2895600" y="6023060"/>
            <a:ext cx="4470391" cy="430887"/>
          </a:xfrm>
          <a:prstGeom prst="rect">
            <a:avLst/>
          </a:prstGeom>
          <a:noFill/>
        </p:spPr>
        <p:txBody>
          <a:bodyPr wrap="none" rtlCol="0">
            <a:spAutoFit/>
          </a:bodyPr>
          <a:lstStyle/>
          <a:p>
            <a:r>
              <a:rPr lang="en-US" dirty="0" smtClean="0"/>
              <a:t>Source: www.projectmanager.com</a:t>
            </a:r>
            <a:endParaRPr lang="en-US" dirty="0"/>
          </a:p>
        </p:txBody>
      </p:sp>
    </p:spTree>
    <p:extLst>
      <p:ext uri="{BB962C8B-B14F-4D97-AF65-F5344CB8AC3E}">
        <p14:creationId xmlns:p14="http://schemas.microsoft.com/office/powerpoint/2010/main" val="95990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67</a:t>
            </a:fld>
            <a:endParaRPr lang="en-US" dirty="0"/>
          </a:p>
        </p:txBody>
      </p:sp>
      <p:sp>
        <p:nvSpPr>
          <p:cNvPr id="61444" name="Rectangle 2"/>
          <p:cNvSpPr>
            <a:spLocks noGrp="1" noChangeArrowheads="1"/>
          </p:cNvSpPr>
          <p:nvPr>
            <p:ph type="title"/>
          </p:nvPr>
        </p:nvSpPr>
        <p:spPr/>
        <p:txBody>
          <a:bodyPr/>
          <a:lstStyle/>
          <a:p>
            <a:r>
              <a:rPr lang="en-US" dirty="0" smtClean="0"/>
              <a:t>Chapter Summary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7</a:t>
            </a:fld>
            <a:endParaRPr lang="en-US" dirty="0"/>
          </a:p>
        </p:txBody>
      </p:sp>
      <p:sp>
        <p:nvSpPr>
          <p:cNvPr id="5" name="Title 4"/>
          <p:cNvSpPr>
            <a:spLocks noGrp="1"/>
          </p:cNvSpPr>
          <p:nvPr>
            <p:ph type="title"/>
          </p:nvPr>
        </p:nvSpPr>
        <p:spPr>
          <a:xfrm>
            <a:off x="304800" y="152400"/>
            <a:ext cx="8610600" cy="1143000"/>
          </a:xfrm>
        </p:spPr>
        <p:txBody>
          <a:bodyPr>
            <a:noAutofit/>
          </a:bodyPr>
          <a:lstStyle/>
          <a:p>
            <a:r>
              <a:rPr lang="en-US" sz="3200" dirty="0" smtClean="0"/>
              <a:t>Figure 4-2. Mind Map of a SWOT Analysis to Help Identify Potential Projects</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919963" cy="2416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8</a:t>
            </a:fld>
            <a:endParaRPr lang="en-US" dirty="0"/>
          </a:p>
        </p:txBody>
      </p:sp>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7391399" cy="4852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8153" y="4542537"/>
            <a:ext cx="4964591" cy="1363109"/>
          </a:xfrm>
        </p:spPr>
        <p:txBody>
          <a:bodyPr>
            <a:noAutofit/>
          </a:bodyPr>
          <a:lstStyle/>
          <a:p>
            <a:pPr>
              <a:spcBef>
                <a:spcPts val="0"/>
              </a:spcBef>
            </a:pPr>
            <a:r>
              <a:rPr lang="en-US" sz="1800" b="1" dirty="0"/>
              <a:t>Project Selection</a:t>
            </a:r>
            <a:r>
              <a:rPr lang="en-US" sz="1800" dirty="0"/>
              <a:t> </a:t>
            </a:r>
          </a:p>
          <a:p>
            <a:pPr>
              <a:spcBef>
                <a:spcPts val="0"/>
              </a:spcBef>
              <a:spcAft>
                <a:spcPts val="900"/>
              </a:spcAft>
            </a:pPr>
            <a:r>
              <a:rPr lang="en-GB" altLang="en-US" dirty="0" smtClean="0">
                <a:solidFill>
                  <a:srgbClr val="FF0000"/>
                </a:solidFill>
              </a:rPr>
              <a:t>(Which </a:t>
            </a:r>
            <a:r>
              <a:rPr lang="en-GB" altLang="en-US" dirty="0">
                <a:solidFill>
                  <a:srgbClr val="FF0000"/>
                </a:solidFill>
              </a:rPr>
              <a:t>project should be supported?)</a:t>
            </a:r>
            <a:r>
              <a:rPr lang="en-US" sz="1800" dirty="0"/>
              <a:t> </a:t>
            </a:r>
          </a:p>
        </p:txBody>
      </p:sp>
      <p:sp>
        <p:nvSpPr>
          <p:cNvPr id="5" name="Date Placeholder 4"/>
          <p:cNvSpPr>
            <a:spLocks noGrp="1"/>
          </p:cNvSpPr>
          <p:nvPr>
            <p:ph type="dt" sz="half" idx="10"/>
          </p:nvPr>
        </p:nvSpPr>
        <p:spPr/>
        <p:txBody>
          <a:bodyPr/>
          <a:lstStyle/>
          <a:p>
            <a:r>
              <a:rPr lang="en-US" smtClean="0"/>
              <a:t>3/3/2018</a:t>
            </a:r>
            <a:endParaRPr lang="en-US"/>
          </a:p>
        </p:txBody>
      </p:sp>
      <p:sp>
        <p:nvSpPr>
          <p:cNvPr id="6" name="Slide Number Placeholder 5"/>
          <p:cNvSpPr>
            <a:spLocks noGrp="1"/>
          </p:cNvSpPr>
          <p:nvPr>
            <p:ph type="sldNum" sz="quarter" idx="12"/>
          </p:nvPr>
        </p:nvSpPr>
        <p:spPr/>
        <p:txBody>
          <a:bodyPr/>
          <a:lstStyle/>
          <a:p>
            <a:fld id="{2FBF8FAE-356C-4432-B3D1-FDFB6A0B3CD2}" type="slidenum">
              <a:rPr lang="en-US" smtClean="0"/>
              <a:t>9</a:t>
            </a:fld>
            <a:endParaRPr lang="en-US"/>
          </a:p>
        </p:txBody>
      </p:sp>
      <p:pic>
        <p:nvPicPr>
          <p:cNvPr id="7" name="Picture 6"/>
          <p:cNvPicPr>
            <a:picLocks noChangeAspect="1"/>
          </p:cNvPicPr>
          <p:nvPr/>
        </p:nvPicPr>
        <p:blipFill>
          <a:blip r:embed="rId2"/>
          <a:stretch>
            <a:fillRect/>
          </a:stretch>
        </p:blipFill>
        <p:spPr>
          <a:xfrm>
            <a:off x="5108800" y="3367062"/>
            <a:ext cx="4006625" cy="2657036"/>
          </a:xfrm>
          <a:prstGeom prst="rect">
            <a:avLst/>
          </a:prstGeom>
        </p:spPr>
      </p:pic>
      <p:sp>
        <p:nvSpPr>
          <p:cNvPr id="4" name="Title 3"/>
          <p:cNvSpPr>
            <a:spLocks noGrp="1"/>
          </p:cNvSpPr>
          <p:nvPr>
            <p:ph type="title"/>
          </p:nvPr>
        </p:nvSpPr>
        <p:spPr/>
        <p:txBody>
          <a:bodyPr>
            <a:normAutofit/>
          </a:bodyPr>
          <a:lstStyle/>
          <a:p>
            <a:r>
              <a:rPr lang="en-US" sz="4950" dirty="0"/>
              <a:t>Project Management</a:t>
            </a:r>
            <a:endParaRPr lang="en-US" sz="4950" dirty="0"/>
          </a:p>
        </p:txBody>
      </p:sp>
    </p:spTree>
    <p:extLst>
      <p:ext uri="{BB962C8B-B14F-4D97-AF65-F5344CB8AC3E}">
        <p14:creationId xmlns:p14="http://schemas.microsoft.com/office/powerpoint/2010/main" val="232045656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TotalTime>
  <Words>3367</Words>
  <Application>Microsoft Office PowerPoint</Application>
  <PresentationFormat>On-screen Show (4:3)</PresentationFormat>
  <Paragraphs>470</Paragraphs>
  <Slides>67</Slides>
  <Notes>3</Notes>
  <HiddenSlides>4</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80" baseType="lpstr">
      <vt:lpstr>Arial</vt:lpstr>
      <vt:lpstr>Arial Rounded MT Bold</vt:lpstr>
      <vt:lpstr>Calibri</vt:lpstr>
      <vt:lpstr>Constantia</vt:lpstr>
      <vt:lpstr>Lucida Sans Unicode</vt:lpstr>
      <vt:lpstr>Times New Roman</vt:lpstr>
      <vt:lpstr>Verdana</vt:lpstr>
      <vt:lpstr>Wingdings</vt:lpstr>
      <vt:lpstr>Wingdings 2</vt:lpstr>
      <vt:lpstr>Wingdings 3</vt:lpstr>
      <vt:lpstr>Custom Design</vt:lpstr>
      <vt:lpstr>Concourse</vt:lpstr>
      <vt:lpstr>Equation</vt:lpstr>
      <vt:lpstr>Chapter 4: Project Integration Management</vt:lpstr>
      <vt:lpstr>The Key to Overall Project Success: Good Project Integration Management</vt:lpstr>
      <vt:lpstr>Project Integration Management Processes</vt:lpstr>
      <vt:lpstr>Project Integration Management Processes (cont’d)</vt:lpstr>
      <vt:lpstr>Figure 4-1. Project Integration Management Summary</vt:lpstr>
      <vt:lpstr>Strategic Planning and Project Selection</vt:lpstr>
      <vt:lpstr>Figure 4-2. Mind Map of a SWOT Analysis to Help Identify Potential Projects</vt:lpstr>
      <vt:lpstr>Figure 4-3. Information Technology Planning Process</vt:lpstr>
      <vt:lpstr>Project Management</vt:lpstr>
      <vt:lpstr>Why is Project Selection Important?</vt:lpstr>
      <vt:lpstr>Screening &amp; Selection Issues</vt:lpstr>
      <vt:lpstr>PowerPoint Presentation</vt:lpstr>
      <vt:lpstr>Methods for Selecting Projects</vt:lpstr>
      <vt:lpstr>Focusing on Broad Organizational Needs</vt:lpstr>
      <vt:lpstr>Categorizing IT Projects</vt:lpstr>
      <vt:lpstr>Financial Analysis of Projects</vt:lpstr>
      <vt:lpstr>Checklist Model</vt:lpstr>
      <vt:lpstr>Simplified Checklist Model for Project Selection Performance on criteria</vt:lpstr>
      <vt:lpstr>Simplified Scoring Models</vt:lpstr>
      <vt:lpstr>Simple Scoring</vt:lpstr>
      <vt:lpstr>Weighted Scoring Model</vt:lpstr>
      <vt:lpstr>Figure 4-7. Sample Weighted Scoring Model for Project Selection</vt:lpstr>
      <vt:lpstr>Benefits of Scoring Models</vt:lpstr>
      <vt:lpstr>Drawbacks of Scoring Models</vt:lpstr>
      <vt:lpstr>Financial Models: Profit / Profitability</vt:lpstr>
      <vt:lpstr>Payback Period</vt:lpstr>
      <vt:lpstr>Payback Period Example</vt:lpstr>
      <vt:lpstr>Payback Analysis</vt:lpstr>
      <vt:lpstr>Figure 4-6. Charting the Payback Period</vt:lpstr>
      <vt:lpstr>Net Present Value</vt:lpstr>
      <vt:lpstr>Net Present Value Example</vt:lpstr>
      <vt:lpstr>NPV - Example</vt:lpstr>
      <vt:lpstr>NPV - Example</vt:lpstr>
      <vt:lpstr>Net Present Value Analysis</vt:lpstr>
      <vt:lpstr>Figure 4-4. Net Present Value Example</vt:lpstr>
      <vt:lpstr>Figure 4-5. JWD Consulting NPV Example</vt:lpstr>
      <vt:lpstr>NPV Calculations</vt:lpstr>
      <vt:lpstr>Return on Investment</vt:lpstr>
      <vt:lpstr>Implementing a Balanced Scorecard</vt:lpstr>
      <vt:lpstr>Figure 4-8. Balanced Scorecard Example</vt:lpstr>
      <vt:lpstr>Developing a Project Charter</vt:lpstr>
      <vt:lpstr>Inputs for Developing a Project Charter</vt:lpstr>
      <vt:lpstr>Table 4-1. Project Charter for the DNA-Sequencing Instrument Completion Project </vt:lpstr>
      <vt:lpstr>Table 4-1. Project Charter (cont.)</vt:lpstr>
      <vt:lpstr>Developing a Project Management Plan</vt:lpstr>
      <vt:lpstr>Common Elements of a Project Management Plan</vt:lpstr>
      <vt:lpstr>Table 4-2. Sample Contents for a Software Project Management Plan (SPMP)</vt:lpstr>
      <vt:lpstr>What the Winners Do</vt:lpstr>
      <vt:lpstr>Directing and Managing Project Work</vt:lpstr>
      <vt:lpstr>Coordinating Planning and Execution</vt:lpstr>
      <vt:lpstr>Providing Leadership and a Supportive Culture</vt:lpstr>
      <vt:lpstr>Capitalizing on Product, Business, and Application Area Knowledge</vt:lpstr>
      <vt:lpstr>Project Execution Tools and Techniques</vt:lpstr>
      <vt:lpstr>Monitoring and Controlling Project Work</vt:lpstr>
      <vt:lpstr>Media Snapshot</vt:lpstr>
      <vt:lpstr>Performing Integrated Change Control</vt:lpstr>
      <vt:lpstr>Change Control on Information Technology Projects</vt:lpstr>
      <vt:lpstr>Change Control System</vt:lpstr>
      <vt:lpstr>Change Control Board (CCB)</vt:lpstr>
      <vt:lpstr>Making Timely Changes</vt:lpstr>
      <vt:lpstr>Global Issues</vt:lpstr>
      <vt:lpstr>Configuration Management</vt:lpstr>
      <vt:lpstr>Table 4-3. Suggestions for Performing Integrated Change Control</vt:lpstr>
      <vt:lpstr>Closing Projects or Phases</vt:lpstr>
      <vt:lpstr>Using Software to Assist in Project Integration Management</vt:lpstr>
      <vt:lpstr>Figure 4-9. Sample Portfolio Management Software Screen</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Mode prince</cp:lastModifiedBy>
  <cp:revision>172</cp:revision>
  <dcterms:created xsi:type="dcterms:W3CDTF">2001-07-05T23:10:12Z</dcterms:created>
  <dcterms:modified xsi:type="dcterms:W3CDTF">2019-02-13T13:31:22Z</dcterms:modified>
</cp:coreProperties>
</file>