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831" r:id="rId2"/>
  </p:sldMasterIdLst>
  <p:notesMasterIdLst>
    <p:notesMasterId r:id="rId51"/>
  </p:notesMasterIdLst>
  <p:handoutMasterIdLst>
    <p:handoutMasterId r:id="rId52"/>
  </p:handoutMasterIdLst>
  <p:sldIdLst>
    <p:sldId id="257" r:id="rId3"/>
    <p:sldId id="398" r:id="rId4"/>
    <p:sldId id="402" r:id="rId5"/>
    <p:sldId id="401" r:id="rId6"/>
    <p:sldId id="399" r:id="rId7"/>
    <p:sldId id="400" r:id="rId8"/>
    <p:sldId id="334" r:id="rId9"/>
    <p:sldId id="336" r:id="rId10"/>
    <p:sldId id="337" r:id="rId11"/>
    <p:sldId id="364" r:id="rId12"/>
    <p:sldId id="403" r:id="rId13"/>
    <p:sldId id="375" r:id="rId14"/>
    <p:sldId id="376" r:id="rId15"/>
    <p:sldId id="404" r:id="rId16"/>
    <p:sldId id="377" r:id="rId17"/>
    <p:sldId id="368" r:id="rId18"/>
    <p:sldId id="372" r:id="rId19"/>
    <p:sldId id="369" r:id="rId20"/>
    <p:sldId id="371" r:id="rId21"/>
    <p:sldId id="405" r:id="rId22"/>
    <p:sldId id="341" r:id="rId23"/>
    <p:sldId id="379" r:id="rId24"/>
    <p:sldId id="342" r:id="rId25"/>
    <p:sldId id="406" r:id="rId26"/>
    <p:sldId id="395" r:id="rId27"/>
    <p:sldId id="345" r:id="rId28"/>
    <p:sldId id="396" r:id="rId29"/>
    <p:sldId id="346" r:id="rId30"/>
    <p:sldId id="348" r:id="rId31"/>
    <p:sldId id="349" r:id="rId32"/>
    <p:sldId id="351" r:id="rId33"/>
    <p:sldId id="352" r:id="rId34"/>
    <p:sldId id="374" r:id="rId35"/>
    <p:sldId id="354" r:id="rId36"/>
    <p:sldId id="380" r:id="rId37"/>
    <p:sldId id="355" r:id="rId38"/>
    <p:sldId id="356" r:id="rId39"/>
    <p:sldId id="407" r:id="rId40"/>
    <p:sldId id="357" r:id="rId41"/>
    <p:sldId id="408" r:id="rId42"/>
    <p:sldId id="358" r:id="rId43"/>
    <p:sldId id="366" r:id="rId44"/>
    <p:sldId id="367" r:id="rId45"/>
    <p:sldId id="359" r:id="rId46"/>
    <p:sldId id="397" r:id="rId47"/>
    <p:sldId id="360" r:id="rId48"/>
    <p:sldId id="361" r:id="rId49"/>
    <p:sldId id="363" r:id="rId50"/>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6" clrIdx="0"/>
  <p:cmAuthor id="1" name="Hisham Raslan" initials="HR"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B53FF"/>
    <a:srgbClr val="FF0000"/>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autoAdjust="0"/>
    <p:restoredTop sz="91887" autoAdjust="0"/>
  </p:normalViewPr>
  <p:slideViewPr>
    <p:cSldViewPr>
      <p:cViewPr varScale="1">
        <p:scale>
          <a:sx n="113" d="100"/>
          <a:sy n="113" d="100"/>
        </p:scale>
        <p:origin x="-94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2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2-22T01:56:52.618" idx="1">
    <p:pos x="10" y="10"/>
    <p:text/>
    <p:extLst>
      <p:ext uri="{C676402C-5697-4E1C-873F-D02D1690AC5C}">
        <p15:threadingInfo xmlns:p15="http://schemas.microsoft.com/office/powerpoint/2012/main" xmlns=""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C65B926E-4E70-4E7C-A492-D0CDF3C7E1CF}" type="slidenum">
              <a:rPr lang="en-US"/>
              <a:pPr>
                <a:defRPr/>
              </a:pPr>
              <a:t>‹#›</a:t>
            </a:fld>
            <a:endParaRPr lang="en-US" dirty="0"/>
          </a:p>
        </p:txBody>
      </p:sp>
    </p:spTree>
    <p:extLst>
      <p:ext uri="{BB962C8B-B14F-4D97-AF65-F5344CB8AC3E}">
        <p14:creationId xmlns:p14="http://schemas.microsoft.com/office/powerpoint/2010/main" val="3321804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440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FB628D5B-A7C7-42E0-BFEE-8A6E6DE4D620}" type="slidenum">
              <a:rPr lang="en-US"/>
              <a:pPr>
                <a:defRPr/>
              </a:pPr>
              <a:t>‹#›</a:t>
            </a:fld>
            <a:endParaRPr lang="en-US" dirty="0"/>
          </a:p>
        </p:txBody>
      </p:sp>
    </p:spTree>
    <p:extLst>
      <p:ext uri="{BB962C8B-B14F-4D97-AF65-F5344CB8AC3E}">
        <p14:creationId xmlns:p14="http://schemas.microsoft.com/office/powerpoint/2010/main" val="21823003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pPr eaLnBrk="1" hangingPunct="1"/>
            <a:endParaRPr lang="en-US" dirty="0" smtClean="0"/>
          </a:p>
        </p:txBody>
      </p:sp>
      <p:sp>
        <p:nvSpPr>
          <p:cNvPr id="45060" name="Slide Number Placeholder 3"/>
          <p:cNvSpPr>
            <a:spLocks noGrp="1"/>
          </p:cNvSpPr>
          <p:nvPr>
            <p:ph type="sldNum" sz="quarter" idx="5"/>
          </p:nvPr>
        </p:nvSpPr>
        <p:spPr>
          <a:noFill/>
        </p:spPr>
        <p:txBody>
          <a:bodyPr/>
          <a:lstStyle/>
          <a:p>
            <a:fld id="{135203A4-082A-4448-BDB0-5CDB74643CD1}" type="slidenum">
              <a:rPr lang="en-US" smtClean="0"/>
              <a:pPr/>
              <a:t>1</a:t>
            </a:fld>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BEED858-41DD-4669-ACD0-0FE909D2C421}"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ED8AF82-58A6-4B0A-99BE-3E241868A7E5}"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A603D3F4-A0D0-405E-A767-F9A123F72383}"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grpSp>
        <p:nvGrpSpPr>
          <p:cNvPr id="2"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smtClean="0"/>
              <a:t>Information Technology Project Management, Seventh Edition</a:t>
            </a:r>
            <a:endParaRPr lang="en-US" dirty="0"/>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D5381041-9C54-49A7-A924-29D217AD23DC}"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21"/>
          <p:cNvSpPr txBox="1">
            <a:spLocks/>
          </p:cNvSpPr>
          <p:nvPr/>
        </p:nvSpPr>
        <p:spPr>
          <a:xfrm>
            <a:off x="5486400" y="6492875"/>
            <a:ext cx="1600200" cy="365125"/>
          </a:xfrm>
          <a:prstGeom prst="rect">
            <a:avLst/>
          </a:prstGeom>
        </p:spPr>
        <p:txBody>
          <a:bodyPr anchor="b"/>
          <a:lstStyle>
            <a:lvl1pPr algn="l">
              <a:buFontTx/>
              <a:buNone/>
              <a:defRPr smtClean="0"/>
            </a:lvl1pPr>
          </a:lstStyle>
          <a:p>
            <a:pPr>
              <a:defRPr/>
            </a:pPr>
            <a:r>
              <a:rPr lang="en-US" sz="1200" dirty="0">
                <a:latin typeface="+mn-lt"/>
              </a:rPr>
              <a:t>Copyright </a:t>
            </a:r>
            <a:r>
              <a:rPr lang="en-US" sz="1200" dirty="0" smtClean="0">
                <a:latin typeface="+mn-lt"/>
              </a:rPr>
              <a:t>2014</a:t>
            </a:r>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rtlCol="0"/>
          <a:lstStyle>
            <a:extLst/>
          </a:lstStyle>
          <a:p>
            <a:r>
              <a:rPr lang="en-US" smtClean="0"/>
              <a:t>Click to edit Master title style</a:t>
            </a:r>
            <a:endParaRPr lang="en-US" dirty="0"/>
          </a:p>
        </p:txBody>
      </p:sp>
      <p:sp>
        <p:nvSpPr>
          <p:cNvPr id="5" name="Footer Placeholder 21"/>
          <p:cNvSpPr>
            <a:spLocks noGrp="1"/>
          </p:cNvSpPr>
          <p:nvPr>
            <p:ph type="ftr" sz="quarter" idx="10"/>
          </p:nvPr>
        </p:nvSpPr>
        <p:spPr>
          <a:xfrm>
            <a:off x="0" y="6492875"/>
            <a:ext cx="2590800" cy="365125"/>
          </a:xfrm>
        </p:spPr>
        <p:txBody>
          <a:bodyPr/>
          <a:lstStyle>
            <a:lvl1pPr algn="l">
              <a:buFontTx/>
              <a:buNone/>
              <a:defRPr sz="1200">
                <a:latin typeface="+mn-lt"/>
              </a:defRPr>
            </a:lvl1pPr>
          </a:lstStyle>
          <a:p>
            <a:pPr>
              <a:defRPr/>
            </a:pPr>
            <a:r>
              <a:rPr lang="en-US" smtClean="0"/>
              <a:t>Information Technology Project Management, Seventh Edition</a:t>
            </a:r>
            <a:endParaRPr lang="en-US" dirty="0"/>
          </a:p>
        </p:txBody>
      </p:sp>
      <p:sp>
        <p:nvSpPr>
          <p:cNvPr id="6" name="Slide Number Placeholder 17"/>
          <p:cNvSpPr>
            <a:spLocks noGrp="1"/>
          </p:cNvSpPr>
          <p:nvPr>
            <p:ph type="sldNum" sz="quarter" idx="11"/>
          </p:nvPr>
        </p:nvSpPr>
        <p:spPr>
          <a:xfrm>
            <a:off x="8588375" y="6492875"/>
            <a:ext cx="555625" cy="365125"/>
          </a:xfrm>
        </p:spPr>
        <p:txBody>
          <a:bodyPr/>
          <a:lstStyle>
            <a:lvl1pPr>
              <a:buFontTx/>
              <a:buNone/>
              <a:defRPr sz="1200">
                <a:latin typeface="+mn-lt"/>
              </a:defRPr>
            </a:lvl1pPr>
          </a:lstStyle>
          <a:p>
            <a:pPr>
              <a:defRPr/>
            </a:pPr>
            <a:fld id="{676C0B31-47C3-49FD-8211-A1EA24F16913}"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dirty="0"/>
          </a:p>
        </p:txBody>
      </p:sp>
      <p:sp>
        <p:nvSpPr>
          <p:cNvPr id="7" name="Footer Placeholder 4"/>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8" name="Slide Number Placeholder 5"/>
          <p:cNvSpPr>
            <a:spLocks noGrp="1"/>
          </p:cNvSpPr>
          <p:nvPr>
            <p:ph type="sldNum" sz="quarter" idx="12"/>
          </p:nvPr>
        </p:nvSpPr>
        <p:spPr/>
        <p:txBody>
          <a:bodyPr/>
          <a:lstStyle>
            <a:lvl1pPr>
              <a:defRPr/>
            </a:lvl1pPr>
            <a:extLst/>
          </a:lstStyle>
          <a:p>
            <a:pPr>
              <a:defRPr/>
            </a:pPr>
            <a:fld id="{056DBD78-0C1C-4E39-B25C-2D86EF841901}"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F4B7A325-B10B-44F9-8D64-D11C845FEE90}"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dirty="0"/>
          </a:p>
        </p:txBody>
      </p:sp>
      <p:sp>
        <p:nvSpPr>
          <p:cNvPr id="8" name="Footer Placeholder 7"/>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9" name="Slide Number Placeholder 8"/>
          <p:cNvSpPr>
            <a:spLocks noGrp="1"/>
          </p:cNvSpPr>
          <p:nvPr>
            <p:ph type="sldNum" sz="quarter" idx="12"/>
          </p:nvPr>
        </p:nvSpPr>
        <p:spPr/>
        <p:txBody>
          <a:bodyPr/>
          <a:lstStyle>
            <a:lvl1pPr>
              <a:defRPr/>
            </a:lvl1pPr>
            <a:extLst/>
          </a:lstStyle>
          <a:p>
            <a:pPr>
              <a:defRPr/>
            </a:pPr>
            <a:fld id="{428A81CF-9A71-4B4A-A02C-DA98461234B2}"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dirty="0"/>
          </a:p>
        </p:txBody>
      </p:sp>
      <p:sp>
        <p:nvSpPr>
          <p:cNvPr id="4" name="Footer Placeholder 3"/>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2"/>
          </p:nvPr>
        </p:nvSpPr>
        <p:spPr/>
        <p:txBody>
          <a:bodyPr/>
          <a:lstStyle>
            <a:lvl1pPr>
              <a:defRPr/>
            </a:lvl1pPr>
            <a:extLst/>
          </a:lstStyle>
          <a:p>
            <a:pPr>
              <a:defRPr/>
            </a:pPr>
            <a:fld id="{07E326B0-0E99-4EB4-8F79-0134171EA74C}"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dirty="0"/>
          </a:p>
        </p:txBody>
      </p:sp>
      <p:sp>
        <p:nvSpPr>
          <p:cNvPr id="3"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4" name="Slide Number Placeholder 17"/>
          <p:cNvSpPr>
            <a:spLocks noGrp="1"/>
          </p:cNvSpPr>
          <p:nvPr>
            <p:ph type="sldNum" sz="quarter" idx="12"/>
          </p:nvPr>
        </p:nvSpPr>
        <p:spPr/>
        <p:txBody>
          <a:bodyPr/>
          <a:lstStyle>
            <a:lvl1pPr>
              <a:defRPr/>
            </a:lvl1pPr>
          </a:lstStyle>
          <a:p>
            <a:pPr>
              <a:defRPr/>
            </a:pPr>
            <a:fld id="{15E64789-22BD-4B66-9BFC-904BA6707DB0}"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420D16DA-79A3-43C0-A698-4D27A49B6CE6}"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D0B4DA7-581C-40A3-BCB4-1307A955BB7E}"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dirty="0"/>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r>
              <a:rPr lang="en-US" smtClean="0"/>
              <a:t>Information Technology Project Management, Seventh Edition</a:t>
            </a:r>
            <a:endParaRPr lang="en-US" dirty="0"/>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C14E0A1E-657D-490E-9262-79448EA48781}"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C5FA4337-D482-4795-909A-B265FCB8FB7E}"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DC3E4BF0-CDDD-45AA-8761-673D8D9691C1}" type="slidenum">
              <a:rPr lang="en-US" smtClean="0"/>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Box 3"/>
          <p:cNvSpPr txBox="1"/>
          <p:nvPr userDrawn="1"/>
        </p:nvSpPr>
        <p:spPr>
          <a:xfrm>
            <a:off x="4786313" y="6510338"/>
            <a:ext cx="1214437" cy="276225"/>
          </a:xfrm>
          <a:prstGeom prst="rect">
            <a:avLst/>
          </a:prstGeom>
          <a:solidFill>
            <a:schemeClr val="bg1">
              <a:lumMod val="85000"/>
            </a:schemeClr>
          </a:solidFill>
        </p:spPr>
        <p:txBody>
          <a:bodyPr>
            <a:spAutoFit/>
          </a:bodyPr>
          <a:lstStyle/>
          <a:p>
            <a:pPr algn="l">
              <a:defRPr/>
            </a:pPr>
            <a:r>
              <a:rPr lang="en-US" sz="1200" b="0" dirty="0">
                <a:latin typeface="Arial" pitchFamily="34" charset="0"/>
                <a:cs typeface="Arial" pitchFamily="34" charset="0"/>
              </a:rPr>
              <a:t>Lecture 3</a:t>
            </a:r>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5"/>
          <p:cNvSpPr>
            <a:spLocks noGrp="1" noChangeArrowheads="1"/>
          </p:cNvSpPr>
          <p:nvPr>
            <p:ph type="ftr" sz="quarter" idx="10"/>
          </p:nvPr>
        </p:nvSpPr>
        <p:spPr/>
        <p:txBody>
          <a:bodyPr/>
          <a:lstStyle>
            <a:lvl1pPr>
              <a:defRPr/>
            </a:lvl1pPr>
          </a:lstStyle>
          <a:p>
            <a:pPr>
              <a:defRPr/>
            </a:pPr>
            <a:r>
              <a:rPr lang="en-US"/>
              <a:t>Page </a:t>
            </a:r>
            <a:fld id="{F687B721-8B69-45D9-91A6-B8D98687450F}" type="slidenum">
              <a:rPr lang="en-US"/>
              <a:pPr>
                <a:defRPr/>
              </a:pPr>
              <a:t>‹#›</a:t>
            </a:fld>
            <a:endParaRPr lang="en-US"/>
          </a:p>
        </p:txBody>
      </p:sp>
      <p:sp>
        <p:nvSpPr>
          <p:cNvPr id="6" name="Slide Number Placeholder 6"/>
          <p:cNvSpPr>
            <a:spLocks noGrp="1"/>
          </p:cNvSpPr>
          <p:nvPr>
            <p:ph type="sldNum" sz="quarter" idx="11"/>
          </p:nvPr>
        </p:nvSpPr>
        <p:spPr/>
        <p:txBody>
          <a:bodyPr/>
          <a:lstStyle>
            <a:lvl1pPr>
              <a:defRPr/>
            </a:lvl1pPr>
          </a:lstStyle>
          <a:p>
            <a:pPr>
              <a:defRPr/>
            </a:pPr>
            <a:fld id="{64BB64C3-B2F3-4931-94D9-480959B41918}" type="slidenum">
              <a:rPr lang="ar-SA"/>
              <a:pPr>
                <a:defRPr/>
              </a:pPr>
              <a:t>‹#›</a:t>
            </a:fld>
            <a:endParaRPr lang="en-US"/>
          </a:p>
        </p:txBody>
      </p:sp>
    </p:spTree>
    <p:extLst>
      <p:ext uri="{BB962C8B-B14F-4D97-AF65-F5344CB8AC3E}">
        <p14:creationId xmlns:p14="http://schemas.microsoft.com/office/powerpoint/2010/main" val="130014238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B8358C7-1EB0-4EEF-A9D9-DA49F859DED0}"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4E9A965-858B-487F-8735-1765BCABB59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5704951A-0E7C-4F14-91E3-D33D5B465BB5}"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0F80014F-D774-4519-B844-A2F39E4FCBDA}"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D394E5C8-07BC-403D-807B-67B7EC921734}"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CCE72DE-727C-44FD-8C4B-6A992740AEAE}"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D56261B2-E792-4CCC-9B27-651612F41BC4}"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D3329071-3EF5-4489-AD01-960B23CCFC6D}"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4" name="Right Triangle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smtClean="0"/>
              <a:t>Information Technology Project Management, Seventh Edition</a:t>
            </a:r>
            <a:endParaRPr lang="en-US" dirty="0"/>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D3329071-3EF5-4489-AD01-960B23CCFC6D}"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4" r:id="rId12"/>
  </p:sldLayoutIdLst>
  <p:hf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295400"/>
            <a:ext cx="8305800" cy="1349375"/>
          </a:xfrm>
        </p:spPr>
        <p:txBody>
          <a:bodyPr>
            <a:noAutofit/>
          </a:bodyPr>
          <a:lstStyle/>
          <a:p>
            <a:pPr eaLnBrk="1" fontAlgn="auto" hangingPunct="1">
              <a:spcAft>
                <a:spcPts val="0"/>
              </a:spcAft>
              <a:defRPr/>
            </a:pPr>
            <a:r>
              <a:rPr>
                <a:effectLst>
                  <a:outerShdw blurRad="38100" dist="38100" dir="2700000" algn="tl">
                    <a:srgbClr val="FFFFFF"/>
                  </a:outerShdw>
                </a:effectLst>
                <a:latin typeface="Arial Rounded MT Bold" pitchFamily="34" charset="0"/>
              </a:rPr>
              <a:t>Chapter </a:t>
            </a:r>
            <a:r>
              <a:rPr smtClean="0">
                <a:effectLst>
                  <a:outerShdw blurRad="38100" dist="38100" dir="2700000" algn="tl">
                    <a:srgbClr val="FFFFFF"/>
                  </a:outerShdw>
                </a:effectLst>
                <a:latin typeface="Arial Rounded MT Bold" pitchFamily="34" charset="0"/>
              </a:rPr>
              <a:t>5:</a:t>
            </a:r>
            <a:r>
              <a:rPr>
                <a:effectLst>
                  <a:outerShdw blurRad="38100" dist="38100" dir="2700000" algn="tl">
                    <a:srgbClr val="FFFFFF"/>
                  </a:outerShdw>
                </a:effectLst>
                <a:latin typeface="Arial Rounded MT Bold" pitchFamily="34" charset="0"/>
              </a:rPr>
              <a:t/>
            </a:r>
            <a:br>
              <a:rPr>
                <a:effectLst>
                  <a:outerShdw blurRad="38100" dist="38100" dir="2700000" algn="tl">
                    <a:srgbClr val="FFFFFF"/>
                  </a:outerShdw>
                </a:effectLst>
                <a:latin typeface="Arial Rounded MT Bold" pitchFamily="34" charset="0"/>
              </a:rPr>
            </a:br>
            <a:r>
              <a:rPr smtClean="0">
                <a:effectLst>
                  <a:outerShdw blurRad="38100" dist="38100" dir="2700000" algn="tl">
                    <a:srgbClr val="FFFFFF"/>
                  </a:outerShdw>
                </a:effectLst>
                <a:latin typeface="Arial Rounded MT Bold" pitchFamily="34" charset="0"/>
              </a:rPr>
              <a:t>Project Scope Management</a:t>
            </a:r>
            <a:endParaRPr>
              <a:effectLst>
                <a:outerShdw blurRad="38100" dist="38100" dir="2700000" algn="tl">
                  <a:srgbClr val="FFFFFF"/>
                </a:outerShdw>
              </a:effectLst>
              <a:latin typeface="Arial Rounded MT Bold" pitchFamily="34" charset="0"/>
            </a:endParaRPr>
          </a:p>
        </p:txBody>
      </p:sp>
      <p:sp>
        <p:nvSpPr>
          <p:cNvPr id="5"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Management, Seventh Edition</a:t>
            </a:r>
            <a:endParaRPr lang="en-US" sz="2800" b="1" dirty="0">
              <a:solidFill>
                <a:schemeClr val="tx2"/>
              </a:solidFill>
              <a:effectLst>
                <a:outerShdw blurRad="38100" dist="38100" dir="2700000" algn="tl">
                  <a:srgbClr val="FFFFFF"/>
                </a:outerShdw>
              </a:effectLst>
              <a:latin typeface="Arial Rounded MT Bold" pitchFamily="34" charset="0"/>
              <a:ea typeface="+mj-ea"/>
              <a:cs typeface="+mj-cs"/>
            </a:endParaRPr>
          </a:p>
        </p:txBody>
      </p:sp>
      <p:pic>
        <p:nvPicPr>
          <p:cNvPr id="8" name="Picture 5" descr="Information Technology Project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0153" y="3034843"/>
            <a:ext cx="2971800" cy="297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52400" y="14287"/>
            <a:ext cx="8458200" cy="900113"/>
          </a:xfrm>
        </p:spPr>
        <p:txBody>
          <a:bodyPr>
            <a:normAutofit/>
          </a:bodyPr>
          <a:lstStyle/>
          <a:p>
            <a:r>
              <a:rPr lang="en-US" sz="3600" dirty="0" smtClean="0"/>
              <a:t>Project Scope Management Summary</a:t>
            </a:r>
          </a:p>
        </p:txBody>
      </p:sp>
      <p:sp>
        <p:nvSpPr>
          <p:cNvPr id="13315"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240AD864-FDC7-4ED6-B06B-A92A86C98EC5}" type="slidenum">
              <a:rPr lang="en-US" smtClean="0"/>
              <a:pPr>
                <a:defRPr/>
              </a:pPr>
              <a:t>10</a:t>
            </a:fld>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3318" b="6285"/>
          <a:stretch/>
        </p:blipFill>
        <p:spPr>
          <a:xfrm>
            <a:off x="0" y="829786"/>
            <a:ext cx="9115970" cy="602821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152400" y="990600"/>
            <a:ext cx="8763000" cy="5029200"/>
          </a:xfrm>
        </p:spPr>
        <p:txBody>
          <a:bodyPr/>
          <a:lstStyle/>
          <a:p>
            <a:r>
              <a:rPr lang="en-US" sz="2000" dirty="0" smtClean="0"/>
              <a:t>Understand </a:t>
            </a:r>
            <a:r>
              <a:rPr lang="en-US" sz="2000" dirty="0"/>
              <a:t>the importance of good </a:t>
            </a:r>
            <a:r>
              <a:rPr lang="en-US" sz="2000" b="1" dirty="0">
                <a:solidFill>
                  <a:srgbClr val="0070C0"/>
                </a:solidFill>
              </a:rPr>
              <a:t>project scope </a:t>
            </a:r>
            <a:r>
              <a:rPr lang="en-US" sz="2000" b="1" dirty="0" smtClean="0">
                <a:solidFill>
                  <a:srgbClr val="0070C0"/>
                </a:solidFill>
              </a:rPr>
              <a:t>management </a:t>
            </a:r>
          </a:p>
          <a:p>
            <a:pPr marL="849313" lvl="1" indent="-457200">
              <a:buFont typeface="+mj-lt"/>
              <a:buAutoNum type="arabicPeriod"/>
            </a:pPr>
            <a:r>
              <a:rPr lang="en-US" sz="2000" dirty="0" smtClean="0">
                <a:solidFill>
                  <a:srgbClr val="FF0000"/>
                </a:solidFill>
              </a:rPr>
              <a:t>Describe </a:t>
            </a:r>
            <a:r>
              <a:rPr lang="en-US" sz="2000" dirty="0">
                <a:solidFill>
                  <a:srgbClr val="FF0000"/>
                </a:solidFill>
              </a:rPr>
              <a:t>the process of planning scope </a:t>
            </a:r>
            <a:r>
              <a:rPr lang="en-US" sz="2000" dirty="0" smtClean="0">
                <a:solidFill>
                  <a:srgbClr val="FF0000"/>
                </a:solidFill>
              </a:rPr>
              <a:t>management</a:t>
            </a:r>
          </a:p>
          <a:p>
            <a:pPr marL="849313" lvl="1" indent="-457200">
              <a:buFont typeface="+mj-lt"/>
              <a:buAutoNum type="arabicPeriod"/>
            </a:pPr>
            <a:r>
              <a:rPr lang="en-US" sz="2000" dirty="0" smtClean="0"/>
              <a:t>Discuss </a:t>
            </a:r>
            <a:r>
              <a:rPr lang="en-US" sz="2000" dirty="0"/>
              <a:t>methods for collecting and documenting requirements to </a:t>
            </a:r>
            <a:r>
              <a:rPr lang="en-US" sz="2000" dirty="0" smtClean="0"/>
              <a:t>meet stakeholder </a:t>
            </a:r>
            <a:r>
              <a:rPr lang="en-US" sz="2000" dirty="0"/>
              <a:t>needs and </a:t>
            </a:r>
            <a:r>
              <a:rPr lang="en-US" sz="2000" dirty="0" smtClean="0"/>
              <a:t>expectations </a:t>
            </a:r>
          </a:p>
          <a:p>
            <a:pPr marL="849313" lvl="1" indent="-457200">
              <a:buFont typeface="+mj-lt"/>
              <a:buAutoNum type="arabicPeriod"/>
            </a:pPr>
            <a:r>
              <a:rPr lang="en-US" sz="2000" dirty="0" smtClean="0"/>
              <a:t>Explain </a:t>
            </a:r>
            <a:r>
              <a:rPr lang="en-US" sz="2000" dirty="0"/>
              <a:t>the scope definition process and describe the contents of </a:t>
            </a:r>
            <a:r>
              <a:rPr lang="en-US" sz="2000" dirty="0" smtClean="0"/>
              <a:t>a project </a:t>
            </a:r>
            <a:r>
              <a:rPr lang="en-US" sz="2000" dirty="0"/>
              <a:t>scope statement</a:t>
            </a:r>
          </a:p>
          <a:p>
            <a:pPr marL="849313" lvl="1" indent="-457200">
              <a:buFont typeface="+mj-lt"/>
              <a:buAutoNum type="arabicPeriod"/>
            </a:pPr>
            <a:r>
              <a:rPr lang="en-US" sz="2200" dirty="0" smtClean="0"/>
              <a:t>Discuss </a:t>
            </a:r>
            <a:r>
              <a:rPr lang="en-US" sz="2200" dirty="0"/>
              <a:t>the process for creating a work breakdown structure using </a:t>
            </a:r>
            <a:r>
              <a:rPr lang="en-US" sz="2200" dirty="0" smtClean="0"/>
              <a:t>the analogy</a:t>
            </a:r>
            <a:r>
              <a:rPr lang="en-US" sz="2200" dirty="0"/>
              <a:t>, top-down, bottom-up, and mind-mapping </a:t>
            </a:r>
            <a:r>
              <a:rPr lang="en-US" sz="2200" dirty="0" smtClean="0"/>
              <a:t>approaches</a:t>
            </a:r>
          </a:p>
          <a:p>
            <a:pPr marL="849313" lvl="1" indent="-457200">
              <a:buFont typeface="+mj-lt"/>
              <a:buAutoNum type="arabicPeriod"/>
            </a:pPr>
            <a:r>
              <a:rPr lang="en-US" sz="2000" dirty="0"/>
              <a:t>Explain the importance of validating scope and how it relates to defining and controlling scope</a:t>
            </a:r>
          </a:p>
          <a:p>
            <a:pPr marL="849313" lvl="1" indent="-457200">
              <a:buFont typeface="+mj-lt"/>
              <a:buAutoNum type="arabicPeriod"/>
            </a:pPr>
            <a:r>
              <a:rPr lang="en-US" sz="2000" dirty="0"/>
              <a:t>Understand the importance of controlling scope and approaches for preventing scope-related problems on information technology (IT) </a:t>
            </a:r>
            <a:r>
              <a:rPr lang="en-US" sz="2000" dirty="0" smtClean="0"/>
              <a:t>projects</a:t>
            </a:r>
            <a:endParaRPr lang="en-US" sz="2000" dirty="0"/>
          </a:p>
        </p:txBody>
      </p:sp>
      <p:sp>
        <p:nvSpPr>
          <p:cNvPr id="9218" name="Rectangle 2"/>
          <p:cNvSpPr>
            <a:spLocks noGrp="1" noChangeArrowheads="1"/>
          </p:cNvSpPr>
          <p:nvPr>
            <p:ph type="title"/>
          </p:nvPr>
        </p:nvSpPr>
        <p:spPr>
          <a:xfrm>
            <a:off x="381000" y="274638"/>
            <a:ext cx="8305800" cy="715962"/>
          </a:xfrm>
        </p:spPr>
        <p:txBody>
          <a:bodyPr>
            <a:noAutofit/>
          </a:bodyPr>
          <a:lstStyle/>
          <a:p>
            <a:r>
              <a:rPr lang="en-US" sz="4000" dirty="0" smtClean="0"/>
              <a:t>Learning Objectives</a:t>
            </a:r>
          </a:p>
        </p:txBody>
      </p:sp>
      <p:sp>
        <p:nvSpPr>
          <p:cNvPr id="9220"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630E6A95-094A-4E8D-8575-B7EA854693B8}" type="slidenum">
              <a:rPr lang="en-US" smtClean="0"/>
              <a:pPr>
                <a:defRPr/>
              </a:pPr>
              <a:t>11</a:t>
            </a:fld>
            <a:endParaRPr lang="en-US" dirty="0"/>
          </a:p>
        </p:txBody>
      </p:sp>
    </p:spTree>
    <p:extLst>
      <p:ext uri="{BB962C8B-B14F-4D97-AF65-F5344CB8AC3E}">
        <p14:creationId xmlns:p14="http://schemas.microsoft.com/office/powerpoint/2010/main" val="12006118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76400"/>
            <a:ext cx="8229600" cy="4330700"/>
          </a:xfrm>
        </p:spPr>
        <p:txBody>
          <a:bodyPr/>
          <a:lstStyle/>
          <a:p>
            <a:pPr>
              <a:spcBef>
                <a:spcPts val="2400"/>
              </a:spcBef>
            </a:pPr>
            <a:r>
              <a:rPr lang="en-US" dirty="0" smtClean="0"/>
              <a:t>The project team </a:t>
            </a:r>
            <a:r>
              <a:rPr lang="en-US" dirty="0"/>
              <a:t>uses expert judgment and meetings to develop two important </a:t>
            </a:r>
            <a:r>
              <a:rPr lang="en-US" dirty="0">
                <a:solidFill>
                  <a:srgbClr val="0070C0"/>
                </a:solidFill>
              </a:rPr>
              <a:t>outputs</a:t>
            </a:r>
            <a:r>
              <a:rPr lang="en-US" dirty="0"/>
              <a:t>: </a:t>
            </a:r>
            <a:r>
              <a:rPr lang="en-US" dirty="0" smtClean="0"/>
              <a:t>the </a:t>
            </a:r>
            <a:r>
              <a:rPr lang="en-US" b="1" dirty="0" smtClean="0">
                <a:solidFill>
                  <a:srgbClr val="0070C0"/>
                </a:solidFill>
              </a:rPr>
              <a:t>scope management </a:t>
            </a:r>
            <a:r>
              <a:rPr lang="en-US" b="1" dirty="0">
                <a:solidFill>
                  <a:srgbClr val="0070C0"/>
                </a:solidFill>
              </a:rPr>
              <a:t>plan </a:t>
            </a:r>
            <a:r>
              <a:rPr lang="en-US" dirty="0"/>
              <a:t>and the </a:t>
            </a:r>
            <a:r>
              <a:rPr lang="en-US" b="1" dirty="0">
                <a:solidFill>
                  <a:srgbClr val="0070C0"/>
                </a:solidFill>
              </a:rPr>
              <a:t>requirements management </a:t>
            </a:r>
            <a:r>
              <a:rPr lang="en-US" b="1" dirty="0" smtClean="0">
                <a:solidFill>
                  <a:srgbClr val="0070C0"/>
                </a:solidFill>
              </a:rPr>
              <a:t>plan</a:t>
            </a:r>
            <a:endParaRPr lang="en-US" b="1" dirty="0">
              <a:solidFill>
                <a:srgbClr val="0070C0"/>
              </a:solidFill>
            </a:endParaRPr>
          </a:p>
          <a:p>
            <a:pPr>
              <a:spcBef>
                <a:spcPts val="2400"/>
              </a:spcBef>
            </a:pPr>
            <a:r>
              <a:rPr lang="en-US" dirty="0"/>
              <a:t>The scope management plan is a subsidiary part of the project management plan</a:t>
            </a:r>
          </a:p>
        </p:txBody>
      </p:sp>
      <p:sp>
        <p:nvSpPr>
          <p:cNvPr id="3" name="Title 2"/>
          <p:cNvSpPr>
            <a:spLocks noGrp="1"/>
          </p:cNvSpPr>
          <p:nvPr>
            <p:ph type="title"/>
          </p:nvPr>
        </p:nvSpPr>
        <p:spPr/>
        <p:txBody>
          <a:bodyPr/>
          <a:lstStyle/>
          <a:p>
            <a:r>
              <a:rPr lang="en-US" dirty="0" smtClean="0"/>
              <a:t>Planning Scope Management</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12</a:t>
            </a:fld>
            <a:endParaRPr lang="en-US" dirty="0"/>
          </a:p>
        </p:txBody>
      </p:sp>
    </p:spTree>
    <p:extLst>
      <p:ext uri="{BB962C8B-B14F-4D97-AF65-F5344CB8AC3E}">
        <p14:creationId xmlns:p14="http://schemas.microsoft.com/office/powerpoint/2010/main" val="19234456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0" y="1722438"/>
            <a:ext cx="8305800" cy="4525962"/>
          </a:xfrm>
        </p:spPr>
        <p:txBody>
          <a:bodyPr/>
          <a:lstStyle/>
          <a:p>
            <a:pPr>
              <a:spcBef>
                <a:spcPts val="2400"/>
              </a:spcBef>
            </a:pPr>
            <a:r>
              <a:rPr lang="en-US" dirty="0"/>
              <a:t>How to prepare a detailed </a:t>
            </a:r>
            <a:r>
              <a:rPr lang="en-US" dirty="0">
                <a:solidFill>
                  <a:srgbClr val="0070C0"/>
                </a:solidFill>
              </a:rPr>
              <a:t>project scope </a:t>
            </a:r>
            <a:r>
              <a:rPr lang="en-US" dirty="0" smtClean="0">
                <a:solidFill>
                  <a:srgbClr val="0070C0"/>
                </a:solidFill>
              </a:rPr>
              <a:t>statement</a:t>
            </a:r>
          </a:p>
          <a:p>
            <a:pPr>
              <a:spcBef>
                <a:spcPts val="2400"/>
              </a:spcBef>
            </a:pPr>
            <a:r>
              <a:rPr lang="en-US" dirty="0"/>
              <a:t>How to </a:t>
            </a:r>
            <a:r>
              <a:rPr lang="en-US" dirty="0" smtClean="0"/>
              <a:t>create, </a:t>
            </a:r>
            <a:r>
              <a:rPr lang="en-US" dirty="0"/>
              <a:t>maintain and approve the </a:t>
            </a:r>
            <a:r>
              <a:rPr lang="en-US" dirty="0" smtClean="0">
                <a:solidFill>
                  <a:srgbClr val="0070C0"/>
                </a:solidFill>
              </a:rPr>
              <a:t>WBS</a:t>
            </a:r>
          </a:p>
          <a:p>
            <a:pPr>
              <a:spcBef>
                <a:spcPts val="2400"/>
              </a:spcBef>
            </a:pPr>
            <a:r>
              <a:rPr lang="en-US" dirty="0"/>
              <a:t>How to obtain </a:t>
            </a:r>
            <a:r>
              <a:rPr lang="en-US" dirty="0">
                <a:solidFill>
                  <a:srgbClr val="0070C0"/>
                </a:solidFill>
              </a:rPr>
              <a:t>formal acceptance </a:t>
            </a:r>
            <a:r>
              <a:rPr lang="en-US" dirty="0"/>
              <a:t>of the completed project </a:t>
            </a:r>
            <a:r>
              <a:rPr lang="en-US" dirty="0" smtClean="0"/>
              <a:t>deliverables</a:t>
            </a:r>
          </a:p>
          <a:p>
            <a:pPr>
              <a:spcBef>
                <a:spcPts val="2400"/>
              </a:spcBef>
            </a:pPr>
            <a:r>
              <a:rPr lang="en-US" dirty="0"/>
              <a:t>How to control </a:t>
            </a:r>
            <a:r>
              <a:rPr lang="en-US" dirty="0">
                <a:solidFill>
                  <a:srgbClr val="0070C0"/>
                </a:solidFill>
              </a:rPr>
              <a:t>requests for changes </a:t>
            </a:r>
            <a:r>
              <a:rPr lang="en-US" dirty="0"/>
              <a:t>to the project scope</a:t>
            </a:r>
          </a:p>
        </p:txBody>
      </p:sp>
      <p:sp>
        <p:nvSpPr>
          <p:cNvPr id="3" name="Title 2"/>
          <p:cNvSpPr>
            <a:spLocks noGrp="1"/>
          </p:cNvSpPr>
          <p:nvPr>
            <p:ph type="title"/>
          </p:nvPr>
        </p:nvSpPr>
        <p:spPr/>
        <p:txBody>
          <a:bodyPr>
            <a:normAutofit fontScale="90000"/>
          </a:bodyPr>
          <a:lstStyle/>
          <a:p>
            <a:r>
              <a:rPr lang="en-US" dirty="0" smtClean="0"/>
              <a:t>Scope Management Plan Contents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13</a:t>
            </a:fld>
            <a:endParaRPr lang="en-US" dirty="0"/>
          </a:p>
        </p:txBody>
      </p:sp>
    </p:spTree>
    <p:extLst>
      <p:ext uri="{BB962C8B-B14F-4D97-AF65-F5344CB8AC3E}">
        <p14:creationId xmlns:p14="http://schemas.microsoft.com/office/powerpoint/2010/main" val="29463034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152400" y="990600"/>
            <a:ext cx="8763000" cy="5029200"/>
          </a:xfrm>
        </p:spPr>
        <p:txBody>
          <a:bodyPr/>
          <a:lstStyle/>
          <a:p>
            <a:r>
              <a:rPr lang="en-US" sz="2000" dirty="0" smtClean="0"/>
              <a:t>Understand </a:t>
            </a:r>
            <a:r>
              <a:rPr lang="en-US" sz="2000" dirty="0"/>
              <a:t>the importance of good </a:t>
            </a:r>
            <a:r>
              <a:rPr lang="en-US" sz="2000" b="1" dirty="0">
                <a:solidFill>
                  <a:srgbClr val="0070C0"/>
                </a:solidFill>
              </a:rPr>
              <a:t>project scope </a:t>
            </a:r>
            <a:r>
              <a:rPr lang="en-US" sz="2000" b="1" dirty="0" smtClean="0">
                <a:solidFill>
                  <a:srgbClr val="0070C0"/>
                </a:solidFill>
              </a:rPr>
              <a:t>management </a:t>
            </a:r>
          </a:p>
          <a:p>
            <a:pPr marL="849313" lvl="1" indent="-457200">
              <a:buFont typeface="+mj-lt"/>
              <a:buAutoNum type="arabicPeriod"/>
            </a:pPr>
            <a:r>
              <a:rPr lang="en-US" sz="2000" dirty="0" smtClean="0"/>
              <a:t>Describe </a:t>
            </a:r>
            <a:r>
              <a:rPr lang="en-US" sz="2000" dirty="0"/>
              <a:t>the process of planning scope </a:t>
            </a:r>
            <a:r>
              <a:rPr lang="en-US" sz="2000" dirty="0" smtClean="0"/>
              <a:t>management</a:t>
            </a:r>
          </a:p>
          <a:p>
            <a:pPr marL="849313" lvl="1" indent="-457200">
              <a:buFont typeface="+mj-lt"/>
              <a:buAutoNum type="arabicPeriod"/>
            </a:pPr>
            <a:r>
              <a:rPr lang="en-US" sz="2000" dirty="0" smtClean="0">
                <a:solidFill>
                  <a:srgbClr val="FF0000"/>
                </a:solidFill>
              </a:rPr>
              <a:t>Discuss </a:t>
            </a:r>
            <a:r>
              <a:rPr lang="en-US" sz="2000" dirty="0">
                <a:solidFill>
                  <a:srgbClr val="FF0000"/>
                </a:solidFill>
              </a:rPr>
              <a:t>methods for collecting and documenting requirements to </a:t>
            </a:r>
            <a:r>
              <a:rPr lang="en-US" sz="2000" dirty="0" smtClean="0">
                <a:solidFill>
                  <a:srgbClr val="FF0000"/>
                </a:solidFill>
              </a:rPr>
              <a:t>meet stakeholder </a:t>
            </a:r>
            <a:r>
              <a:rPr lang="en-US" sz="2000" dirty="0">
                <a:solidFill>
                  <a:srgbClr val="FF0000"/>
                </a:solidFill>
              </a:rPr>
              <a:t>needs and </a:t>
            </a:r>
            <a:r>
              <a:rPr lang="en-US" sz="2000" dirty="0" smtClean="0">
                <a:solidFill>
                  <a:srgbClr val="FF0000"/>
                </a:solidFill>
              </a:rPr>
              <a:t>expectations </a:t>
            </a:r>
          </a:p>
          <a:p>
            <a:pPr marL="849313" lvl="1" indent="-457200">
              <a:buFont typeface="+mj-lt"/>
              <a:buAutoNum type="arabicPeriod"/>
            </a:pPr>
            <a:r>
              <a:rPr lang="en-US" sz="2000" dirty="0" smtClean="0"/>
              <a:t>Explain </a:t>
            </a:r>
            <a:r>
              <a:rPr lang="en-US" sz="2000" dirty="0"/>
              <a:t>the scope definition process and describe the contents of </a:t>
            </a:r>
            <a:r>
              <a:rPr lang="en-US" sz="2000" dirty="0" smtClean="0"/>
              <a:t>a project </a:t>
            </a:r>
            <a:r>
              <a:rPr lang="en-US" sz="2000" dirty="0"/>
              <a:t>scope statement</a:t>
            </a:r>
          </a:p>
          <a:p>
            <a:pPr marL="849313" lvl="1" indent="-457200">
              <a:buFont typeface="+mj-lt"/>
              <a:buAutoNum type="arabicPeriod"/>
            </a:pPr>
            <a:r>
              <a:rPr lang="en-US" sz="2200" dirty="0" smtClean="0"/>
              <a:t>Discuss </a:t>
            </a:r>
            <a:r>
              <a:rPr lang="en-US" sz="2200" dirty="0"/>
              <a:t>the process for creating a work breakdown structure using </a:t>
            </a:r>
            <a:r>
              <a:rPr lang="en-US" sz="2200" dirty="0" smtClean="0"/>
              <a:t>the analogy</a:t>
            </a:r>
            <a:r>
              <a:rPr lang="en-US" sz="2200" dirty="0"/>
              <a:t>, top-down, bottom-up, and mind-mapping </a:t>
            </a:r>
            <a:r>
              <a:rPr lang="en-US" sz="2200" dirty="0" smtClean="0"/>
              <a:t>approaches</a:t>
            </a:r>
          </a:p>
          <a:p>
            <a:pPr marL="849313" lvl="1" indent="-457200">
              <a:buFont typeface="+mj-lt"/>
              <a:buAutoNum type="arabicPeriod"/>
            </a:pPr>
            <a:r>
              <a:rPr lang="en-US" sz="2000" dirty="0"/>
              <a:t>Explain the importance of validating scope and how it relates to defining and controlling scope</a:t>
            </a:r>
          </a:p>
          <a:p>
            <a:pPr marL="849313" lvl="1" indent="-457200">
              <a:buFont typeface="+mj-lt"/>
              <a:buAutoNum type="arabicPeriod"/>
            </a:pPr>
            <a:r>
              <a:rPr lang="en-US" sz="2000" dirty="0"/>
              <a:t>Understand the importance of controlling scope and approaches for preventing scope-related problems on information technology (IT) </a:t>
            </a:r>
            <a:r>
              <a:rPr lang="en-US" sz="2000" dirty="0" smtClean="0"/>
              <a:t>projects</a:t>
            </a:r>
          </a:p>
        </p:txBody>
      </p:sp>
      <p:sp>
        <p:nvSpPr>
          <p:cNvPr id="9218" name="Rectangle 2"/>
          <p:cNvSpPr>
            <a:spLocks noGrp="1" noChangeArrowheads="1"/>
          </p:cNvSpPr>
          <p:nvPr>
            <p:ph type="title"/>
          </p:nvPr>
        </p:nvSpPr>
        <p:spPr>
          <a:xfrm>
            <a:off x="381000" y="274638"/>
            <a:ext cx="8305800" cy="715962"/>
          </a:xfrm>
        </p:spPr>
        <p:txBody>
          <a:bodyPr>
            <a:noAutofit/>
          </a:bodyPr>
          <a:lstStyle/>
          <a:p>
            <a:r>
              <a:rPr lang="en-US" sz="4000" dirty="0" smtClean="0"/>
              <a:t>Learning Objectives</a:t>
            </a:r>
          </a:p>
        </p:txBody>
      </p:sp>
      <p:sp>
        <p:nvSpPr>
          <p:cNvPr id="9220"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630E6A95-094A-4E8D-8575-B7EA854693B8}" type="slidenum">
              <a:rPr lang="en-US" smtClean="0"/>
              <a:pPr>
                <a:defRPr/>
              </a:pPr>
              <a:t>14</a:t>
            </a:fld>
            <a:endParaRPr lang="en-US" dirty="0"/>
          </a:p>
        </p:txBody>
      </p:sp>
    </p:spTree>
    <p:extLst>
      <p:ext uri="{BB962C8B-B14F-4D97-AF65-F5344CB8AC3E}">
        <p14:creationId xmlns:p14="http://schemas.microsoft.com/office/powerpoint/2010/main" val="9267804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3500"/>
              </a:lnSpc>
            </a:pPr>
            <a:r>
              <a:rPr lang="en-US" b="1" dirty="0" smtClean="0">
                <a:solidFill>
                  <a:srgbClr val="0070C0"/>
                </a:solidFill>
              </a:rPr>
              <a:t>Requirements</a:t>
            </a:r>
            <a:r>
              <a:rPr lang="en-US" dirty="0" smtClean="0"/>
              <a:t>: “</a:t>
            </a:r>
            <a:r>
              <a:rPr lang="en-US" dirty="0"/>
              <a:t>conditions or </a:t>
            </a:r>
            <a:r>
              <a:rPr lang="en-US" dirty="0" smtClean="0"/>
              <a:t>capabilities that </a:t>
            </a:r>
            <a:r>
              <a:rPr lang="en-US" dirty="0"/>
              <a:t>must be met by the project or present in the product, service, or result to </a:t>
            </a:r>
            <a:r>
              <a:rPr lang="en-US" dirty="0" smtClean="0"/>
              <a:t>satisfy an </a:t>
            </a:r>
            <a:r>
              <a:rPr lang="en-US" dirty="0"/>
              <a:t>agreement or other formally imposed </a:t>
            </a:r>
            <a:r>
              <a:rPr lang="en-US" dirty="0" smtClean="0"/>
              <a:t>specification</a:t>
            </a:r>
            <a:r>
              <a:rPr lang="en-US" dirty="0"/>
              <a:t>” </a:t>
            </a:r>
            <a:r>
              <a:rPr lang="en-US" dirty="0" smtClean="0"/>
              <a:t/>
            </a:r>
            <a:br>
              <a:rPr lang="en-US" dirty="0" smtClean="0"/>
            </a:br>
            <a:r>
              <a:rPr lang="en-US" sz="1800" dirty="0" smtClean="0"/>
              <a:t>(</a:t>
            </a:r>
            <a:r>
              <a:rPr lang="en-US" sz="1800" dirty="0"/>
              <a:t>PMBOK® Guide, 5</a:t>
            </a:r>
            <a:r>
              <a:rPr lang="en-US" sz="1800" baseline="30000" dirty="0"/>
              <a:t>th</a:t>
            </a:r>
            <a:r>
              <a:rPr lang="en-US" sz="1800" dirty="0"/>
              <a:t> </a:t>
            </a:r>
            <a:r>
              <a:rPr lang="en-US" sz="1800" dirty="0" smtClean="0"/>
              <a:t>Edition)</a:t>
            </a:r>
            <a:r>
              <a:rPr lang="en-US" dirty="0" smtClean="0"/>
              <a:t/>
            </a:r>
            <a:br>
              <a:rPr lang="en-US" dirty="0" smtClean="0"/>
            </a:br>
            <a:endParaRPr lang="en-US" dirty="0" smtClean="0"/>
          </a:p>
          <a:p>
            <a:pPr>
              <a:lnSpc>
                <a:spcPts val="3500"/>
              </a:lnSpc>
            </a:pPr>
            <a:r>
              <a:rPr lang="en-US" dirty="0" smtClean="0"/>
              <a:t>The </a:t>
            </a:r>
            <a:r>
              <a:rPr lang="en-US" b="1" dirty="0" smtClean="0"/>
              <a:t>requirements management plan </a:t>
            </a:r>
            <a:r>
              <a:rPr lang="en-US" dirty="0"/>
              <a:t>documents </a:t>
            </a:r>
            <a:r>
              <a:rPr lang="en-US" dirty="0">
                <a:solidFill>
                  <a:srgbClr val="0070C0"/>
                </a:solidFill>
              </a:rPr>
              <a:t>how project requirements will </a:t>
            </a:r>
            <a:r>
              <a:rPr lang="en-US" dirty="0" smtClean="0">
                <a:solidFill>
                  <a:srgbClr val="0070C0"/>
                </a:solidFill>
              </a:rPr>
              <a:t>be analyzed</a:t>
            </a:r>
            <a:r>
              <a:rPr lang="en-US" dirty="0">
                <a:solidFill>
                  <a:srgbClr val="0070C0"/>
                </a:solidFill>
              </a:rPr>
              <a:t>, documented, and </a:t>
            </a:r>
            <a:r>
              <a:rPr lang="en-US" dirty="0" smtClean="0">
                <a:solidFill>
                  <a:srgbClr val="0070C0"/>
                </a:solidFill>
              </a:rPr>
              <a:t>managed</a:t>
            </a:r>
            <a:endParaRPr lang="en-US" dirty="0">
              <a:solidFill>
                <a:srgbClr val="0070C0"/>
              </a:solidFill>
            </a:endParaRPr>
          </a:p>
        </p:txBody>
      </p:sp>
      <p:sp>
        <p:nvSpPr>
          <p:cNvPr id="3" name="Title 2"/>
          <p:cNvSpPr>
            <a:spLocks noGrp="1"/>
          </p:cNvSpPr>
          <p:nvPr>
            <p:ph type="title"/>
          </p:nvPr>
        </p:nvSpPr>
        <p:spPr/>
        <p:txBody>
          <a:bodyPr/>
          <a:lstStyle/>
          <a:p>
            <a:r>
              <a:rPr lang="en-US" dirty="0" smtClean="0"/>
              <a:t>Requirements Management Plan</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15</a:t>
            </a:fld>
            <a:endParaRPr lang="en-US" dirty="0"/>
          </a:p>
        </p:txBody>
      </p:sp>
    </p:spTree>
    <p:extLst>
      <p:ext uri="{BB962C8B-B14F-4D97-AF65-F5344CB8AC3E}">
        <p14:creationId xmlns:p14="http://schemas.microsoft.com/office/powerpoint/2010/main" val="38158779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70038"/>
            <a:ext cx="8229600" cy="4525962"/>
          </a:xfrm>
        </p:spPr>
        <p:txBody>
          <a:bodyPr/>
          <a:lstStyle/>
          <a:p>
            <a:r>
              <a:rPr lang="en-US" dirty="0" smtClean="0"/>
              <a:t>For some IT projects, it is helpful to divide requirements development into categories called elicitation, analysis, specification, and validation</a:t>
            </a:r>
            <a:br>
              <a:rPr lang="en-US" dirty="0" smtClean="0"/>
            </a:br>
            <a:r>
              <a:rPr lang="en-US" dirty="0" smtClean="0"/>
              <a:t> </a:t>
            </a:r>
          </a:p>
          <a:p>
            <a:r>
              <a:rPr lang="en-US" dirty="0" smtClean="0"/>
              <a:t>It is important to use an </a:t>
            </a:r>
            <a:r>
              <a:rPr lang="en-US" u="sng" dirty="0" smtClean="0">
                <a:solidFill>
                  <a:srgbClr val="0070C0"/>
                </a:solidFill>
              </a:rPr>
              <a:t>iterative approach </a:t>
            </a:r>
            <a:r>
              <a:rPr lang="en-US" dirty="0" smtClean="0"/>
              <a:t>to defining requirements since they are often unclear early in a project</a:t>
            </a:r>
          </a:p>
          <a:p>
            <a:endParaRPr lang="en-US" dirty="0"/>
          </a:p>
        </p:txBody>
      </p:sp>
      <p:sp>
        <p:nvSpPr>
          <p:cNvPr id="3" name="Title 2"/>
          <p:cNvSpPr>
            <a:spLocks noGrp="1"/>
          </p:cNvSpPr>
          <p:nvPr>
            <p:ph type="title"/>
          </p:nvPr>
        </p:nvSpPr>
        <p:spPr/>
        <p:txBody>
          <a:bodyPr/>
          <a:lstStyle/>
          <a:p>
            <a:r>
              <a:rPr lang="en-US" dirty="0" smtClean="0"/>
              <a:t>Collecting Requirements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Relative Cost to Correct a Software Requirement Defect</a:t>
            </a:r>
            <a:br>
              <a:rPr lang="en-US" dirty="0" smtClean="0"/>
            </a:br>
            <a:endParaRPr lang="en-US" dirty="0"/>
          </a:p>
        </p:txBody>
      </p:sp>
      <p:sp>
        <p:nvSpPr>
          <p:cNvPr id="4" name="Footer Placeholder 3"/>
          <p:cNvSpPr>
            <a:spLocks noGrp="1"/>
          </p:cNvSpPr>
          <p:nvPr>
            <p:ph type="ftr" sz="quarter" idx="10"/>
          </p:nvPr>
        </p:nvSpPr>
        <p:spPr/>
        <p:txBody>
          <a:bodyPr/>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17</a:t>
            </a:fld>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4119" b="3924"/>
          <a:stretch/>
        </p:blipFill>
        <p:spPr>
          <a:xfrm>
            <a:off x="0" y="1232722"/>
            <a:ext cx="9067800" cy="5625278"/>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686800" cy="4876800"/>
          </a:xfrm>
        </p:spPr>
        <p:txBody>
          <a:bodyPr/>
          <a:lstStyle/>
          <a:p>
            <a:pPr>
              <a:spcBef>
                <a:spcPts val="1200"/>
              </a:spcBef>
            </a:pPr>
            <a:r>
              <a:rPr lang="en-US" dirty="0" smtClean="0"/>
              <a:t>Interviewing </a:t>
            </a:r>
          </a:p>
          <a:p>
            <a:pPr>
              <a:spcBef>
                <a:spcPts val="1200"/>
              </a:spcBef>
            </a:pPr>
            <a:r>
              <a:rPr lang="en-US" dirty="0" smtClean="0"/>
              <a:t>Focus groups and facilitated workshops</a:t>
            </a:r>
          </a:p>
          <a:p>
            <a:pPr>
              <a:spcBef>
                <a:spcPts val="1200"/>
              </a:spcBef>
            </a:pPr>
            <a:r>
              <a:rPr lang="en-US" dirty="0" smtClean="0"/>
              <a:t>Using group creativity &amp; decision-making techniques</a:t>
            </a:r>
          </a:p>
          <a:p>
            <a:pPr>
              <a:spcBef>
                <a:spcPts val="1200"/>
              </a:spcBef>
            </a:pPr>
            <a:r>
              <a:rPr lang="en-US" dirty="0" smtClean="0"/>
              <a:t>Questionnaires and surveys </a:t>
            </a:r>
          </a:p>
          <a:p>
            <a:pPr>
              <a:spcBef>
                <a:spcPts val="1200"/>
              </a:spcBef>
            </a:pPr>
            <a:r>
              <a:rPr lang="en-US" dirty="0" smtClean="0"/>
              <a:t>Observation </a:t>
            </a:r>
          </a:p>
          <a:p>
            <a:pPr>
              <a:spcBef>
                <a:spcPts val="1200"/>
              </a:spcBef>
            </a:pPr>
            <a:r>
              <a:rPr lang="en-US" dirty="0" smtClean="0"/>
              <a:t>Prototyping </a:t>
            </a:r>
          </a:p>
          <a:p>
            <a:pPr>
              <a:spcBef>
                <a:spcPts val="1200"/>
              </a:spcBef>
            </a:pPr>
            <a:r>
              <a:rPr lang="en-US" dirty="0" smtClean="0"/>
              <a:t>Benchmarking </a:t>
            </a:r>
          </a:p>
          <a:p>
            <a:pPr marL="690563" lvl="1">
              <a:spcBef>
                <a:spcPts val="1200"/>
              </a:spcBef>
            </a:pPr>
            <a:r>
              <a:rPr lang="en-US" dirty="0" smtClean="0"/>
              <a:t>i.e. generating </a:t>
            </a:r>
            <a:r>
              <a:rPr lang="en-US" dirty="0"/>
              <a:t>ideas by comparing specific project practices or </a:t>
            </a:r>
            <a:r>
              <a:rPr lang="en-US" dirty="0" smtClean="0"/>
              <a:t>product characteristics </a:t>
            </a:r>
            <a:r>
              <a:rPr lang="en-US" dirty="0"/>
              <a:t>to those of other projects or products inside or outside the </a:t>
            </a:r>
            <a:r>
              <a:rPr lang="en-US" dirty="0" smtClean="0"/>
              <a:t>performing organization</a:t>
            </a:r>
            <a:endParaRPr lang="en-US" dirty="0"/>
          </a:p>
        </p:txBody>
      </p:sp>
      <p:sp>
        <p:nvSpPr>
          <p:cNvPr id="3" name="Title 2"/>
          <p:cNvSpPr>
            <a:spLocks noGrp="1"/>
          </p:cNvSpPr>
          <p:nvPr>
            <p:ph type="title"/>
          </p:nvPr>
        </p:nvSpPr>
        <p:spPr>
          <a:xfrm>
            <a:off x="304800" y="0"/>
            <a:ext cx="8686800" cy="1143000"/>
          </a:xfrm>
        </p:spPr>
        <p:txBody>
          <a:bodyPr>
            <a:normAutofit fontScale="90000"/>
          </a:bodyPr>
          <a:lstStyle/>
          <a:p>
            <a:r>
              <a:rPr lang="en-US" dirty="0" smtClean="0"/>
              <a:t>Methods for Collecting Requirements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65238"/>
            <a:ext cx="8229600" cy="4525962"/>
          </a:xfrm>
        </p:spPr>
        <p:txBody>
          <a:bodyPr/>
          <a:lstStyle/>
          <a:p>
            <a:r>
              <a:rPr lang="en-US" sz="2400" dirty="0" smtClean="0"/>
              <a:t>A </a:t>
            </a:r>
            <a:r>
              <a:rPr lang="en-US" sz="2400" b="1" dirty="0" smtClean="0"/>
              <a:t>requirements traceability matrix (RTM) </a:t>
            </a:r>
            <a:r>
              <a:rPr lang="en-US" sz="2400" dirty="0" smtClean="0"/>
              <a:t>is a table that lists requirements, various attributes of each requirement, and the status of the requirements to ensure that all requirements are addressed </a:t>
            </a:r>
            <a:br>
              <a:rPr lang="en-US" sz="2400" dirty="0" smtClean="0"/>
            </a:br>
            <a:r>
              <a:rPr lang="en-US" sz="2400" dirty="0" smtClean="0"/>
              <a:t>(see sample below)</a:t>
            </a:r>
          </a:p>
          <a:p>
            <a:pPr lvl="1"/>
            <a:endParaRPr lang="en-US" dirty="0" smtClean="0"/>
          </a:p>
          <a:p>
            <a:endParaRPr lang="en-US" dirty="0"/>
          </a:p>
        </p:txBody>
      </p:sp>
      <p:sp>
        <p:nvSpPr>
          <p:cNvPr id="3" name="Title 2"/>
          <p:cNvSpPr>
            <a:spLocks noGrp="1"/>
          </p:cNvSpPr>
          <p:nvPr>
            <p:ph type="title"/>
          </p:nvPr>
        </p:nvSpPr>
        <p:spPr>
          <a:xfrm>
            <a:off x="457200" y="0"/>
            <a:ext cx="8229600" cy="1143000"/>
          </a:xfrm>
        </p:spPr>
        <p:txBody>
          <a:bodyPr>
            <a:normAutofit fontScale="90000"/>
          </a:bodyPr>
          <a:lstStyle/>
          <a:p>
            <a:r>
              <a:rPr lang="en-US" dirty="0" smtClean="0"/>
              <a:t>Requirements Traceability Matrix</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19</a:t>
            </a:fld>
            <a:endParaRPr lang="en-US" dirty="0"/>
          </a:p>
        </p:txBody>
      </p:sp>
      <p:pic>
        <p:nvPicPr>
          <p:cNvPr id="6" name="Picture 2"/>
          <p:cNvPicPr>
            <a:picLocks noChangeAspect="1" noChangeArrowheads="1"/>
          </p:cNvPicPr>
          <p:nvPr/>
        </p:nvPicPr>
        <p:blipFill>
          <a:blip r:embed="rId2"/>
          <a:srcRect l="17500" t="39000" r="23125" b="40000"/>
          <a:stretch>
            <a:fillRect/>
          </a:stretch>
        </p:blipFill>
        <p:spPr bwMode="auto">
          <a:xfrm>
            <a:off x="285747" y="3810000"/>
            <a:ext cx="8617857" cy="190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381000" y="914400"/>
            <a:ext cx="8610600" cy="1828800"/>
          </a:xfrm>
        </p:spPr>
        <p:txBody>
          <a:bodyPr>
            <a:normAutofit/>
          </a:bodyPr>
          <a:lstStyle/>
          <a:p>
            <a:pPr>
              <a:spcBef>
                <a:spcPct val="70000"/>
              </a:spcBef>
            </a:pPr>
            <a:r>
              <a:rPr lang="en-US" sz="2000" dirty="0" smtClean="0"/>
              <a:t>A </a:t>
            </a:r>
            <a:r>
              <a:rPr lang="en-US" sz="2000" b="1" dirty="0" smtClean="0">
                <a:solidFill>
                  <a:srgbClr val="0070C0"/>
                </a:solidFill>
              </a:rPr>
              <a:t>project</a:t>
            </a:r>
            <a:r>
              <a:rPr lang="en-US" sz="2000" dirty="0" smtClean="0">
                <a:solidFill>
                  <a:srgbClr val="0070C0"/>
                </a:solidFill>
              </a:rPr>
              <a:t> </a:t>
            </a:r>
            <a:r>
              <a:rPr lang="en-US" sz="2000" dirty="0" smtClean="0"/>
              <a:t>is “a temporary endeavor undertaken to create a unique product, service, or result” </a:t>
            </a:r>
            <a:r>
              <a:rPr lang="en-US" sz="1600" dirty="0" smtClean="0"/>
              <a:t>(PMBOK</a:t>
            </a:r>
            <a:r>
              <a:rPr lang="en-US" sz="1600" dirty="0" smtClean="0">
                <a:cs typeface="Times New Roman" pitchFamily="18" charset="0"/>
              </a:rPr>
              <a:t>® Guide, 5</a:t>
            </a:r>
            <a:r>
              <a:rPr lang="en-US" sz="1600" baseline="30000" dirty="0" smtClean="0">
                <a:cs typeface="Times New Roman" pitchFamily="18" charset="0"/>
              </a:rPr>
              <a:t>th</a:t>
            </a:r>
            <a:r>
              <a:rPr lang="en-US" sz="1600" dirty="0" smtClean="0">
                <a:cs typeface="Times New Roman" pitchFamily="18" charset="0"/>
              </a:rPr>
              <a:t> Edition, 2012)</a:t>
            </a:r>
          </a:p>
          <a:p>
            <a:pPr>
              <a:spcBef>
                <a:spcPts val="1200"/>
              </a:spcBef>
            </a:pPr>
            <a:r>
              <a:rPr lang="en-US" sz="2000" b="1" dirty="0">
                <a:solidFill>
                  <a:srgbClr val="0070C0"/>
                </a:solidFill>
              </a:rPr>
              <a:t>Project management </a:t>
            </a:r>
            <a:r>
              <a:rPr lang="en-US" sz="2000" dirty="0"/>
              <a:t>is</a:t>
            </a:r>
            <a:r>
              <a:rPr lang="en-US" sz="2000" b="1" dirty="0"/>
              <a:t> </a:t>
            </a:r>
            <a:r>
              <a:rPr lang="en-US" sz="2000" dirty="0"/>
              <a:t>“the application of knowledge, skills, tools and techniques to project activities to meet project requirements” </a:t>
            </a:r>
            <a:r>
              <a:rPr lang="en-US" sz="1600" dirty="0" smtClean="0"/>
              <a:t>(</a:t>
            </a:r>
            <a:r>
              <a:rPr lang="en-US" sz="1600" dirty="0"/>
              <a:t>PMBOK</a:t>
            </a:r>
            <a:r>
              <a:rPr lang="en-US" sz="1600" dirty="0">
                <a:cs typeface="Times New Roman" pitchFamily="18" charset="0"/>
              </a:rPr>
              <a:t>®</a:t>
            </a:r>
            <a:r>
              <a:rPr lang="en-US" sz="1600" dirty="0"/>
              <a:t> Guide, 5</a:t>
            </a:r>
            <a:r>
              <a:rPr lang="en-US" sz="1600" baseline="30000" dirty="0"/>
              <a:t>th</a:t>
            </a:r>
            <a:r>
              <a:rPr lang="en-US" sz="1600" dirty="0"/>
              <a:t> Edition, 2012) </a:t>
            </a:r>
            <a:endParaRPr lang="en-US" sz="2000" dirty="0" smtClean="0">
              <a:cs typeface="Times New Roman" pitchFamily="18" charset="0"/>
            </a:endParaRPr>
          </a:p>
        </p:txBody>
      </p:sp>
      <p:sp>
        <p:nvSpPr>
          <p:cNvPr id="15362" name="Rectangle 2"/>
          <p:cNvSpPr>
            <a:spLocks noGrp="1" noChangeArrowheads="1"/>
          </p:cNvSpPr>
          <p:nvPr>
            <p:ph type="title"/>
          </p:nvPr>
        </p:nvSpPr>
        <p:spPr>
          <a:xfrm>
            <a:off x="457200" y="76200"/>
            <a:ext cx="8229600" cy="1143000"/>
          </a:xfrm>
        </p:spPr>
        <p:txBody>
          <a:bodyPr/>
          <a:lstStyle/>
          <a:p>
            <a:r>
              <a:rPr lang="en-US" dirty="0" smtClean="0"/>
              <a:t>What Is a Project?</a:t>
            </a:r>
          </a:p>
        </p:txBody>
      </p:sp>
      <p:sp>
        <p:nvSpPr>
          <p:cNvPr id="15364" name="Footer Placeholder 5"/>
          <p:cNvSpPr>
            <a:spLocks noGrp="1"/>
          </p:cNvSpPr>
          <p:nvPr>
            <p:ph type="ftr" sz="quarter" idx="4294967295"/>
          </p:nvPr>
        </p:nvSpPr>
        <p:spPr bwMode="auto">
          <a:xfrm>
            <a:off x="0" y="6400800"/>
            <a:ext cx="2590800" cy="365125"/>
          </a:xfrm>
          <a:prstGeom prst="rect">
            <a:avLst/>
          </a:prstGeom>
          <a:noFill/>
          <a:ln>
            <a:miter lim="800000"/>
            <a:headEnd/>
            <a:tailEnd/>
          </a:ln>
        </p:spPr>
        <p:txBody>
          <a:bodyPr vert="horz" wrap="square" lIns="91440" tIns="45720" rIns="91440" bIns="45720" numCol="1" compatLnSpc="1">
            <a:prstTxWarp prst="textNoShape">
              <a:avLst/>
            </a:prstTxWarp>
          </a:bodyPr>
          <a:lstStyle/>
          <a:p>
            <a:r>
              <a:rPr lang="en-US" sz="1200" dirty="0" smtClean="0"/>
              <a:t>Information Technology Project Management, Seventh Edition</a:t>
            </a:r>
            <a:endParaRPr lang="en-US" sz="1200" dirty="0"/>
          </a:p>
        </p:txBody>
      </p:sp>
      <p:sp>
        <p:nvSpPr>
          <p:cNvPr id="5" name="Slide Number Placeholder 4"/>
          <p:cNvSpPr>
            <a:spLocks noGrp="1"/>
          </p:cNvSpPr>
          <p:nvPr>
            <p:ph type="sldNum" sz="quarter" idx="11"/>
          </p:nvPr>
        </p:nvSpPr>
        <p:spPr/>
        <p:txBody>
          <a:bodyPr/>
          <a:lstStyle/>
          <a:p>
            <a:pPr>
              <a:defRPr/>
            </a:pPr>
            <a:fld id="{D14B9082-BFFD-400A-AEF4-D17F273F5D00}" type="slidenum">
              <a:rPr lang="en-US"/>
              <a:pPr>
                <a:defRPr/>
              </a:pPr>
              <a:t>2</a:t>
            </a:fld>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5652"/>
          <a:stretch/>
        </p:blipFill>
        <p:spPr>
          <a:xfrm>
            <a:off x="3429000" y="2368768"/>
            <a:ext cx="4842161" cy="4489232"/>
          </a:xfrm>
          <a:prstGeom prst="rect">
            <a:avLst/>
          </a:prstGeom>
        </p:spPr>
      </p:pic>
      <p:sp>
        <p:nvSpPr>
          <p:cNvPr id="7" name="Rectangle 2"/>
          <p:cNvSpPr txBox="1">
            <a:spLocks noChangeArrowheads="1"/>
          </p:cNvSpPr>
          <p:nvPr/>
        </p:nvSpPr>
        <p:spPr>
          <a:xfrm>
            <a:off x="964019" y="2895600"/>
            <a:ext cx="2617381" cy="2819400"/>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Arial" pitchFamily="34" charset="0"/>
                <a:ea typeface="+mj-ea"/>
                <a:cs typeface="Arial" pitchFamily="34" charset="0"/>
              </a:defRPr>
            </a:lvl1pPr>
            <a:extLst/>
          </a:lstStyle>
          <a:p>
            <a:pPr fontAlgn="auto">
              <a:spcAft>
                <a:spcPts val="0"/>
              </a:spcAft>
            </a:pPr>
            <a:r>
              <a:rPr lang="en-US" sz="3200" smtClean="0"/>
              <a:t>Triple Constraint of Project Management</a:t>
            </a:r>
            <a:endParaRPr lang="en-US" sz="3200" dirty="0" smtClean="0"/>
          </a:p>
        </p:txBody>
      </p:sp>
    </p:spTree>
    <p:extLst>
      <p:ext uri="{BB962C8B-B14F-4D97-AF65-F5344CB8AC3E}">
        <p14:creationId xmlns:p14="http://schemas.microsoft.com/office/powerpoint/2010/main" val="5938136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152400" y="990600"/>
            <a:ext cx="8763000" cy="5029200"/>
          </a:xfrm>
        </p:spPr>
        <p:txBody>
          <a:bodyPr/>
          <a:lstStyle/>
          <a:p>
            <a:r>
              <a:rPr lang="en-US" sz="2000" dirty="0" smtClean="0"/>
              <a:t>Understand </a:t>
            </a:r>
            <a:r>
              <a:rPr lang="en-US" sz="2000" dirty="0"/>
              <a:t>the importance of good </a:t>
            </a:r>
            <a:r>
              <a:rPr lang="en-US" sz="2000" b="1" dirty="0">
                <a:solidFill>
                  <a:srgbClr val="0070C0"/>
                </a:solidFill>
              </a:rPr>
              <a:t>project scope </a:t>
            </a:r>
            <a:r>
              <a:rPr lang="en-US" sz="2000" b="1" dirty="0" smtClean="0">
                <a:solidFill>
                  <a:srgbClr val="0070C0"/>
                </a:solidFill>
              </a:rPr>
              <a:t>management </a:t>
            </a:r>
          </a:p>
          <a:p>
            <a:pPr marL="849313" lvl="1" indent="-457200">
              <a:buFont typeface="+mj-lt"/>
              <a:buAutoNum type="arabicPeriod"/>
            </a:pPr>
            <a:r>
              <a:rPr lang="en-US" sz="2000" dirty="0" smtClean="0"/>
              <a:t>Describe </a:t>
            </a:r>
            <a:r>
              <a:rPr lang="en-US" sz="2000" dirty="0"/>
              <a:t>the process of planning scope </a:t>
            </a:r>
            <a:r>
              <a:rPr lang="en-US" sz="2000" dirty="0" smtClean="0"/>
              <a:t>management</a:t>
            </a:r>
          </a:p>
          <a:p>
            <a:pPr marL="849313" lvl="1" indent="-457200">
              <a:buFont typeface="+mj-lt"/>
              <a:buAutoNum type="arabicPeriod"/>
            </a:pPr>
            <a:r>
              <a:rPr lang="en-US" sz="2000" dirty="0" smtClean="0"/>
              <a:t>Discuss </a:t>
            </a:r>
            <a:r>
              <a:rPr lang="en-US" sz="2000" dirty="0"/>
              <a:t>methods for collecting and documenting requirements to </a:t>
            </a:r>
            <a:r>
              <a:rPr lang="en-US" sz="2000" dirty="0" smtClean="0"/>
              <a:t>meet stakeholder </a:t>
            </a:r>
            <a:r>
              <a:rPr lang="en-US" sz="2000" dirty="0"/>
              <a:t>needs and </a:t>
            </a:r>
            <a:r>
              <a:rPr lang="en-US" sz="2000" dirty="0" smtClean="0"/>
              <a:t>expectations </a:t>
            </a:r>
          </a:p>
          <a:p>
            <a:pPr marL="849313" lvl="1" indent="-457200">
              <a:buFont typeface="+mj-lt"/>
              <a:buAutoNum type="arabicPeriod"/>
            </a:pPr>
            <a:r>
              <a:rPr lang="en-US" sz="2000" dirty="0" smtClean="0">
                <a:solidFill>
                  <a:srgbClr val="FF0000"/>
                </a:solidFill>
              </a:rPr>
              <a:t>Explain </a:t>
            </a:r>
            <a:r>
              <a:rPr lang="en-US" sz="2000" dirty="0">
                <a:solidFill>
                  <a:srgbClr val="FF0000"/>
                </a:solidFill>
              </a:rPr>
              <a:t>the scope definition process and describe the contents of </a:t>
            </a:r>
            <a:r>
              <a:rPr lang="en-US" sz="2000" dirty="0" smtClean="0">
                <a:solidFill>
                  <a:srgbClr val="FF0000"/>
                </a:solidFill>
              </a:rPr>
              <a:t>a project </a:t>
            </a:r>
            <a:r>
              <a:rPr lang="en-US" sz="2000" dirty="0">
                <a:solidFill>
                  <a:srgbClr val="FF0000"/>
                </a:solidFill>
              </a:rPr>
              <a:t>scope statement</a:t>
            </a:r>
          </a:p>
          <a:p>
            <a:pPr marL="849313" lvl="1" indent="-457200">
              <a:buFont typeface="+mj-lt"/>
              <a:buAutoNum type="arabicPeriod"/>
            </a:pPr>
            <a:r>
              <a:rPr lang="en-US" sz="2200" dirty="0" smtClean="0"/>
              <a:t>Discuss </a:t>
            </a:r>
            <a:r>
              <a:rPr lang="en-US" sz="2200" dirty="0"/>
              <a:t>the process for creating a work breakdown structure using </a:t>
            </a:r>
            <a:r>
              <a:rPr lang="en-US" sz="2200" dirty="0" smtClean="0"/>
              <a:t>the analogy</a:t>
            </a:r>
            <a:r>
              <a:rPr lang="en-US" sz="2200" dirty="0"/>
              <a:t>, top-down, bottom-up, and mind-mapping </a:t>
            </a:r>
            <a:r>
              <a:rPr lang="en-US" sz="2200" dirty="0" smtClean="0"/>
              <a:t>approaches</a:t>
            </a:r>
          </a:p>
          <a:p>
            <a:pPr marL="849313" lvl="1" indent="-457200">
              <a:buFont typeface="+mj-lt"/>
              <a:buAutoNum type="arabicPeriod"/>
            </a:pPr>
            <a:r>
              <a:rPr lang="en-US" sz="2000" dirty="0"/>
              <a:t>Explain the importance of validating scope and how it relates to defining and controlling scope</a:t>
            </a:r>
          </a:p>
          <a:p>
            <a:pPr marL="849313" lvl="1" indent="-457200">
              <a:buFont typeface="+mj-lt"/>
              <a:buAutoNum type="arabicPeriod"/>
            </a:pPr>
            <a:r>
              <a:rPr lang="en-US" sz="2000" dirty="0"/>
              <a:t>Understand the importance of controlling scope and approaches for preventing scope-related problems on information technology (IT) </a:t>
            </a:r>
            <a:r>
              <a:rPr lang="en-US" sz="2000" dirty="0" smtClean="0"/>
              <a:t>projects</a:t>
            </a:r>
          </a:p>
        </p:txBody>
      </p:sp>
      <p:sp>
        <p:nvSpPr>
          <p:cNvPr id="9218" name="Rectangle 2"/>
          <p:cNvSpPr>
            <a:spLocks noGrp="1" noChangeArrowheads="1"/>
          </p:cNvSpPr>
          <p:nvPr>
            <p:ph type="title"/>
          </p:nvPr>
        </p:nvSpPr>
        <p:spPr>
          <a:xfrm>
            <a:off x="381000" y="274638"/>
            <a:ext cx="8305800" cy="715962"/>
          </a:xfrm>
        </p:spPr>
        <p:txBody>
          <a:bodyPr>
            <a:noAutofit/>
          </a:bodyPr>
          <a:lstStyle/>
          <a:p>
            <a:r>
              <a:rPr lang="en-US" sz="4000" dirty="0" smtClean="0"/>
              <a:t>Learning Objectives</a:t>
            </a:r>
          </a:p>
        </p:txBody>
      </p:sp>
      <p:sp>
        <p:nvSpPr>
          <p:cNvPr id="9220"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630E6A95-094A-4E8D-8575-B7EA854693B8}" type="slidenum">
              <a:rPr lang="en-US" smtClean="0"/>
              <a:pPr>
                <a:defRPr/>
              </a:pPr>
              <a:t>20</a:t>
            </a:fld>
            <a:endParaRPr lang="en-US" dirty="0"/>
          </a:p>
        </p:txBody>
      </p:sp>
    </p:spTree>
    <p:extLst>
      <p:ext uri="{BB962C8B-B14F-4D97-AF65-F5344CB8AC3E}">
        <p14:creationId xmlns:p14="http://schemas.microsoft.com/office/powerpoint/2010/main" val="6999633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457200" y="1447800"/>
            <a:ext cx="8686800" cy="4343400"/>
          </a:xfrm>
        </p:spPr>
        <p:txBody>
          <a:bodyPr/>
          <a:lstStyle/>
          <a:p>
            <a:r>
              <a:rPr lang="en-US" b="1" dirty="0" smtClean="0">
                <a:solidFill>
                  <a:srgbClr val="0070C0"/>
                </a:solidFill>
              </a:rPr>
              <a:t>Project </a:t>
            </a:r>
            <a:r>
              <a:rPr lang="en-US" b="1" dirty="0">
                <a:solidFill>
                  <a:srgbClr val="0070C0"/>
                </a:solidFill>
              </a:rPr>
              <a:t>scope statements </a:t>
            </a:r>
            <a:r>
              <a:rPr lang="en-US" dirty="0"/>
              <a:t>should </a:t>
            </a:r>
            <a:r>
              <a:rPr lang="en-US" dirty="0" smtClean="0"/>
              <a:t>include</a:t>
            </a:r>
          </a:p>
          <a:p>
            <a:pPr lvl="1"/>
            <a:r>
              <a:rPr lang="en-US" dirty="0" smtClean="0"/>
              <a:t>product scope description</a:t>
            </a:r>
          </a:p>
          <a:p>
            <a:pPr lvl="1"/>
            <a:r>
              <a:rPr lang="en-US" dirty="0" smtClean="0"/>
              <a:t>product </a:t>
            </a:r>
            <a:r>
              <a:rPr lang="en-US" dirty="0"/>
              <a:t>user acceptance </a:t>
            </a:r>
            <a:r>
              <a:rPr lang="en-US" dirty="0" smtClean="0"/>
              <a:t>criteria</a:t>
            </a:r>
          </a:p>
          <a:p>
            <a:pPr lvl="1"/>
            <a:r>
              <a:rPr lang="en-US" dirty="0" smtClean="0"/>
              <a:t>detailed </a:t>
            </a:r>
            <a:r>
              <a:rPr lang="en-US" dirty="0"/>
              <a:t>information on all </a:t>
            </a:r>
            <a:r>
              <a:rPr lang="en-US" dirty="0" smtClean="0"/>
              <a:t>project deliverables</a:t>
            </a:r>
          </a:p>
          <a:p>
            <a:pPr lvl="1"/>
            <a:r>
              <a:rPr lang="en-US" dirty="0" smtClean="0"/>
              <a:t>other </a:t>
            </a:r>
            <a:r>
              <a:rPr lang="en-US" dirty="0"/>
              <a:t>scope-related </a:t>
            </a:r>
            <a:r>
              <a:rPr lang="en-US" dirty="0" smtClean="0"/>
              <a:t>information: e.g. project </a:t>
            </a:r>
            <a:r>
              <a:rPr lang="en-US" dirty="0"/>
              <a:t>boundaries, constraints, and assumptions. </a:t>
            </a:r>
            <a:endParaRPr lang="en-US" dirty="0" smtClean="0"/>
          </a:p>
          <a:p>
            <a:pPr>
              <a:spcBef>
                <a:spcPts val="1800"/>
              </a:spcBef>
            </a:pPr>
            <a:r>
              <a:rPr lang="en-US" dirty="0" smtClean="0"/>
              <a:t>The </a:t>
            </a:r>
            <a:r>
              <a:rPr lang="en-US" dirty="0"/>
              <a:t>project scope statement should </a:t>
            </a:r>
            <a:r>
              <a:rPr lang="en-US" dirty="0" smtClean="0"/>
              <a:t>also reference </a:t>
            </a:r>
            <a:r>
              <a:rPr lang="en-US" dirty="0"/>
              <a:t>supporting documents, such as product specifications </a:t>
            </a:r>
            <a:endParaRPr lang="en-US" dirty="0" smtClean="0"/>
          </a:p>
          <a:p>
            <a:pPr>
              <a:spcBef>
                <a:spcPts val="1800"/>
              </a:spcBef>
            </a:pPr>
            <a:r>
              <a:rPr lang="en-US" dirty="0" smtClean="0"/>
              <a:t>As time progresses, the scope of a project should become more clear and specific</a:t>
            </a:r>
          </a:p>
        </p:txBody>
      </p:sp>
      <p:sp>
        <p:nvSpPr>
          <p:cNvPr id="18434" name="Rectangle 2"/>
          <p:cNvSpPr>
            <a:spLocks noGrp="1" noChangeArrowheads="1"/>
          </p:cNvSpPr>
          <p:nvPr>
            <p:ph type="title"/>
          </p:nvPr>
        </p:nvSpPr>
        <p:spPr>
          <a:xfrm>
            <a:off x="533400" y="152400"/>
            <a:ext cx="8610600" cy="1311275"/>
          </a:xfrm>
        </p:spPr>
        <p:txBody>
          <a:bodyPr>
            <a:normAutofit/>
          </a:bodyPr>
          <a:lstStyle/>
          <a:p>
            <a:r>
              <a:rPr lang="en-US" dirty="0" smtClean="0"/>
              <a:t>Defining Scope</a:t>
            </a:r>
          </a:p>
        </p:txBody>
      </p:sp>
      <p:sp>
        <p:nvSpPr>
          <p:cNvPr id="18436"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F1335457-D0D4-42C9-897C-5B0BA910BCFA}" type="slidenum">
              <a:rPr lang="en-US" smtClean="0"/>
              <a:pPr>
                <a:defRPr/>
              </a:pPr>
              <a:t>21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533400"/>
          </a:xfrm>
        </p:spPr>
        <p:txBody>
          <a:bodyPr>
            <a:normAutofit fontScale="90000"/>
          </a:bodyPr>
          <a:lstStyle/>
          <a:p>
            <a:pPr algn="ctr"/>
            <a:r>
              <a:rPr lang="en-US" sz="3600" dirty="0" smtClean="0"/>
              <a:t>Sample Project Charter (partial)</a:t>
            </a:r>
            <a:endParaRPr lang="en-US" sz="3600"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22</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8245"/>
            <a:ext cx="9144000" cy="6249756"/>
          </a:xfrm>
          <a:prstGeom prst="rect">
            <a:avLst/>
          </a:prstGeom>
        </p:spPr>
      </p:pic>
    </p:spTree>
    <p:extLst>
      <p:ext uri="{BB962C8B-B14F-4D97-AF65-F5344CB8AC3E}">
        <p14:creationId xmlns:p14="http://schemas.microsoft.com/office/powerpoint/2010/main" val="17970445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a:xfrm>
            <a:off x="0" y="228600"/>
            <a:ext cx="9144000" cy="838200"/>
          </a:xfrm>
        </p:spPr>
        <p:txBody>
          <a:bodyPr>
            <a:normAutofit/>
          </a:bodyPr>
          <a:lstStyle/>
          <a:p>
            <a:pPr algn="ctr"/>
            <a:r>
              <a:rPr lang="en-US" sz="3600" dirty="0" smtClean="0"/>
              <a:t>Further Defining Project Scope</a:t>
            </a:r>
          </a:p>
        </p:txBody>
      </p:sp>
      <p:sp>
        <p:nvSpPr>
          <p:cNvPr id="19459"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buFontTx/>
              <a:buNone/>
              <a:defRPr/>
            </a:pPr>
            <a:fld id="{5408CF9A-C8EF-404E-A6D1-AAA46EE490CD}" type="slidenum">
              <a:rPr lang="en-US" smtClean="0"/>
              <a:pPr>
                <a:buFontTx/>
                <a:buNone/>
                <a:defRPr/>
              </a:pPr>
              <a:t>23</a:t>
            </a:fld>
            <a:endParaRPr lang="en-US" dirty="0"/>
          </a:p>
        </p:txBody>
      </p:sp>
      <p:pic>
        <p:nvPicPr>
          <p:cNvPr id="2050" name="Picture 2"/>
          <p:cNvPicPr>
            <a:picLocks noChangeAspect="1" noChangeArrowheads="1"/>
          </p:cNvPicPr>
          <p:nvPr/>
        </p:nvPicPr>
        <p:blipFill>
          <a:blip r:embed="rId2"/>
          <a:srcRect l="17500" t="37000" r="22500" b="17000"/>
          <a:stretch>
            <a:fillRect/>
          </a:stretch>
        </p:blipFill>
        <p:spPr bwMode="auto">
          <a:xfrm>
            <a:off x="0" y="1790700"/>
            <a:ext cx="9144000" cy="4381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152400" y="990600"/>
            <a:ext cx="8763000" cy="5029200"/>
          </a:xfrm>
        </p:spPr>
        <p:txBody>
          <a:bodyPr/>
          <a:lstStyle/>
          <a:p>
            <a:r>
              <a:rPr lang="en-US" sz="2000" dirty="0" smtClean="0"/>
              <a:t>Understand </a:t>
            </a:r>
            <a:r>
              <a:rPr lang="en-US" sz="2000" dirty="0"/>
              <a:t>the importance of good </a:t>
            </a:r>
            <a:r>
              <a:rPr lang="en-US" sz="2000" b="1" dirty="0">
                <a:solidFill>
                  <a:srgbClr val="0070C0"/>
                </a:solidFill>
              </a:rPr>
              <a:t>project scope </a:t>
            </a:r>
            <a:r>
              <a:rPr lang="en-US" sz="2000" b="1" dirty="0" smtClean="0">
                <a:solidFill>
                  <a:srgbClr val="0070C0"/>
                </a:solidFill>
              </a:rPr>
              <a:t>management </a:t>
            </a:r>
          </a:p>
          <a:p>
            <a:pPr marL="849313" lvl="1" indent="-457200">
              <a:buFont typeface="+mj-lt"/>
              <a:buAutoNum type="arabicPeriod"/>
            </a:pPr>
            <a:r>
              <a:rPr lang="en-US" sz="2000" dirty="0" smtClean="0"/>
              <a:t>Describe </a:t>
            </a:r>
            <a:r>
              <a:rPr lang="en-US" sz="2000" dirty="0"/>
              <a:t>the process of planning scope </a:t>
            </a:r>
            <a:r>
              <a:rPr lang="en-US" sz="2000" dirty="0" smtClean="0"/>
              <a:t>management</a:t>
            </a:r>
          </a:p>
          <a:p>
            <a:pPr marL="849313" lvl="1" indent="-457200">
              <a:buFont typeface="+mj-lt"/>
              <a:buAutoNum type="arabicPeriod"/>
            </a:pPr>
            <a:r>
              <a:rPr lang="en-US" sz="2000" dirty="0" smtClean="0"/>
              <a:t>Discuss </a:t>
            </a:r>
            <a:r>
              <a:rPr lang="en-US" sz="2000" dirty="0"/>
              <a:t>methods for collecting and documenting requirements to </a:t>
            </a:r>
            <a:r>
              <a:rPr lang="en-US" sz="2000" dirty="0" smtClean="0"/>
              <a:t>meet stakeholder </a:t>
            </a:r>
            <a:r>
              <a:rPr lang="en-US" sz="2000" dirty="0"/>
              <a:t>needs and </a:t>
            </a:r>
            <a:r>
              <a:rPr lang="en-US" sz="2000" dirty="0" smtClean="0"/>
              <a:t>expectations </a:t>
            </a:r>
          </a:p>
          <a:p>
            <a:pPr marL="849313" lvl="1" indent="-457200">
              <a:buFont typeface="+mj-lt"/>
              <a:buAutoNum type="arabicPeriod"/>
            </a:pPr>
            <a:r>
              <a:rPr lang="en-US" sz="2000" dirty="0" smtClean="0"/>
              <a:t>Explain </a:t>
            </a:r>
            <a:r>
              <a:rPr lang="en-US" sz="2000" dirty="0"/>
              <a:t>the scope definition process and describe the contents of </a:t>
            </a:r>
            <a:r>
              <a:rPr lang="en-US" sz="2000" dirty="0" smtClean="0"/>
              <a:t>a project </a:t>
            </a:r>
            <a:r>
              <a:rPr lang="en-US" sz="2000" dirty="0"/>
              <a:t>scope statement</a:t>
            </a:r>
          </a:p>
          <a:p>
            <a:pPr marL="849313" lvl="1" indent="-457200">
              <a:buFont typeface="+mj-lt"/>
              <a:buAutoNum type="arabicPeriod"/>
            </a:pPr>
            <a:r>
              <a:rPr lang="en-US" sz="2200" dirty="0" smtClean="0">
                <a:solidFill>
                  <a:srgbClr val="FF0000"/>
                </a:solidFill>
              </a:rPr>
              <a:t>Discuss </a:t>
            </a:r>
            <a:r>
              <a:rPr lang="en-US" sz="2200" dirty="0">
                <a:solidFill>
                  <a:srgbClr val="FF0000"/>
                </a:solidFill>
              </a:rPr>
              <a:t>the process for creating a work breakdown structure using </a:t>
            </a:r>
            <a:r>
              <a:rPr lang="en-US" sz="2200" dirty="0" smtClean="0">
                <a:solidFill>
                  <a:srgbClr val="FF0000"/>
                </a:solidFill>
              </a:rPr>
              <a:t>the analogy</a:t>
            </a:r>
            <a:r>
              <a:rPr lang="en-US" sz="2200" dirty="0">
                <a:solidFill>
                  <a:srgbClr val="FF0000"/>
                </a:solidFill>
              </a:rPr>
              <a:t>, top-down, bottom-up, and mind-mapping </a:t>
            </a:r>
            <a:r>
              <a:rPr lang="en-US" sz="2200" dirty="0" smtClean="0">
                <a:solidFill>
                  <a:srgbClr val="FF0000"/>
                </a:solidFill>
              </a:rPr>
              <a:t>approaches</a:t>
            </a:r>
          </a:p>
          <a:p>
            <a:pPr marL="849313" lvl="1" indent="-457200">
              <a:buFont typeface="+mj-lt"/>
              <a:buAutoNum type="arabicPeriod"/>
            </a:pPr>
            <a:r>
              <a:rPr lang="en-US" sz="2000" dirty="0"/>
              <a:t>Explain the importance of validating scope and how it relates to defining and controlling scope</a:t>
            </a:r>
          </a:p>
          <a:p>
            <a:pPr marL="849313" lvl="1" indent="-457200">
              <a:buFont typeface="+mj-lt"/>
              <a:buAutoNum type="arabicPeriod"/>
            </a:pPr>
            <a:r>
              <a:rPr lang="en-US" sz="2000" dirty="0"/>
              <a:t>Understand the importance of controlling scope and approaches for preventing scope-related problems on information technology (IT) </a:t>
            </a:r>
            <a:r>
              <a:rPr lang="en-US" sz="2000" dirty="0" smtClean="0"/>
              <a:t>projects</a:t>
            </a:r>
          </a:p>
        </p:txBody>
      </p:sp>
      <p:sp>
        <p:nvSpPr>
          <p:cNvPr id="9218" name="Rectangle 2"/>
          <p:cNvSpPr>
            <a:spLocks noGrp="1" noChangeArrowheads="1"/>
          </p:cNvSpPr>
          <p:nvPr>
            <p:ph type="title"/>
          </p:nvPr>
        </p:nvSpPr>
        <p:spPr>
          <a:xfrm>
            <a:off x="381000" y="274638"/>
            <a:ext cx="8305800" cy="715962"/>
          </a:xfrm>
        </p:spPr>
        <p:txBody>
          <a:bodyPr>
            <a:noAutofit/>
          </a:bodyPr>
          <a:lstStyle/>
          <a:p>
            <a:r>
              <a:rPr lang="en-US" sz="4000" dirty="0" smtClean="0"/>
              <a:t>Learning Objectives</a:t>
            </a:r>
          </a:p>
        </p:txBody>
      </p:sp>
      <p:sp>
        <p:nvSpPr>
          <p:cNvPr id="9220"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630E6A95-094A-4E8D-8575-B7EA854693B8}" type="slidenum">
              <a:rPr lang="en-US" smtClean="0"/>
              <a:pPr>
                <a:defRPr/>
              </a:pPr>
              <a:t>24</a:t>
            </a:fld>
            <a:endParaRPr lang="en-US" dirty="0"/>
          </a:p>
        </p:txBody>
      </p:sp>
    </p:spTree>
    <p:extLst>
      <p:ext uri="{BB962C8B-B14F-4D97-AF65-F5344CB8AC3E}">
        <p14:creationId xmlns:p14="http://schemas.microsoft.com/office/powerpoint/2010/main" val="3692606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914400" y="1295400"/>
            <a:ext cx="7772400" cy="4724400"/>
          </a:xfrm>
        </p:spPr>
        <p:txBody>
          <a:bodyPr/>
          <a:lstStyle/>
          <a:p>
            <a:pPr>
              <a:spcBef>
                <a:spcPts val="2400"/>
              </a:spcBef>
            </a:pPr>
            <a:r>
              <a:rPr lang="en-US" dirty="0"/>
              <a:t>After completing scope planning, the next step is to further define the work by breaking it into manageable pieces</a:t>
            </a:r>
          </a:p>
          <a:p>
            <a:pPr>
              <a:spcBef>
                <a:spcPts val="2400"/>
              </a:spcBef>
            </a:pPr>
            <a:r>
              <a:rPr lang="en-US" b="1" dirty="0">
                <a:solidFill>
                  <a:srgbClr val="0070C0"/>
                </a:solidFill>
              </a:rPr>
              <a:t>WBS is a </a:t>
            </a:r>
            <a:r>
              <a:rPr lang="en-US" b="1" dirty="0" smtClean="0">
                <a:solidFill>
                  <a:srgbClr val="0070C0"/>
                </a:solidFill>
              </a:rPr>
              <a:t>deliverable-oriented grouping of the work </a:t>
            </a:r>
            <a:r>
              <a:rPr lang="en-US" dirty="0" smtClean="0"/>
              <a:t>involved in a project that defines the total scope of the project</a:t>
            </a:r>
          </a:p>
          <a:p>
            <a:pPr>
              <a:spcBef>
                <a:spcPts val="2400"/>
              </a:spcBef>
            </a:pPr>
            <a:r>
              <a:rPr lang="en-US" dirty="0" smtClean="0"/>
              <a:t>It is a foundation document for planning and managing project schedules, costs, resources, and changes – i.e. </a:t>
            </a:r>
            <a:r>
              <a:rPr lang="en-US" dirty="0"/>
              <a:t>for all </a:t>
            </a:r>
            <a:r>
              <a:rPr lang="en-US" dirty="0" smtClean="0"/>
              <a:t>communication about work </a:t>
            </a:r>
            <a:r>
              <a:rPr lang="en-US" dirty="0"/>
              <a:t>responsibilities</a:t>
            </a:r>
            <a:endParaRPr lang="en-US" dirty="0" smtClean="0"/>
          </a:p>
        </p:txBody>
      </p:sp>
      <p:sp>
        <p:nvSpPr>
          <p:cNvPr id="21506" name="Rectangle 2"/>
          <p:cNvSpPr>
            <a:spLocks noGrp="1" noChangeArrowheads="1"/>
          </p:cNvSpPr>
          <p:nvPr>
            <p:ph type="title"/>
          </p:nvPr>
        </p:nvSpPr>
        <p:spPr>
          <a:xfrm>
            <a:off x="609600" y="228600"/>
            <a:ext cx="8229600" cy="914400"/>
          </a:xfrm>
        </p:spPr>
        <p:txBody>
          <a:bodyPr>
            <a:normAutofit fontScale="90000"/>
          </a:bodyPr>
          <a:lstStyle/>
          <a:p>
            <a:r>
              <a:rPr lang="en-US" dirty="0" smtClean="0"/>
              <a:t>Work Breakdown Structure (</a:t>
            </a:r>
            <a:r>
              <a:rPr lang="en-US" dirty="0" smtClean="0">
                <a:solidFill>
                  <a:srgbClr val="0070C0"/>
                </a:solidFill>
              </a:rPr>
              <a:t>WBS</a:t>
            </a:r>
            <a:r>
              <a:rPr lang="en-US" dirty="0" smtClean="0"/>
              <a:t>)</a:t>
            </a:r>
          </a:p>
        </p:txBody>
      </p:sp>
      <p:sp>
        <p:nvSpPr>
          <p:cNvPr id="21508"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4842C04C-78A8-47E1-9358-C2595DF744E9}" type="slidenum">
              <a:rPr lang="en-US" smtClean="0"/>
              <a:pPr>
                <a:defRPr/>
              </a:pPr>
              <a:t>25</a:t>
            </a:fld>
            <a:endParaRPr lang="en-US" dirty="0"/>
          </a:p>
        </p:txBody>
      </p:sp>
    </p:spTree>
    <p:extLst>
      <p:ext uri="{BB962C8B-B14F-4D97-AF65-F5344CB8AC3E}">
        <p14:creationId xmlns:p14="http://schemas.microsoft.com/office/powerpoint/2010/main" val="123183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r>
              <a:rPr lang="en-US" dirty="0" smtClean="0"/>
              <a:t>Sample Intranet WBS </a:t>
            </a:r>
            <a:br>
              <a:rPr lang="en-US" dirty="0" smtClean="0"/>
            </a:br>
            <a:r>
              <a:rPr lang="en-US" dirty="0" smtClean="0">
                <a:sym typeface="Wingdings" pitchFamily="2" charset="2"/>
              </a:rPr>
              <a:t> </a:t>
            </a:r>
            <a:r>
              <a:rPr lang="en-US" dirty="0" smtClean="0"/>
              <a:t>Organized by Product </a:t>
            </a:r>
          </a:p>
        </p:txBody>
      </p:sp>
      <p:sp>
        <p:nvSpPr>
          <p:cNvPr id="22532"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buFontTx/>
              <a:buNone/>
              <a:defRPr/>
            </a:pPr>
            <a:fld id="{72ACE893-EA2F-459E-9FB0-1B7C6C3FEF79}" type="slidenum">
              <a:rPr lang="en-US" smtClean="0"/>
              <a:pPr>
                <a:buFontTx/>
                <a:buNone/>
                <a:defRPr/>
              </a:pPr>
              <a:t>26</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 y="1981200"/>
            <a:ext cx="9144978" cy="35052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533400" y="1828800"/>
            <a:ext cx="8458200" cy="3916362"/>
          </a:xfrm>
        </p:spPr>
        <p:txBody>
          <a:bodyPr/>
          <a:lstStyle/>
          <a:p>
            <a:pPr>
              <a:spcBef>
                <a:spcPts val="2400"/>
              </a:spcBef>
            </a:pPr>
            <a:r>
              <a:rPr lang="en-US" b="1" dirty="0" smtClean="0">
                <a:solidFill>
                  <a:srgbClr val="0070C0"/>
                </a:solidFill>
              </a:rPr>
              <a:t>Decomposition</a:t>
            </a:r>
            <a:r>
              <a:rPr lang="en-US" dirty="0" smtClean="0">
                <a:solidFill>
                  <a:srgbClr val="0070C0"/>
                </a:solidFill>
              </a:rPr>
              <a:t> </a:t>
            </a:r>
            <a:r>
              <a:rPr lang="en-US" dirty="0" smtClean="0"/>
              <a:t>is subdividing project deliverables into smaller pieces</a:t>
            </a:r>
          </a:p>
          <a:p>
            <a:pPr>
              <a:spcBef>
                <a:spcPts val="2400"/>
              </a:spcBef>
            </a:pPr>
            <a:r>
              <a:rPr lang="en-US" dirty="0" smtClean="0"/>
              <a:t>A </a:t>
            </a:r>
            <a:r>
              <a:rPr lang="en-US" b="1" dirty="0" smtClean="0">
                <a:solidFill>
                  <a:srgbClr val="0070C0"/>
                </a:solidFill>
              </a:rPr>
              <a:t>work package </a:t>
            </a:r>
            <a:r>
              <a:rPr lang="en-US" dirty="0" smtClean="0"/>
              <a:t>is a task at the lowest</a:t>
            </a:r>
            <a:r>
              <a:rPr lang="en-US" b="1" dirty="0" smtClean="0">
                <a:solidFill>
                  <a:srgbClr val="7030A0"/>
                </a:solidFill>
              </a:rPr>
              <a:t>*</a:t>
            </a:r>
            <a:r>
              <a:rPr lang="en-US" dirty="0" smtClean="0"/>
              <a:t> level of the WBS </a:t>
            </a:r>
          </a:p>
          <a:p>
            <a:pPr marL="109537" indent="0" algn="r">
              <a:spcBef>
                <a:spcPts val="2400"/>
              </a:spcBef>
              <a:buNone/>
            </a:pPr>
            <a:endParaRPr lang="en-US" i="1" dirty="0" smtClean="0">
              <a:solidFill>
                <a:srgbClr val="7030A0"/>
              </a:solidFill>
            </a:endParaRPr>
          </a:p>
          <a:p>
            <a:pPr marL="109537" indent="0" algn="r">
              <a:spcBef>
                <a:spcPts val="2400"/>
              </a:spcBef>
              <a:buNone/>
            </a:pPr>
            <a:endParaRPr lang="en-US" i="1" dirty="0">
              <a:solidFill>
                <a:srgbClr val="7030A0"/>
              </a:solidFill>
            </a:endParaRPr>
          </a:p>
          <a:p>
            <a:pPr marL="109537" indent="0" algn="r">
              <a:spcBef>
                <a:spcPts val="2400"/>
              </a:spcBef>
              <a:buNone/>
            </a:pPr>
            <a:r>
              <a:rPr lang="en-US" i="1" dirty="0" smtClean="0">
                <a:solidFill>
                  <a:srgbClr val="7030A0"/>
                </a:solidFill>
              </a:rPr>
              <a:t>* naming of task levels can vary!!</a:t>
            </a:r>
          </a:p>
        </p:txBody>
      </p:sp>
      <p:sp>
        <p:nvSpPr>
          <p:cNvPr id="21506" name="Rectangle 2"/>
          <p:cNvSpPr>
            <a:spLocks noGrp="1" noChangeArrowheads="1"/>
          </p:cNvSpPr>
          <p:nvPr>
            <p:ph type="title"/>
          </p:nvPr>
        </p:nvSpPr>
        <p:spPr>
          <a:xfrm>
            <a:off x="457200" y="304800"/>
            <a:ext cx="8229600" cy="1143000"/>
          </a:xfrm>
        </p:spPr>
        <p:txBody>
          <a:bodyPr>
            <a:normAutofit fontScale="90000"/>
          </a:bodyPr>
          <a:lstStyle/>
          <a:p>
            <a:r>
              <a:rPr lang="en-US" dirty="0" smtClean="0"/>
              <a:t>Creating the Work Breakdown Structure (</a:t>
            </a:r>
            <a:r>
              <a:rPr lang="en-US" dirty="0" smtClean="0">
                <a:solidFill>
                  <a:srgbClr val="0070C0"/>
                </a:solidFill>
              </a:rPr>
              <a:t>WBS</a:t>
            </a:r>
            <a:r>
              <a:rPr lang="en-US" dirty="0" smtClean="0"/>
              <a:t>)</a:t>
            </a:r>
          </a:p>
        </p:txBody>
      </p:sp>
      <p:sp>
        <p:nvSpPr>
          <p:cNvPr id="21508"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4842C04C-78A8-47E1-9358-C2595DF744E9}" type="slidenum">
              <a:rPr lang="en-US" smtClean="0"/>
              <a:pPr>
                <a:defRPr/>
              </a:pPr>
              <a:t>27</a:t>
            </a:fld>
            <a:endParaRPr lang="en-US" dirty="0"/>
          </a:p>
        </p:txBody>
      </p:sp>
    </p:spTree>
    <p:extLst>
      <p:ext uri="{BB962C8B-B14F-4D97-AF65-F5344CB8AC3E}">
        <p14:creationId xmlns:p14="http://schemas.microsoft.com/office/powerpoint/2010/main" val="785278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buFontTx/>
              <a:buNone/>
              <a:defRPr/>
            </a:pPr>
            <a:fld id="{4DCEA2F6-9510-4648-BF26-FB2B9CF1D7D0}" type="slidenum">
              <a:rPr lang="en-US" smtClean="0"/>
              <a:pPr>
                <a:buFontTx/>
                <a:buNone/>
                <a:defRPr/>
              </a:pPr>
              <a:t>28</a:t>
            </a:fld>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7513" t="1234" r="2423" b="7490"/>
          <a:stretch/>
        </p:blipFill>
        <p:spPr>
          <a:xfrm>
            <a:off x="2424278" y="11498"/>
            <a:ext cx="6708838" cy="6846502"/>
          </a:xfrm>
          <a:prstGeom prst="rect">
            <a:avLst/>
          </a:prstGeom>
        </p:spPr>
      </p:pic>
      <p:sp>
        <p:nvSpPr>
          <p:cNvPr id="23554" name="Rectangle 2"/>
          <p:cNvSpPr>
            <a:spLocks noGrp="1" noChangeArrowheads="1"/>
          </p:cNvSpPr>
          <p:nvPr>
            <p:ph type="title"/>
          </p:nvPr>
        </p:nvSpPr>
        <p:spPr>
          <a:xfrm>
            <a:off x="152400" y="1828800"/>
            <a:ext cx="2743200" cy="3505200"/>
          </a:xfrm>
        </p:spPr>
        <p:txBody>
          <a:bodyPr>
            <a:normAutofit/>
          </a:bodyPr>
          <a:lstStyle/>
          <a:p>
            <a:r>
              <a:rPr lang="en-US" sz="3600" dirty="0" smtClean="0"/>
              <a:t>Sample Intranet </a:t>
            </a:r>
            <a:br>
              <a:rPr lang="en-US" sz="3600" dirty="0" smtClean="0"/>
            </a:br>
            <a:r>
              <a:rPr lang="en-US" sz="3600" dirty="0" smtClean="0"/>
              <a:t>WBS</a:t>
            </a:r>
            <a:br>
              <a:rPr lang="en-US" sz="3600" dirty="0" smtClean="0"/>
            </a:br>
            <a:r>
              <a:rPr lang="en-US" sz="3600" dirty="0" smtClean="0">
                <a:sym typeface="Wingdings" pitchFamily="2" charset="2"/>
              </a:rPr>
              <a:t> </a:t>
            </a:r>
            <a:r>
              <a:rPr lang="en-US" sz="3600" dirty="0" smtClean="0"/>
              <a:t>Organized by Phase</a:t>
            </a:r>
          </a:p>
        </p:txBody>
      </p:sp>
      <p:sp>
        <p:nvSpPr>
          <p:cNvPr id="6" name="TextBox 5"/>
          <p:cNvSpPr txBox="1"/>
          <p:nvPr/>
        </p:nvSpPr>
        <p:spPr>
          <a:xfrm>
            <a:off x="2424278" y="2769220"/>
            <a:ext cx="990600" cy="52322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smtClean="0">
                <a:solidFill>
                  <a:srgbClr val="5B53FF"/>
                </a:solidFill>
              </a:rPr>
              <a:t>Summary task</a:t>
            </a:r>
            <a:endParaRPr lang="en-US" sz="1400">
              <a:solidFill>
                <a:srgbClr val="5B53FF"/>
              </a:solidFill>
            </a:endParaRPr>
          </a:p>
        </p:txBody>
      </p:sp>
      <p:cxnSp>
        <p:nvCxnSpPr>
          <p:cNvPr id="7" name="Straight Arrow Connector 6"/>
          <p:cNvCxnSpPr/>
          <p:nvPr/>
        </p:nvCxnSpPr>
        <p:spPr>
          <a:xfrm flipV="1">
            <a:off x="3200400" y="2133600"/>
            <a:ext cx="1524000" cy="971982"/>
          </a:xfrm>
          <a:prstGeom prst="straightConnector1">
            <a:avLst/>
          </a:prstGeom>
          <a:ln>
            <a:solidFill>
              <a:srgbClr val="5B53FF"/>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895600" y="3505200"/>
            <a:ext cx="990600" cy="52322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dirty="0" smtClean="0">
                <a:solidFill>
                  <a:srgbClr val="5B53FF"/>
                </a:solidFill>
              </a:rPr>
              <a:t>Work Package</a:t>
            </a:r>
            <a:endParaRPr lang="en-US" sz="1400" dirty="0">
              <a:solidFill>
                <a:srgbClr val="5B53FF"/>
              </a:solidFill>
            </a:endParaRPr>
          </a:p>
        </p:txBody>
      </p:sp>
      <p:cxnSp>
        <p:nvCxnSpPr>
          <p:cNvPr id="12" name="Straight Arrow Connector 11"/>
          <p:cNvCxnSpPr/>
          <p:nvPr/>
        </p:nvCxnSpPr>
        <p:spPr>
          <a:xfrm flipV="1">
            <a:off x="3733799" y="3315563"/>
            <a:ext cx="685800" cy="381000"/>
          </a:xfrm>
          <a:prstGeom prst="straightConnector1">
            <a:avLst/>
          </a:prstGeom>
          <a:ln>
            <a:solidFill>
              <a:srgbClr val="5B53FF"/>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04800" y="0"/>
            <a:ext cx="8610600" cy="990600"/>
          </a:xfrm>
        </p:spPr>
        <p:txBody>
          <a:bodyPr>
            <a:normAutofit fontScale="90000"/>
          </a:bodyPr>
          <a:lstStyle/>
          <a:p>
            <a:r>
              <a:rPr lang="en-US" sz="3600" dirty="0" smtClean="0"/>
              <a:t>Intranet WBS and Gantt Chart in MS Project</a:t>
            </a:r>
            <a:endParaRPr lang="en-US" dirty="0" smtClean="0"/>
          </a:p>
        </p:txBody>
      </p:sp>
      <p:sp>
        <p:nvSpPr>
          <p:cNvPr id="25604" name="Footer Placeholder 7"/>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9" name="Slide Number Placeholder 8"/>
          <p:cNvSpPr>
            <a:spLocks noGrp="1"/>
          </p:cNvSpPr>
          <p:nvPr>
            <p:ph type="sldNum" sz="quarter" idx="11"/>
          </p:nvPr>
        </p:nvSpPr>
        <p:spPr/>
        <p:txBody>
          <a:bodyPr/>
          <a:lstStyle/>
          <a:p>
            <a:pPr>
              <a:buFontTx/>
              <a:buNone/>
              <a:defRPr/>
            </a:pPr>
            <a:fld id="{809ADCBE-97A5-4BA6-AFB0-CF093DB72B93}" type="slidenum">
              <a:rPr lang="en-US" smtClean="0"/>
              <a:pPr>
                <a:buFontTx/>
                <a:buNone/>
                <a:defRPr/>
              </a:pPr>
              <a:t>29</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254254"/>
            <a:ext cx="8686799" cy="4349491"/>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r>
              <a:rPr lang="en-US" dirty="0" smtClean="0"/>
              <a:t>Phases of the Traditional Project Life Cycle</a:t>
            </a:r>
          </a:p>
        </p:txBody>
      </p:sp>
      <p:sp>
        <p:nvSpPr>
          <p:cNvPr id="28678" name="Footer Placeholder 6"/>
          <p:cNvSpPr>
            <a:spLocks noGrp="1"/>
          </p:cNvSpPr>
          <p:nvPr>
            <p:ph type="ftr" sz="quarter" idx="4294967295"/>
          </p:nvPr>
        </p:nvSpPr>
        <p:spPr bwMode="auto">
          <a:xfrm>
            <a:off x="0" y="6400800"/>
            <a:ext cx="2590800" cy="365125"/>
          </a:xfrm>
          <a:prstGeom prst="rect">
            <a:avLst/>
          </a:prstGeom>
          <a:noFill/>
          <a:ln>
            <a:miter lim="800000"/>
            <a:headEnd/>
            <a:tailEnd/>
          </a:ln>
        </p:spPr>
        <p:txBody>
          <a:bodyPr/>
          <a:lstStyle/>
          <a:p>
            <a:pPr>
              <a:buFontTx/>
              <a:buNone/>
            </a:pPr>
            <a:r>
              <a:rPr lang="en-US" sz="1200" smtClean="0"/>
              <a:t>Information Technology Project Management, Seventh Edition</a:t>
            </a:r>
            <a:endParaRPr lang="en-US" sz="1200" dirty="0" smtClean="0"/>
          </a:p>
        </p:txBody>
      </p:sp>
      <p:sp>
        <p:nvSpPr>
          <p:cNvPr id="6" name="Slide Number Placeholder 5"/>
          <p:cNvSpPr>
            <a:spLocks noGrp="1"/>
          </p:cNvSpPr>
          <p:nvPr>
            <p:ph type="sldNum" sz="quarter" idx="11"/>
          </p:nvPr>
        </p:nvSpPr>
        <p:spPr/>
        <p:txBody>
          <a:bodyPr/>
          <a:lstStyle/>
          <a:p>
            <a:pPr>
              <a:buFontTx/>
              <a:buNone/>
              <a:defRPr/>
            </a:pPr>
            <a:fld id="{DC9D79A6-F114-4CB1-8985-7DBC117EBAC0}" type="slidenum">
              <a:rPr lang="en-US" smtClean="0"/>
              <a:pPr>
                <a:buFontTx/>
                <a:buNone/>
                <a:defRPr/>
              </a:pPr>
              <a:t>3</a:t>
            </a:fld>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3550"/>
          <a:stretch/>
        </p:blipFill>
        <p:spPr>
          <a:xfrm>
            <a:off x="0" y="1347202"/>
            <a:ext cx="9144000" cy="5181600"/>
          </a:xfrm>
          <a:prstGeom prst="rect">
            <a:avLst/>
          </a:prstGeom>
        </p:spPr>
      </p:pic>
    </p:spTree>
    <p:extLst>
      <p:ext uri="{BB962C8B-B14F-4D97-AF65-F5344CB8AC3E}">
        <p14:creationId xmlns:p14="http://schemas.microsoft.com/office/powerpoint/2010/main" val="9865496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28600" y="0"/>
            <a:ext cx="8686800" cy="1143000"/>
          </a:xfrm>
        </p:spPr>
        <p:txBody>
          <a:bodyPr>
            <a:normAutofit fontScale="90000"/>
          </a:bodyPr>
          <a:lstStyle/>
          <a:p>
            <a:r>
              <a:rPr lang="en-US" sz="3600" dirty="0" smtClean="0"/>
              <a:t>Intranet Gantt Chart Organized by Project Management Process Groups</a:t>
            </a:r>
          </a:p>
        </p:txBody>
      </p:sp>
      <p:sp>
        <p:nvSpPr>
          <p:cNvPr id="26628"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buFontTx/>
              <a:buNone/>
              <a:defRPr/>
            </a:pPr>
            <a:fld id="{2820F5C6-A4C1-4D7E-A231-19207F5EA576}" type="slidenum">
              <a:rPr lang="en-US" smtClean="0"/>
              <a:pPr>
                <a:buFontTx/>
                <a:buNone/>
                <a:defRPr/>
              </a:pPr>
              <a:t>30</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178695"/>
            <a:ext cx="8686799" cy="4580977"/>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990600" y="990600"/>
            <a:ext cx="8153400" cy="5715000"/>
          </a:xfrm>
        </p:spPr>
        <p:txBody>
          <a:bodyPr/>
          <a:lstStyle/>
          <a:p>
            <a:pPr>
              <a:lnSpc>
                <a:spcPct val="90000"/>
              </a:lnSpc>
              <a:spcBef>
                <a:spcPts val="1800"/>
              </a:spcBef>
            </a:pPr>
            <a:r>
              <a:rPr lang="en-US" dirty="0" smtClean="0"/>
              <a:t>Using guidelines: Some organizations provide guidelines for preparing WBSs</a:t>
            </a:r>
          </a:p>
          <a:p>
            <a:pPr>
              <a:lnSpc>
                <a:spcPct val="90000"/>
              </a:lnSpc>
              <a:spcBef>
                <a:spcPts val="1800"/>
              </a:spcBef>
            </a:pPr>
            <a:r>
              <a:rPr lang="en-US" dirty="0" smtClean="0"/>
              <a:t>The </a:t>
            </a:r>
            <a:r>
              <a:rPr lang="en-US" b="1" dirty="0" smtClean="0">
                <a:solidFill>
                  <a:srgbClr val="0070C0"/>
                </a:solidFill>
              </a:rPr>
              <a:t>analogy approach</a:t>
            </a:r>
            <a:r>
              <a:rPr lang="en-US" dirty="0" smtClean="0"/>
              <a:t>: Review WBSs of similar projects and tailor to your project</a:t>
            </a:r>
          </a:p>
          <a:p>
            <a:pPr>
              <a:lnSpc>
                <a:spcPct val="90000"/>
              </a:lnSpc>
              <a:spcBef>
                <a:spcPts val="1800"/>
              </a:spcBef>
            </a:pPr>
            <a:r>
              <a:rPr lang="en-US" dirty="0" smtClean="0"/>
              <a:t>The </a:t>
            </a:r>
            <a:r>
              <a:rPr lang="en-US" b="1" dirty="0" smtClean="0">
                <a:solidFill>
                  <a:srgbClr val="0070C0"/>
                </a:solidFill>
              </a:rPr>
              <a:t>top-down approach</a:t>
            </a:r>
            <a:r>
              <a:rPr lang="en-US" dirty="0" smtClean="0"/>
              <a:t>: Start with the largest items of the project and break them down</a:t>
            </a:r>
          </a:p>
          <a:p>
            <a:pPr>
              <a:lnSpc>
                <a:spcPct val="90000"/>
              </a:lnSpc>
              <a:spcBef>
                <a:spcPts val="1800"/>
              </a:spcBef>
            </a:pPr>
            <a:r>
              <a:rPr lang="en-US" dirty="0" smtClean="0"/>
              <a:t>The </a:t>
            </a:r>
            <a:r>
              <a:rPr lang="en-US" b="1" dirty="0" smtClean="0">
                <a:solidFill>
                  <a:srgbClr val="0070C0"/>
                </a:solidFill>
              </a:rPr>
              <a:t>bottom-up approach</a:t>
            </a:r>
            <a:r>
              <a:rPr lang="en-US" dirty="0" smtClean="0"/>
              <a:t>: Start with the specific tasks and roll them up</a:t>
            </a:r>
          </a:p>
          <a:p>
            <a:pPr>
              <a:lnSpc>
                <a:spcPct val="90000"/>
              </a:lnSpc>
              <a:spcBef>
                <a:spcPts val="1800"/>
              </a:spcBef>
            </a:pPr>
            <a:r>
              <a:rPr lang="en-US" b="1" dirty="0" smtClean="0">
                <a:solidFill>
                  <a:srgbClr val="0070C0"/>
                </a:solidFill>
              </a:rPr>
              <a:t>Mind-mapping approach</a:t>
            </a:r>
            <a:r>
              <a:rPr lang="en-US" dirty="0" smtClean="0"/>
              <a:t>: is a technique that uses branches radiating out from a core idea to structure thoughts and ideas</a:t>
            </a:r>
          </a:p>
        </p:txBody>
      </p:sp>
      <p:sp>
        <p:nvSpPr>
          <p:cNvPr id="28674" name="Rectangle 2"/>
          <p:cNvSpPr>
            <a:spLocks noGrp="1" noChangeArrowheads="1"/>
          </p:cNvSpPr>
          <p:nvPr>
            <p:ph type="title"/>
          </p:nvPr>
        </p:nvSpPr>
        <p:spPr>
          <a:xfrm>
            <a:off x="533400" y="152400"/>
            <a:ext cx="8610600" cy="533400"/>
          </a:xfrm>
        </p:spPr>
        <p:txBody>
          <a:bodyPr>
            <a:normAutofit fontScale="90000"/>
          </a:bodyPr>
          <a:lstStyle/>
          <a:p>
            <a:r>
              <a:rPr lang="en-US" dirty="0" smtClean="0"/>
              <a:t>Approaches to Developing WBSs</a:t>
            </a:r>
          </a:p>
        </p:txBody>
      </p:sp>
      <p:sp>
        <p:nvSpPr>
          <p:cNvPr id="28676"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09856F29-EB62-4BC1-BFDE-CF95752C2E71}" type="slidenum">
              <a:rPr lang="en-US" smtClean="0"/>
              <a:pPr>
                <a:defRPr/>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r>
              <a:rPr lang="en-US" dirty="0" smtClean="0"/>
              <a:t>Sample Mind-Mapping Approach for Creating a WBS</a:t>
            </a:r>
          </a:p>
        </p:txBody>
      </p:sp>
      <p:sp>
        <p:nvSpPr>
          <p:cNvPr id="29700"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buFontTx/>
              <a:buNone/>
              <a:defRPr/>
            </a:pPr>
            <a:fld id="{46E36C33-50F9-4823-96DE-C86D336AEB83}" type="slidenum">
              <a:rPr lang="en-US" smtClean="0"/>
              <a:pPr>
                <a:buFontTx/>
                <a:buNone/>
                <a:defRPr/>
              </a:pPr>
              <a:t>32</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2273175"/>
            <a:ext cx="8991600" cy="2301221"/>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200" dirty="0" smtClean="0"/>
              <a:t>Gantt Charts With WBS Generated From a Mind Map</a:t>
            </a:r>
            <a:br>
              <a:rPr lang="en-US" sz="3200" dirty="0" smtClean="0"/>
            </a:br>
            <a:endParaRPr lang="en-US" sz="3200"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33</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371599"/>
            <a:ext cx="4040193" cy="530862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1395412"/>
            <a:ext cx="4648200" cy="480775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457200" y="1295400"/>
            <a:ext cx="8229600" cy="4178300"/>
          </a:xfrm>
        </p:spPr>
        <p:txBody>
          <a:bodyPr/>
          <a:lstStyle/>
          <a:p>
            <a:r>
              <a:rPr lang="en-US" dirty="0" smtClean="0"/>
              <a:t>Many WBS tasks are vague and must be explained more so people know what to do and can estimate how long it will take and what it will cost to do the work</a:t>
            </a:r>
          </a:p>
          <a:p>
            <a:endParaRPr lang="en-US" dirty="0" smtClean="0"/>
          </a:p>
          <a:p>
            <a:r>
              <a:rPr lang="en-US" dirty="0" smtClean="0"/>
              <a:t>A </a:t>
            </a:r>
            <a:r>
              <a:rPr lang="en-US" b="1" dirty="0" smtClean="0">
                <a:solidFill>
                  <a:srgbClr val="0070C0"/>
                </a:solidFill>
              </a:rPr>
              <a:t>WBS dictionary</a:t>
            </a:r>
            <a:r>
              <a:rPr lang="en-US" dirty="0" smtClean="0">
                <a:solidFill>
                  <a:srgbClr val="0070C0"/>
                </a:solidFill>
              </a:rPr>
              <a:t> </a:t>
            </a:r>
            <a:r>
              <a:rPr lang="en-US" dirty="0" smtClean="0"/>
              <a:t>is a document that describes detailed information about each WBS item</a:t>
            </a:r>
          </a:p>
          <a:p>
            <a:endParaRPr lang="en-US" dirty="0" smtClean="0"/>
          </a:p>
          <a:p>
            <a:r>
              <a:rPr lang="en-US" dirty="0" smtClean="0"/>
              <a:t>The </a:t>
            </a:r>
            <a:r>
              <a:rPr lang="en-US" b="1" dirty="0">
                <a:solidFill>
                  <a:srgbClr val="0070C0"/>
                </a:solidFill>
              </a:rPr>
              <a:t>scope baseline </a:t>
            </a:r>
            <a:r>
              <a:rPr lang="en-US" dirty="0"/>
              <a:t>includes the approved project scope statement and its associated WBS and WBS dictionary</a:t>
            </a:r>
          </a:p>
          <a:p>
            <a:endParaRPr lang="en-US" dirty="0" smtClean="0"/>
          </a:p>
        </p:txBody>
      </p:sp>
      <p:sp>
        <p:nvSpPr>
          <p:cNvPr id="31746" name="Rectangle 2"/>
          <p:cNvSpPr>
            <a:spLocks noGrp="1" noChangeArrowheads="1"/>
          </p:cNvSpPr>
          <p:nvPr>
            <p:ph type="title"/>
          </p:nvPr>
        </p:nvSpPr>
        <p:spPr>
          <a:xfrm>
            <a:off x="457200" y="274638"/>
            <a:ext cx="8610600" cy="1143000"/>
          </a:xfrm>
        </p:spPr>
        <p:txBody>
          <a:bodyPr>
            <a:normAutofit fontScale="90000"/>
          </a:bodyPr>
          <a:lstStyle/>
          <a:p>
            <a:r>
              <a:rPr lang="en-US" dirty="0" smtClean="0"/>
              <a:t>WBS Dictionary and Scope Baseline</a:t>
            </a:r>
          </a:p>
        </p:txBody>
      </p:sp>
      <p:sp>
        <p:nvSpPr>
          <p:cNvPr id="31748"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EE501A8D-5261-4758-A526-F64B18DE3C4A}" type="slidenum">
              <a:rPr lang="en-US" smtClean="0"/>
              <a:pPr>
                <a:defRPr/>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Sample WBS Dictionary Entry</a:t>
            </a:r>
            <a:endParaRPr lang="en-US" sz="3600"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35</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0200"/>
            <a:ext cx="9149115" cy="5257800"/>
          </a:xfrm>
          <a:prstGeom prst="rect">
            <a:avLst/>
          </a:prstGeom>
        </p:spPr>
      </p:pic>
    </p:spTree>
    <p:extLst>
      <p:ext uri="{BB962C8B-B14F-4D97-AF65-F5344CB8AC3E}">
        <p14:creationId xmlns:p14="http://schemas.microsoft.com/office/powerpoint/2010/main" val="8467188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228600" y="1752600"/>
            <a:ext cx="8915400" cy="4724400"/>
          </a:xfrm>
        </p:spPr>
        <p:txBody>
          <a:bodyPr/>
          <a:lstStyle/>
          <a:p>
            <a:pPr marL="461963" indent="-352425">
              <a:lnSpc>
                <a:spcPct val="90000"/>
              </a:lnSpc>
              <a:spcBef>
                <a:spcPts val="1800"/>
              </a:spcBef>
            </a:pPr>
            <a:r>
              <a:rPr lang="en-US" dirty="0" smtClean="0"/>
              <a:t>A unit of work should appear at only one place in the WBS</a:t>
            </a:r>
          </a:p>
          <a:p>
            <a:pPr marL="461963" indent="-352425">
              <a:lnSpc>
                <a:spcPct val="90000"/>
              </a:lnSpc>
              <a:spcBef>
                <a:spcPts val="1800"/>
              </a:spcBef>
            </a:pPr>
            <a:r>
              <a:rPr lang="en-US" dirty="0" smtClean="0"/>
              <a:t>The work content of a WBS item is the sum of the WBS items below it</a:t>
            </a:r>
          </a:p>
          <a:p>
            <a:pPr marL="461963" indent="-352425">
              <a:lnSpc>
                <a:spcPct val="90000"/>
              </a:lnSpc>
              <a:spcBef>
                <a:spcPts val="1800"/>
              </a:spcBef>
            </a:pPr>
            <a:r>
              <a:rPr lang="en-US" dirty="0" smtClean="0"/>
              <a:t>A WBS item is the responsibility of only one individual, even though many people may be working on it</a:t>
            </a:r>
          </a:p>
          <a:p>
            <a:pPr marL="461963" indent="-352425">
              <a:lnSpc>
                <a:spcPct val="90000"/>
              </a:lnSpc>
              <a:spcBef>
                <a:spcPts val="1800"/>
              </a:spcBef>
            </a:pPr>
            <a:r>
              <a:rPr lang="en-US" dirty="0" smtClean="0"/>
              <a:t>The WBS must be consistent with the way in which work is actually going to be performed; it should serve the project team first (other purposes only if practical)</a:t>
            </a:r>
          </a:p>
        </p:txBody>
      </p:sp>
      <p:sp>
        <p:nvSpPr>
          <p:cNvPr id="32770" name="Rectangle 2"/>
          <p:cNvSpPr>
            <a:spLocks noGrp="1" noChangeArrowheads="1"/>
          </p:cNvSpPr>
          <p:nvPr>
            <p:ph type="title"/>
          </p:nvPr>
        </p:nvSpPr>
        <p:spPr>
          <a:xfrm>
            <a:off x="838200" y="304800"/>
            <a:ext cx="8305800" cy="990600"/>
          </a:xfrm>
        </p:spPr>
        <p:txBody>
          <a:bodyPr>
            <a:normAutofit fontScale="90000"/>
          </a:bodyPr>
          <a:lstStyle/>
          <a:p>
            <a:r>
              <a:rPr lang="en-US" dirty="0" smtClean="0"/>
              <a:t>Advice for Creating a WBS and WBS Dictionary</a:t>
            </a:r>
          </a:p>
        </p:txBody>
      </p:sp>
      <p:sp>
        <p:nvSpPr>
          <p:cNvPr id="32773" name="Footer Placeholder 7"/>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9" name="Slide Number Placeholder 8"/>
          <p:cNvSpPr>
            <a:spLocks noGrp="1"/>
          </p:cNvSpPr>
          <p:nvPr>
            <p:ph type="sldNum" sz="quarter" idx="11"/>
          </p:nvPr>
        </p:nvSpPr>
        <p:spPr/>
        <p:txBody>
          <a:bodyPr/>
          <a:lstStyle/>
          <a:p>
            <a:pPr>
              <a:defRPr/>
            </a:pPr>
            <a:fld id="{B6F72AF9-5374-4551-89AC-FBC63BB2CA11}" type="slidenum">
              <a:rPr lang="en-US" smtClean="0"/>
              <a:pPr>
                <a:defRPr/>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304800" y="1722438"/>
            <a:ext cx="8763000" cy="4525962"/>
          </a:xfrm>
        </p:spPr>
        <p:txBody>
          <a:bodyPr/>
          <a:lstStyle/>
          <a:p>
            <a:pPr>
              <a:lnSpc>
                <a:spcPct val="90000"/>
              </a:lnSpc>
              <a:spcBef>
                <a:spcPts val="1800"/>
              </a:spcBef>
            </a:pPr>
            <a:r>
              <a:rPr lang="en-US" dirty="0" smtClean="0">
                <a:solidFill>
                  <a:srgbClr val="0070C0"/>
                </a:solidFill>
              </a:rPr>
              <a:t>Project team members should be involved in developing the WBS to ensure consistency and buy-in</a:t>
            </a:r>
          </a:p>
          <a:p>
            <a:pPr>
              <a:lnSpc>
                <a:spcPct val="90000"/>
              </a:lnSpc>
              <a:spcBef>
                <a:spcPts val="1800"/>
              </a:spcBef>
            </a:pPr>
            <a:r>
              <a:rPr lang="en-US" dirty="0" smtClean="0"/>
              <a:t>Each </a:t>
            </a:r>
            <a:r>
              <a:rPr lang="en-US" dirty="0" smtClean="0">
                <a:solidFill>
                  <a:srgbClr val="0070C0"/>
                </a:solidFill>
              </a:rPr>
              <a:t>WBS item must be documented </a:t>
            </a:r>
            <a:r>
              <a:rPr lang="en-US" dirty="0" smtClean="0"/>
              <a:t>in a WBS dictionary to ensure accurate understanding of the scope of work included and not included in that item</a:t>
            </a:r>
          </a:p>
          <a:p>
            <a:pPr>
              <a:lnSpc>
                <a:spcPct val="90000"/>
              </a:lnSpc>
              <a:spcBef>
                <a:spcPts val="1800"/>
              </a:spcBef>
            </a:pPr>
            <a:r>
              <a:rPr lang="en-US" dirty="0" smtClean="0">
                <a:solidFill>
                  <a:srgbClr val="0070C0"/>
                </a:solidFill>
              </a:rPr>
              <a:t>WBS must be a flexible tool </a:t>
            </a:r>
            <a:r>
              <a:rPr lang="en-US" dirty="0" smtClean="0"/>
              <a:t>to accommodate inevitable changes while properly maintaining control of the work content in the project according to the scope statement</a:t>
            </a:r>
            <a:endParaRPr lang="en-US" sz="2400" dirty="0" smtClean="0"/>
          </a:p>
        </p:txBody>
      </p:sp>
      <p:sp>
        <p:nvSpPr>
          <p:cNvPr id="33794" name="Rectangle 2"/>
          <p:cNvSpPr>
            <a:spLocks noGrp="1" noChangeArrowheads="1"/>
          </p:cNvSpPr>
          <p:nvPr>
            <p:ph type="title"/>
          </p:nvPr>
        </p:nvSpPr>
        <p:spPr/>
        <p:txBody>
          <a:bodyPr>
            <a:normAutofit fontScale="90000"/>
          </a:bodyPr>
          <a:lstStyle/>
          <a:p>
            <a:r>
              <a:rPr lang="en-US" dirty="0" smtClean="0"/>
              <a:t>Advice for Creating a WBS and WBS Dictionary (cont’d)</a:t>
            </a:r>
          </a:p>
        </p:txBody>
      </p:sp>
      <p:sp>
        <p:nvSpPr>
          <p:cNvPr id="33796"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F03AC4FF-16DA-4EC5-897F-1B0559347D89}" type="slidenum">
              <a:rPr lang="en-US" smtClean="0"/>
              <a:pPr>
                <a:defRPr/>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152400" y="990600"/>
            <a:ext cx="8763000" cy="5029200"/>
          </a:xfrm>
        </p:spPr>
        <p:txBody>
          <a:bodyPr/>
          <a:lstStyle/>
          <a:p>
            <a:r>
              <a:rPr lang="en-US" sz="2000" dirty="0" smtClean="0"/>
              <a:t>Understand </a:t>
            </a:r>
            <a:r>
              <a:rPr lang="en-US" sz="2000" dirty="0"/>
              <a:t>the importance of good </a:t>
            </a:r>
            <a:r>
              <a:rPr lang="en-US" sz="2000" b="1" dirty="0">
                <a:solidFill>
                  <a:srgbClr val="0070C0"/>
                </a:solidFill>
              </a:rPr>
              <a:t>project scope </a:t>
            </a:r>
            <a:r>
              <a:rPr lang="en-US" sz="2000" b="1" dirty="0" smtClean="0">
                <a:solidFill>
                  <a:srgbClr val="0070C0"/>
                </a:solidFill>
              </a:rPr>
              <a:t>management </a:t>
            </a:r>
          </a:p>
          <a:p>
            <a:pPr marL="849313" lvl="1" indent="-457200">
              <a:buFont typeface="+mj-lt"/>
              <a:buAutoNum type="arabicPeriod"/>
            </a:pPr>
            <a:r>
              <a:rPr lang="en-US" sz="2000" dirty="0" smtClean="0"/>
              <a:t>Describe </a:t>
            </a:r>
            <a:r>
              <a:rPr lang="en-US" sz="2000" dirty="0"/>
              <a:t>the process of planning scope </a:t>
            </a:r>
            <a:r>
              <a:rPr lang="en-US" sz="2000" dirty="0" smtClean="0"/>
              <a:t>management</a:t>
            </a:r>
          </a:p>
          <a:p>
            <a:pPr marL="849313" lvl="1" indent="-457200">
              <a:buFont typeface="+mj-lt"/>
              <a:buAutoNum type="arabicPeriod"/>
            </a:pPr>
            <a:r>
              <a:rPr lang="en-US" sz="2000" dirty="0" smtClean="0"/>
              <a:t>Discuss </a:t>
            </a:r>
            <a:r>
              <a:rPr lang="en-US" sz="2000" dirty="0"/>
              <a:t>methods for collecting and documenting requirements to </a:t>
            </a:r>
            <a:r>
              <a:rPr lang="en-US" sz="2000" dirty="0" smtClean="0"/>
              <a:t>meet stakeholder </a:t>
            </a:r>
            <a:r>
              <a:rPr lang="en-US" sz="2000" dirty="0"/>
              <a:t>needs and </a:t>
            </a:r>
            <a:r>
              <a:rPr lang="en-US" sz="2000" dirty="0" smtClean="0"/>
              <a:t>expectations </a:t>
            </a:r>
          </a:p>
          <a:p>
            <a:pPr marL="849313" lvl="1" indent="-457200">
              <a:buFont typeface="+mj-lt"/>
              <a:buAutoNum type="arabicPeriod"/>
            </a:pPr>
            <a:r>
              <a:rPr lang="en-US" sz="2000" dirty="0" smtClean="0"/>
              <a:t>Explain </a:t>
            </a:r>
            <a:r>
              <a:rPr lang="en-US" sz="2000" dirty="0"/>
              <a:t>the scope definition process and describe the contents of </a:t>
            </a:r>
            <a:r>
              <a:rPr lang="en-US" sz="2000" dirty="0" smtClean="0"/>
              <a:t>a project </a:t>
            </a:r>
            <a:r>
              <a:rPr lang="en-US" sz="2000" dirty="0"/>
              <a:t>scope statement</a:t>
            </a:r>
          </a:p>
          <a:p>
            <a:pPr marL="849313" lvl="1" indent="-457200">
              <a:buFont typeface="+mj-lt"/>
              <a:buAutoNum type="arabicPeriod"/>
            </a:pPr>
            <a:r>
              <a:rPr lang="en-US" sz="2200" dirty="0" smtClean="0"/>
              <a:t>Discuss </a:t>
            </a:r>
            <a:r>
              <a:rPr lang="en-US" sz="2200" dirty="0"/>
              <a:t>the process for creating a work breakdown structure using </a:t>
            </a:r>
            <a:r>
              <a:rPr lang="en-US" sz="2200" dirty="0" smtClean="0"/>
              <a:t>the analogy</a:t>
            </a:r>
            <a:r>
              <a:rPr lang="en-US" sz="2200" dirty="0"/>
              <a:t>, top-down, bottom-up, and mind-mapping </a:t>
            </a:r>
            <a:r>
              <a:rPr lang="en-US" sz="2200" dirty="0" smtClean="0"/>
              <a:t>approaches</a:t>
            </a:r>
          </a:p>
          <a:p>
            <a:pPr marL="849313" lvl="1" indent="-457200">
              <a:buFont typeface="+mj-lt"/>
              <a:buAutoNum type="arabicPeriod"/>
            </a:pPr>
            <a:r>
              <a:rPr lang="en-US" sz="2000" dirty="0">
                <a:solidFill>
                  <a:srgbClr val="FF0000"/>
                </a:solidFill>
              </a:rPr>
              <a:t>Explain the importance of validating scope and how it relates to defining and controlling scope</a:t>
            </a:r>
          </a:p>
          <a:p>
            <a:pPr marL="849313" lvl="1" indent="-457200">
              <a:buFont typeface="+mj-lt"/>
              <a:buAutoNum type="arabicPeriod"/>
            </a:pPr>
            <a:r>
              <a:rPr lang="en-US" sz="2000" dirty="0"/>
              <a:t>Understand the importance of controlling scope and approaches for preventing scope-related problems on information technology (IT) </a:t>
            </a:r>
            <a:r>
              <a:rPr lang="en-US" sz="2000" dirty="0" smtClean="0"/>
              <a:t>projects</a:t>
            </a:r>
          </a:p>
        </p:txBody>
      </p:sp>
      <p:sp>
        <p:nvSpPr>
          <p:cNvPr id="9218" name="Rectangle 2"/>
          <p:cNvSpPr>
            <a:spLocks noGrp="1" noChangeArrowheads="1"/>
          </p:cNvSpPr>
          <p:nvPr>
            <p:ph type="title"/>
          </p:nvPr>
        </p:nvSpPr>
        <p:spPr>
          <a:xfrm>
            <a:off x="381000" y="274638"/>
            <a:ext cx="8305800" cy="715962"/>
          </a:xfrm>
        </p:spPr>
        <p:txBody>
          <a:bodyPr>
            <a:noAutofit/>
          </a:bodyPr>
          <a:lstStyle/>
          <a:p>
            <a:r>
              <a:rPr lang="en-US" sz="4000" dirty="0" smtClean="0"/>
              <a:t>Learning Objectives</a:t>
            </a:r>
          </a:p>
        </p:txBody>
      </p:sp>
      <p:sp>
        <p:nvSpPr>
          <p:cNvPr id="9220"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630E6A95-094A-4E8D-8575-B7EA854693B8}" type="slidenum">
              <a:rPr lang="en-US" smtClean="0"/>
              <a:pPr>
                <a:defRPr/>
              </a:pPr>
              <a:t>38</a:t>
            </a:fld>
            <a:endParaRPr lang="en-US" dirty="0"/>
          </a:p>
        </p:txBody>
      </p:sp>
    </p:spTree>
    <p:extLst>
      <p:ext uri="{BB962C8B-B14F-4D97-AF65-F5344CB8AC3E}">
        <p14:creationId xmlns:p14="http://schemas.microsoft.com/office/powerpoint/2010/main" val="20836060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304800" y="1752600"/>
            <a:ext cx="8686800" cy="4333875"/>
          </a:xfrm>
        </p:spPr>
        <p:txBody>
          <a:bodyPr/>
          <a:lstStyle/>
          <a:p>
            <a:pPr>
              <a:lnSpc>
                <a:spcPct val="90000"/>
              </a:lnSpc>
              <a:spcBef>
                <a:spcPts val="1800"/>
              </a:spcBef>
            </a:pPr>
            <a:r>
              <a:rPr lang="en-US" dirty="0" smtClean="0"/>
              <a:t>It is very difficult to create a good scope statement and WBS for a project</a:t>
            </a:r>
          </a:p>
          <a:p>
            <a:pPr>
              <a:lnSpc>
                <a:spcPct val="90000"/>
              </a:lnSpc>
              <a:spcBef>
                <a:spcPts val="1800"/>
              </a:spcBef>
            </a:pPr>
            <a:r>
              <a:rPr lang="en-US" dirty="0" smtClean="0"/>
              <a:t>It is even more difficult to verify project scope and minimize scope changes</a:t>
            </a:r>
          </a:p>
          <a:p>
            <a:pPr>
              <a:lnSpc>
                <a:spcPct val="90000"/>
              </a:lnSpc>
              <a:spcBef>
                <a:spcPts val="1800"/>
              </a:spcBef>
            </a:pPr>
            <a:r>
              <a:rPr lang="en-US" b="1" dirty="0" smtClean="0">
                <a:solidFill>
                  <a:srgbClr val="0070C0"/>
                </a:solidFill>
              </a:rPr>
              <a:t>Scope validation </a:t>
            </a:r>
            <a:r>
              <a:rPr lang="en-US" dirty="0" smtClean="0"/>
              <a:t>involves formal acceptance of the completed project deliverables</a:t>
            </a:r>
          </a:p>
          <a:p>
            <a:pPr>
              <a:lnSpc>
                <a:spcPct val="90000"/>
              </a:lnSpc>
              <a:spcBef>
                <a:spcPts val="1800"/>
              </a:spcBef>
            </a:pPr>
            <a:r>
              <a:rPr lang="en-US" dirty="0" smtClean="0"/>
              <a:t>Acceptance is often achieved by a customer inspection and then sign-off on key deliverables</a:t>
            </a:r>
            <a:endParaRPr lang="en-US" sz="2400" dirty="0" smtClean="0"/>
          </a:p>
        </p:txBody>
      </p:sp>
      <p:sp>
        <p:nvSpPr>
          <p:cNvPr id="35842" name="Rectangle 2"/>
          <p:cNvSpPr>
            <a:spLocks noGrp="1" noChangeArrowheads="1"/>
          </p:cNvSpPr>
          <p:nvPr>
            <p:ph type="title"/>
          </p:nvPr>
        </p:nvSpPr>
        <p:spPr/>
        <p:txBody>
          <a:bodyPr/>
          <a:lstStyle/>
          <a:p>
            <a:r>
              <a:rPr lang="en-US" dirty="0" smtClean="0"/>
              <a:t>Validating Scope</a:t>
            </a:r>
          </a:p>
        </p:txBody>
      </p:sp>
      <p:sp>
        <p:nvSpPr>
          <p:cNvPr id="35844"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41615BF9-3FF1-4053-BEA1-4C2B00685CB3}" type="slidenum">
              <a:rPr lang="en-US" smtClean="0"/>
              <a:pPr>
                <a:defRPr/>
              </a:pPr>
              <a:t>39</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4294967295"/>
          </p:nvPr>
        </p:nvSpPr>
        <p:spPr>
          <a:xfrm>
            <a:off x="8610600" y="6492875"/>
            <a:ext cx="533400" cy="365125"/>
          </a:xfrm>
          <a:prstGeom prst="rect">
            <a:avLst/>
          </a:prstGeom>
        </p:spPr>
        <p:txBody>
          <a:bodyPr/>
          <a:lstStyle/>
          <a:p>
            <a:pPr>
              <a:defRPr/>
            </a:pPr>
            <a:fld id="{1953F6A9-037C-4679-A974-5A2F60203CED}" type="slidenum">
              <a:rPr lang="en-US" smtClean="0"/>
              <a:pPr>
                <a:defRPr/>
              </a:pPr>
              <a:t>4</a:t>
            </a:fld>
            <a:endParaRPr lang="en-US" dirty="0"/>
          </a:p>
        </p:txBody>
      </p:sp>
      <p:sp>
        <p:nvSpPr>
          <p:cNvPr id="5" name="Title 4"/>
          <p:cNvSpPr>
            <a:spLocks noGrp="1"/>
          </p:cNvSpPr>
          <p:nvPr>
            <p:ph type="title"/>
          </p:nvPr>
        </p:nvSpPr>
        <p:spPr>
          <a:xfrm>
            <a:off x="457200" y="503238"/>
            <a:ext cx="8229600" cy="868362"/>
          </a:xfrm>
        </p:spPr>
        <p:txBody>
          <a:bodyPr>
            <a:normAutofit/>
          </a:bodyPr>
          <a:lstStyle/>
          <a:p>
            <a:r>
              <a:rPr lang="en-US" sz="3600" dirty="0"/>
              <a:t>Overlap of Process Groups</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98625"/>
            <a:ext cx="9143999" cy="515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371600" y="5943600"/>
            <a:ext cx="1371600" cy="228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543800" y="5943600"/>
            <a:ext cx="1371600" cy="228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68202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152400" y="990600"/>
            <a:ext cx="8763000" cy="5029200"/>
          </a:xfrm>
        </p:spPr>
        <p:txBody>
          <a:bodyPr/>
          <a:lstStyle/>
          <a:p>
            <a:r>
              <a:rPr lang="en-US" sz="2000" dirty="0" smtClean="0"/>
              <a:t>Understand </a:t>
            </a:r>
            <a:r>
              <a:rPr lang="en-US" sz="2000" dirty="0"/>
              <a:t>the importance of good </a:t>
            </a:r>
            <a:r>
              <a:rPr lang="en-US" sz="2000" b="1" dirty="0">
                <a:solidFill>
                  <a:srgbClr val="0070C0"/>
                </a:solidFill>
              </a:rPr>
              <a:t>project scope </a:t>
            </a:r>
            <a:r>
              <a:rPr lang="en-US" sz="2000" b="1" dirty="0" smtClean="0">
                <a:solidFill>
                  <a:srgbClr val="0070C0"/>
                </a:solidFill>
              </a:rPr>
              <a:t>management </a:t>
            </a:r>
          </a:p>
          <a:p>
            <a:pPr marL="849313" lvl="1" indent="-457200">
              <a:buFont typeface="+mj-lt"/>
              <a:buAutoNum type="arabicPeriod"/>
            </a:pPr>
            <a:r>
              <a:rPr lang="en-US" sz="2000" dirty="0" smtClean="0"/>
              <a:t>Describe </a:t>
            </a:r>
            <a:r>
              <a:rPr lang="en-US" sz="2000" dirty="0"/>
              <a:t>the process of planning scope </a:t>
            </a:r>
            <a:r>
              <a:rPr lang="en-US" sz="2000" dirty="0" smtClean="0"/>
              <a:t>management</a:t>
            </a:r>
          </a:p>
          <a:p>
            <a:pPr marL="849313" lvl="1" indent="-457200">
              <a:buFont typeface="+mj-lt"/>
              <a:buAutoNum type="arabicPeriod"/>
            </a:pPr>
            <a:r>
              <a:rPr lang="en-US" sz="2000" dirty="0" smtClean="0"/>
              <a:t>Discuss </a:t>
            </a:r>
            <a:r>
              <a:rPr lang="en-US" sz="2000" dirty="0"/>
              <a:t>methods for collecting and documenting requirements to </a:t>
            </a:r>
            <a:r>
              <a:rPr lang="en-US" sz="2000" dirty="0" smtClean="0"/>
              <a:t>meet stakeholder </a:t>
            </a:r>
            <a:r>
              <a:rPr lang="en-US" sz="2000" dirty="0"/>
              <a:t>needs and </a:t>
            </a:r>
            <a:r>
              <a:rPr lang="en-US" sz="2000" dirty="0" smtClean="0"/>
              <a:t>expectations </a:t>
            </a:r>
          </a:p>
          <a:p>
            <a:pPr marL="849313" lvl="1" indent="-457200">
              <a:buFont typeface="+mj-lt"/>
              <a:buAutoNum type="arabicPeriod"/>
            </a:pPr>
            <a:r>
              <a:rPr lang="en-US" sz="2000" dirty="0" smtClean="0"/>
              <a:t>Explain </a:t>
            </a:r>
            <a:r>
              <a:rPr lang="en-US" sz="2000" dirty="0"/>
              <a:t>the scope definition process and describe the contents of </a:t>
            </a:r>
            <a:r>
              <a:rPr lang="en-US" sz="2000" dirty="0" smtClean="0"/>
              <a:t>a project </a:t>
            </a:r>
            <a:r>
              <a:rPr lang="en-US" sz="2000" dirty="0"/>
              <a:t>scope statement</a:t>
            </a:r>
          </a:p>
          <a:p>
            <a:pPr marL="849313" lvl="1" indent="-457200">
              <a:buFont typeface="+mj-lt"/>
              <a:buAutoNum type="arabicPeriod"/>
            </a:pPr>
            <a:r>
              <a:rPr lang="en-US" sz="2200" dirty="0" smtClean="0"/>
              <a:t>Discuss </a:t>
            </a:r>
            <a:r>
              <a:rPr lang="en-US" sz="2200" dirty="0"/>
              <a:t>the process for creating a work breakdown structure using </a:t>
            </a:r>
            <a:r>
              <a:rPr lang="en-US" sz="2200" dirty="0" smtClean="0"/>
              <a:t>the analogy</a:t>
            </a:r>
            <a:r>
              <a:rPr lang="en-US" sz="2200" dirty="0"/>
              <a:t>, top-down, bottom-up, and mind-mapping </a:t>
            </a:r>
            <a:r>
              <a:rPr lang="en-US" sz="2200" dirty="0" smtClean="0"/>
              <a:t>approaches</a:t>
            </a:r>
          </a:p>
          <a:p>
            <a:pPr marL="849313" lvl="1" indent="-457200">
              <a:buFont typeface="+mj-lt"/>
              <a:buAutoNum type="arabicPeriod"/>
            </a:pPr>
            <a:r>
              <a:rPr lang="en-US" sz="2000" dirty="0"/>
              <a:t>Explain the importance of validating scope and how it relates to defining and controlling scope</a:t>
            </a:r>
          </a:p>
          <a:p>
            <a:pPr marL="849313" lvl="1" indent="-457200">
              <a:buFont typeface="+mj-lt"/>
              <a:buAutoNum type="arabicPeriod"/>
            </a:pPr>
            <a:r>
              <a:rPr lang="en-US" sz="2000" dirty="0">
                <a:solidFill>
                  <a:srgbClr val="FF0000"/>
                </a:solidFill>
              </a:rPr>
              <a:t>Understand the importance of controlling scope and approaches for preventing scope-related problems on information technology (IT) </a:t>
            </a:r>
            <a:r>
              <a:rPr lang="en-US" sz="2000" dirty="0" smtClean="0">
                <a:solidFill>
                  <a:srgbClr val="FF0000"/>
                </a:solidFill>
              </a:rPr>
              <a:t>projects</a:t>
            </a:r>
            <a:endParaRPr lang="en-US" sz="2000" dirty="0" smtClean="0"/>
          </a:p>
        </p:txBody>
      </p:sp>
      <p:sp>
        <p:nvSpPr>
          <p:cNvPr id="9218" name="Rectangle 2"/>
          <p:cNvSpPr>
            <a:spLocks noGrp="1" noChangeArrowheads="1"/>
          </p:cNvSpPr>
          <p:nvPr>
            <p:ph type="title"/>
          </p:nvPr>
        </p:nvSpPr>
        <p:spPr>
          <a:xfrm>
            <a:off x="381000" y="274638"/>
            <a:ext cx="8305800" cy="715962"/>
          </a:xfrm>
        </p:spPr>
        <p:txBody>
          <a:bodyPr>
            <a:noAutofit/>
          </a:bodyPr>
          <a:lstStyle/>
          <a:p>
            <a:r>
              <a:rPr lang="en-US" sz="4000" dirty="0" smtClean="0"/>
              <a:t>Learning Objectives</a:t>
            </a:r>
          </a:p>
        </p:txBody>
      </p:sp>
      <p:sp>
        <p:nvSpPr>
          <p:cNvPr id="9220"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630E6A95-094A-4E8D-8575-B7EA854693B8}" type="slidenum">
              <a:rPr lang="en-US" smtClean="0"/>
              <a:pPr>
                <a:defRPr/>
              </a:pPr>
              <a:t>40</a:t>
            </a:fld>
            <a:endParaRPr lang="en-US" dirty="0"/>
          </a:p>
        </p:txBody>
      </p:sp>
    </p:spTree>
    <p:extLst>
      <p:ext uri="{BB962C8B-B14F-4D97-AF65-F5344CB8AC3E}">
        <p14:creationId xmlns:p14="http://schemas.microsoft.com/office/powerpoint/2010/main" val="1504792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p:txBody>
          <a:bodyPr/>
          <a:lstStyle/>
          <a:p>
            <a:pPr>
              <a:spcBef>
                <a:spcPts val="1800"/>
              </a:spcBef>
            </a:pPr>
            <a:r>
              <a:rPr lang="en-US" dirty="0" smtClean="0"/>
              <a:t>Scope control involves </a:t>
            </a:r>
            <a:r>
              <a:rPr lang="en-US" b="1" dirty="0" smtClean="0">
                <a:solidFill>
                  <a:srgbClr val="0070C0"/>
                </a:solidFill>
              </a:rPr>
              <a:t>controlling changes </a:t>
            </a:r>
            <a:r>
              <a:rPr lang="en-US" dirty="0" smtClean="0"/>
              <a:t>to the project scope</a:t>
            </a:r>
          </a:p>
          <a:p>
            <a:pPr>
              <a:spcBef>
                <a:spcPts val="1800"/>
              </a:spcBef>
            </a:pPr>
            <a:r>
              <a:rPr lang="en-US" dirty="0" smtClean="0"/>
              <a:t>Goals of scope control are to</a:t>
            </a:r>
          </a:p>
          <a:p>
            <a:pPr lvl="1">
              <a:spcBef>
                <a:spcPts val="600"/>
              </a:spcBef>
            </a:pPr>
            <a:r>
              <a:rPr lang="en-US" dirty="0" smtClean="0"/>
              <a:t>influence the factors that cause scope changes</a:t>
            </a:r>
          </a:p>
          <a:p>
            <a:pPr lvl="1">
              <a:spcBef>
                <a:spcPts val="600"/>
              </a:spcBef>
            </a:pPr>
            <a:r>
              <a:rPr lang="en-US" dirty="0" smtClean="0"/>
              <a:t>assure changes are processed according to procedures developed as part of integrated change control, and</a:t>
            </a:r>
          </a:p>
          <a:p>
            <a:pPr lvl="1">
              <a:spcBef>
                <a:spcPts val="600"/>
              </a:spcBef>
            </a:pPr>
            <a:r>
              <a:rPr lang="en-US" dirty="0" smtClean="0"/>
              <a:t>manage changes when they occur</a:t>
            </a:r>
          </a:p>
          <a:p>
            <a:pPr>
              <a:spcBef>
                <a:spcPts val="1800"/>
              </a:spcBef>
            </a:pPr>
            <a:r>
              <a:rPr lang="en-US" b="1" dirty="0" smtClean="0">
                <a:solidFill>
                  <a:srgbClr val="0070C0"/>
                </a:solidFill>
              </a:rPr>
              <a:t>Variance</a:t>
            </a:r>
            <a:r>
              <a:rPr lang="en-US" dirty="0" smtClean="0">
                <a:solidFill>
                  <a:srgbClr val="0070C0"/>
                </a:solidFill>
              </a:rPr>
              <a:t> </a:t>
            </a:r>
            <a:r>
              <a:rPr lang="en-US" dirty="0" smtClean="0"/>
              <a:t>is the difference between planned and actual performance</a:t>
            </a:r>
          </a:p>
        </p:txBody>
      </p:sp>
      <p:sp>
        <p:nvSpPr>
          <p:cNvPr id="36866" name="Rectangle 2"/>
          <p:cNvSpPr>
            <a:spLocks noGrp="1" noChangeArrowheads="1"/>
          </p:cNvSpPr>
          <p:nvPr>
            <p:ph type="title"/>
          </p:nvPr>
        </p:nvSpPr>
        <p:spPr/>
        <p:txBody>
          <a:bodyPr/>
          <a:lstStyle/>
          <a:p>
            <a:r>
              <a:rPr lang="en-US" dirty="0" smtClean="0"/>
              <a:t>Controlling Scope</a:t>
            </a:r>
          </a:p>
        </p:txBody>
      </p:sp>
      <p:sp>
        <p:nvSpPr>
          <p:cNvPr id="36868"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FA2787EA-4FDC-4AD1-A8FA-09B43D31602B}" type="slidenum">
              <a:rPr lang="en-US" smtClean="0"/>
              <a:pPr>
                <a:defRPr/>
              </a:pPr>
              <a:t>41</a:t>
            </a:fld>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Content Placeholder 2"/>
          <p:cNvSpPr>
            <a:spLocks noGrp="1"/>
          </p:cNvSpPr>
          <p:nvPr>
            <p:ph idx="1"/>
          </p:nvPr>
        </p:nvSpPr>
        <p:spPr/>
        <p:txBody>
          <a:bodyPr/>
          <a:lstStyle/>
          <a:p>
            <a:r>
              <a:rPr lang="en-US" dirty="0" smtClean="0"/>
              <a:t>A project scope that is too broad and grandiose can cause severe problems</a:t>
            </a:r>
          </a:p>
          <a:p>
            <a:pPr lvl="1"/>
            <a:endParaRPr lang="en-US" dirty="0" smtClean="0"/>
          </a:p>
          <a:p>
            <a:pPr lvl="1"/>
            <a:r>
              <a:rPr lang="en-US" dirty="0" smtClean="0"/>
              <a:t>E.g. in 2001, McDonald’s fast-food chain initiated a project to create an intranet that would connect its headquarters with all of its restaurants to provide detailed operational information in real time. After spending $170 million on consultants and initial implementation planning, McDonald’s realized that the project was too much to handle and terminated it</a:t>
            </a:r>
          </a:p>
          <a:p>
            <a:endParaRPr lang="en-US" dirty="0" smtClean="0"/>
          </a:p>
        </p:txBody>
      </p:sp>
      <p:sp>
        <p:nvSpPr>
          <p:cNvPr id="34818" name="Title 1"/>
          <p:cNvSpPr>
            <a:spLocks noGrp="1"/>
          </p:cNvSpPr>
          <p:nvPr>
            <p:ph type="title"/>
          </p:nvPr>
        </p:nvSpPr>
        <p:spPr/>
        <p:txBody>
          <a:bodyPr/>
          <a:lstStyle/>
          <a:p>
            <a:r>
              <a:rPr lang="en-US" dirty="0" smtClean="0"/>
              <a:t>What Went Wrong?</a:t>
            </a:r>
          </a:p>
        </p:txBody>
      </p:sp>
      <p:sp>
        <p:nvSpPr>
          <p:cNvPr id="34820"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3E13A010-08C9-439B-9056-DD5B8E3BD166}" type="slidenum">
              <a:rPr lang="en-US" smtClean="0"/>
              <a:pPr>
                <a:defRPr/>
              </a:pPr>
              <a:t>42</a:t>
            </a:fld>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Content Placeholder 2"/>
          <p:cNvSpPr>
            <a:spLocks noGrp="1"/>
          </p:cNvSpPr>
          <p:nvPr>
            <p:ph idx="1"/>
          </p:nvPr>
        </p:nvSpPr>
        <p:spPr>
          <a:xfrm>
            <a:off x="533400" y="1219200"/>
            <a:ext cx="8610600" cy="5562600"/>
          </a:xfrm>
        </p:spPr>
        <p:txBody>
          <a:bodyPr/>
          <a:lstStyle/>
          <a:p>
            <a:pPr marL="566737" indent="-457200">
              <a:spcBef>
                <a:spcPts val="1800"/>
              </a:spcBef>
              <a:buClrTx/>
              <a:buSzPct val="100000"/>
              <a:buFont typeface="+mj-lt"/>
              <a:buAutoNum type="arabicPeriod"/>
            </a:pPr>
            <a:r>
              <a:rPr lang="en-US" sz="2400" dirty="0" smtClean="0">
                <a:solidFill>
                  <a:srgbClr val="0070C0"/>
                </a:solidFill>
              </a:rPr>
              <a:t>Keep the scope realistic. </a:t>
            </a:r>
            <a:r>
              <a:rPr lang="en-US" sz="2400" dirty="0" smtClean="0"/>
              <a:t>Don’t make projects so large that they can’t be completed. Break large projects down into a series of smaller ones</a:t>
            </a:r>
          </a:p>
          <a:p>
            <a:pPr marL="566737" indent="-457200">
              <a:spcBef>
                <a:spcPts val="1800"/>
              </a:spcBef>
              <a:buClrTx/>
              <a:buSzPct val="100000"/>
              <a:buFont typeface="+mj-lt"/>
              <a:buAutoNum type="arabicPeriod"/>
            </a:pPr>
            <a:r>
              <a:rPr lang="en-US" sz="2400" dirty="0" smtClean="0">
                <a:solidFill>
                  <a:srgbClr val="0070C0"/>
                </a:solidFill>
              </a:rPr>
              <a:t>Involve users in project scope management. </a:t>
            </a:r>
            <a:r>
              <a:rPr lang="en-US" sz="2400" dirty="0" smtClean="0"/>
              <a:t>Assign key users to the project team and give them ownership of requirements definition and scope verification</a:t>
            </a:r>
          </a:p>
          <a:p>
            <a:pPr marL="566737" indent="-457200">
              <a:spcBef>
                <a:spcPts val="1800"/>
              </a:spcBef>
              <a:buClrTx/>
              <a:buSzPct val="100000"/>
              <a:buFont typeface="+mj-lt"/>
              <a:buAutoNum type="arabicPeriod"/>
            </a:pPr>
            <a:r>
              <a:rPr lang="en-US" sz="2400" dirty="0" smtClean="0">
                <a:solidFill>
                  <a:srgbClr val="0070C0"/>
                </a:solidFill>
              </a:rPr>
              <a:t>Use off-the-shelf hardware &amp; software whenever possible. </a:t>
            </a:r>
            <a:r>
              <a:rPr lang="en-US" sz="2400" dirty="0" smtClean="0"/>
              <a:t>Many IT people enjoy using the latest and greatest technology, but business needs, not technology trends, must take priority</a:t>
            </a:r>
          </a:p>
          <a:p>
            <a:pPr marL="566737" indent="-457200">
              <a:spcBef>
                <a:spcPts val="1800"/>
              </a:spcBef>
              <a:buClrTx/>
              <a:buSzPct val="100000"/>
              <a:buFont typeface="+mj-lt"/>
              <a:buAutoNum type="arabicPeriod"/>
            </a:pPr>
            <a:r>
              <a:rPr lang="en-US" sz="2400" dirty="0" smtClean="0">
                <a:solidFill>
                  <a:srgbClr val="0070C0"/>
                </a:solidFill>
              </a:rPr>
              <a:t>Follow good project management processes </a:t>
            </a:r>
            <a:endParaRPr lang="en-US" sz="2400" dirty="0" smtClean="0"/>
          </a:p>
        </p:txBody>
      </p:sp>
      <p:sp>
        <p:nvSpPr>
          <p:cNvPr id="37890" name="Title 1"/>
          <p:cNvSpPr>
            <a:spLocks noGrp="1"/>
          </p:cNvSpPr>
          <p:nvPr>
            <p:ph type="title"/>
          </p:nvPr>
        </p:nvSpPr>
        <p:spPr>
          <a:xfrm>
            <a:off x="457200" y="0"/>
            <a:ext cx="8229600" cy="1143000"/>
          </a:xfrm>
        </p:spPr>
        <p:txBody>
          <a:bodyPr>
            <a:normAutofit fontScale="90000"/>
          </a:bodyPr>
          <a:lstStyle/>
          <a:p>
            <a:r>
              <a:rPr lang="en-US" dirty="0" smtClean="0"/>
              <a:t>Best Practices for Avoiding Scope Problems</a:t>
            </a:r>
          </a:p>
        </p:txBody>
      </p:sp>
      <p:sp>
        <p:nvSpPr>
          <p:cNvPr id="37892"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66A172ED-F4A1-4391-9A5F-424BBA83E880}" type="slidenum">
              <a:rPr lang="en-US" smtClean="0"/>
              <a:pPr>
                <a:defRPr/>
              </a:pPr>
              <a:t>43</a:t>
            </a:fld>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685800" y="1066800"/>
            <a:ext cx="8305800" cy="5105400"/>
          </a:xfrm>
        </p:spPr>
        <p:txBody>
          <a:bodyPr/>
          <a:lstStyle/>
          <a:p>
            <a:pPr>
              <a:spcBef>
                <a:spcPts val="1200"/>
              </a:spcBef>
            </a:pPr>
            <a:r>
              <a:rPr lang="en-US" dirty="0" smtClean="0"/>
              <a:t>Develop a good project selection process and insist that sponsors are from the user organization</a:t>
            </a:r>
          </a:p>
          <a:p>
            <a:pPr>
              <a:spcBef>
                <a:spcPts val="1200"/>
              </a:spcBef>
            </a:pPr>
            <a:r>
              <a:rPr lang="en-US" dirty="0" smtClean="0"/>
              <a:t>Have users on the project team in important roles</a:t>
            </a:r>
          </a:p>
          <a:p>
            <a:pPr>
              <a:spcBef>
                <a:spcPts val="1200"/>
              </a:spcBef>
            </a:pPr>
            <a:r>
              <a:rPr lang="en-US" dirty="0" smtClean="0"/>
              <a:t>Have regular meetings with defined agendas, and have users sign off on key deliverables presented at meetings</a:t>
            </a:r>
          </a:p>
          <a:p>
            <a:pPr>
              <a:spcBef>
                <a:spcPts val="1200"/>
              </a:spcBef>
            </a:pPr>
            <a:r>
              <a:rPr lang="en-US" dirty="0" smtClean="0"/>
              <a:t>Deliver something to users and sponsors on a regular basis</a:t>
            </a:r>
          </a:p>
          <a:p>
            <a:pPr>
              <a:spcBef>
                <a:spcPts val="1200"/>
              </a:spcBef>
            </a:pPr>
            <a:r>
              <a:rPr lang="en-US" dirty="0" smtClean="0"/>
              <a:t>Don’t promise to deliver when you know you can’t</a:t>
            </a:r>
          </a:p>
          <a:p>
            <a:pPr>
              <a:spcBef>
                <a:spcPts val="1200"/>
              </a:spcBef>
            </a:pPr>
            <a:r>
              <a:rPr lang="en-US" dirty="0" smtClean="0"/>
              <a:t>Co-locate users with developers</a:t>
            </a:r>
          </a:p>
          <a:p>
            <a:pPr>
              <a:spcBef>
                <a:spcPts val="1200"/>
              </a:spcBef>
            </a:pPr>
            <a:endParaRPr lang="en-US" dirty="0" smtClean="0"/>
          </a:p>
        </p:txBody>
      </p:sp>
      <p:sp>
        <p:nvSpPr>
          <p:cNvPr id="38914" name="Rectangle 2"/>
          <p:cNvSpPr>
            <a:spLocks noGrp="1" noChangeArrowheads="1"/>
          </p:cNvSpPr>
          <p:nvPr>
            <p:ph type="title"/>
          </p:nvPr>
        </p:nvSpPr>
        <p:spPr>
          <a:xfrm>
            <a:off x="381000" y="274638"/>
            <a:ext cx="8763000" cy="487362"/>
          </a:xfrm>
        </p:spPr>
        <p:txBody>
          <a:bodyPr>
            <a:normAutofit fontScale="90000"/>
          </a:bodyPr>
          <a:lstStyle/>
          <a:p>
            <a:r>
              <a:rPr lang="en-US" dirty="0" smtClean="0"/>
              <a:t>Suggestions for Improving User Input</a:t>
            </a:r>
          </a:p>
        </p:txBody>
      </p:sp>
      <p:sp>
        <p:nvSpPr>
          <p:cNvPr id="38916"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72C4DB84-AA51-438C-AA95-367BB6DAAC23}" type="slidenum">
              <a:rPr lang="en-US" smtClean="0"/>
              <a:pPr>
                <a:defRPr/>
              </a:pPr>
              <a:t>44</a:t>
            </a:fld>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Content Placeholder 3" descr="agile-scrum-process.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175" y="1052513"/>
            <a:ext cx="9147175" cy="5802312"/>
          </a:xfrm>
        </p:spPr>
      </p:pic>
      <p:sp>
        <p:nvSpPr>
          <p:cNvPr id="45059"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algn="ctr" rtl="1" eaLnBrk="0" fontAlgn="base" hangingPunct="0">
              <a:spcBef>
                <a:spcPct val="0"/>
              </a:spcBef>
              <a:spcAft>
                <a:spcPct val="0"/>
              </a:spcAft>
              <a:defRPr b="1">
                <a:solidFill>
                  <a:schemeClr val="tx1"/>
                </a:solidFill>
                <a:latin typeface="Arial" charset="0"/>
                <a:cs typeface="Arial" charset="0"/>
              </a:defRPr>
            </a:lvl6pPr>
            <a:lvl7pPr marL="2971800" indent="-228600" algn="ctr" rtl="1" eaLnBrk="0" fontAlgn="base" hangingPunct="0">
              <a:spcBef>
                <a:spcPct val="0"/>
              </a:spcBef>
              <a:spcAft>
                <a:spcPct val="0"/>
              </a:spcAft>
              <a:defRPr b="1">
                <a:solidFill>
                  <a:schemeClr val="tx1"/>
                </a:solidFill>
                <a:latin typeface="Arial" charset="0"/>
                <a:cs typeface="Arial" charset="0"/>
              </a:defRPr>
            </a:lvl7pPr>
            <a:lvl8pPr marL="3429000" indent="-228600" algn="ctr" rtl="1" eaLnBrk="0" fontAlgn="base" hangingPunct="0">
              <a:spcBef>
                <a:spcPct val="0"/>
              </a:spcBef>
              <a:spcAft>
                <a:spcPct val="0"/>
              </a:spcAft>
              <a:defRPr b="1">
                <a:solidFill>
                  <a:schemeClr val="tx1"/>
                </a:solidFill>
                <a:latin typeface="Arial" charset="0"/>
                <a:cs typeface="Arial" charset="0"/>
              </a:defRPr>
            </a:lvl8pPr>
            <a:lvl9pPr marL="3886200" indent="-228600" algn="ctr" rtl="1" eaLnBrk="0" fontAlgn="base" hangingPunct="0">
              <a:spcBef>
                <a:spcPct val="0"/>
              </a:spcBef>
              <a:spcAft>
                <a:spcPct val="0"/>
              </a:spcAft>
              <a:defRPr b="1">
                <a:solidFill>
                  <a:schemeClr val="tx1"/>
                </a:solidFill>
                <a:latin typeface="Arial" charset="0"/>
                <a:cs typeface="Arial" charset="0"/>
              </a:defRPr>
            </a:lvl9pPr>
          </a:lstStyle>
          <a:p>
            <a:pPr eaLnBrk="1" hangingPunct="1"/>
            <a:r>
              <a:rPr lang="en-US" b="0" smtClean="0">
                <a:solidFill>
                  <a:schemeClr val="bg1"/>
                </a:solidFill>
              </a:rPr>
              <a:t>Page </a:t>
            </a:r>
            <a:fld id="{2FBFA2F9-BBB4-4831-82D6-4CA349E6A268}" type="slidenum">
              <a:rPr lang="en-US" b="0" smtClean="0">
                <a:solidFill>
                  <a:schemeClr val="bg1"/>
                </a:solidFill>
              </a:rPr>
              <a:pPr eaLnBrk="1" hangingPunct="1"/>
              <a:t>45</a:t>
            </a:fld>
            <a:endParaRPr lang="en-US" b="0" smtClean="0">
              <a:solidFill>
                <a:schemeClr val="bg1"/>
              </a:solidFill>
            </a:endParaRPr>
          </a:p>
        </p:txBody>
      </p:sp>
      <p:sp>
        <p:nvSpPr>
          <p:cNvPr id="5" name="Rectangle 2"/>
          <p:cNvSpPr txBox="1">
            <a:spLocks noChangeArrowheads="1"/>
          </p:cNvSpPr>
          <p:nvPr/>
        </p:nvSpPr>
        <p:spPr>
          <a:xfrm>
            <a:off x="3995738" y="357188"/>
            <a:ext cx="4968875" cy="503237"/>
          </a:xfrm>
          <a:prstGeom prst="rect">
            <a:avLst/>
          </a:prstGeom>
        </p:spPr>
        <p:txBody>
          <a:bodyPr/>
          <a:lstStyle/>
          <a:p>
            <a:pPr algn="r" eaLnBrk="0" hangingPunct="0">
              <a:defRPr/>
            </a:pPr>
            <a:r>
              <a:rPr lang="en-US" sz="2200" b="0" dirty="0">
                <a:solidFill>
                  <a:schemeClr val="bg1"/>
                </a:solidFill>
                <a:latin typeface="+mj-lt"/>
                <a:ea typeface="+mj-ea"/>
                <a:cs typeface="+mj-cs"/>
              </a:rPr>
              <a:t>Scrum Methodology</a:t>
            </a:r>
          </a:p>
        </p:txBody>
      </p:sp>
      <p:sp>
        <p:nvSpPr>
          <p:cNvPr id="6" name="Title 2"/>
          <p:cNvSpPr txBox="1">
            <a:spLocks/>
          </p:cNvSpPr>
          <p:nvPr/>
        </p:nvSpPr>
        <p:spPr>
          <a:xfrm>
            <a:off x="457200" y="274638"/>
            <a:ext cx="8229600" cy="1143000"/>
          </a:xfrm>
          <a:prstGeom prst="rect">
            <a:avLst/>
          </a:prstGeom>
        </p:spPr>
        <p:txBody>
          <a:bodyPr/>
          <a:lst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a:lstStyle>
          <a:p>
            <a:r>
              <a:rPr lang="en-US" smtClean="0"/>
              <a:t>Scrum Framework</a:t>
            </a:r>
            <a:endParaRPr lang="en-US" dirty="0"/>
          </a:p>
        </p:txBody>
      </p:sp>
    </p:spTree>
    <p:extLst>
      <p:ext uri="{BB962C8B-B14F-4D97-AF65-F5344CB8AC3E}">
        <p14:creationId xmlns:p14="http://schemas.microsoft.com/office/powerpoint/2010/main" val="328558293"/>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304800" y="1524000"/>
            <a:ext cx="8458200" cy="4572000"/>
          </a:xfrm>
        </p:spPr>
        <p:txBody>
          <a:bodyPr/>
          <a:lstStyle/>
          <a:p>
            <a:pPr>
              <a:lnSpc>
                <a:spcPct val="90000"/>
              </a:lnSpc>
              <a:spcBef>
                <a:spcPts val="1800"/>
              </a:spcBef>
            </a:pPr>
            <a:r>
              <a:rPr lang="en-US" dirty="0" smtClean="0"/>
              <a:t>Develop and follow a requirements management process</a:t>
            </a:r>
          </a:p>
          <a:p>
            <a:pPr>
              <a:lnSpc>
                <a:spcPct val="90000"/>
              </a:lnSpc>
              <a:spcBef>
                <a:spcPts val="1800"/>
              </a:spcBef>
            </a:pPr>
            <a:r>
              <a:rPr lang="en-US" dirty="0" smtClean="0"/>
              <a:t>Use techniques such as </a:t>
            </a:r>
            <a:r>
              <a:rPr lang="en-US" b="1" dirty="0" smtClean="0">
                <a:solidFill>
                  <a:srgbClr val="5B53FF"/>
                </a:solidFill>
              </a:rPr>
              <a:t>prototyping, Use case modeling, and Joint Application Design (JAD) </a:t>
            </a:r>
            <a:r>
              <a:rPr lang="en-US" dirty="0" smtClean="0"/>
              <a:t>to get more user involvement</a:t>
            </a:r>
          </a:p>
          <a:p>
            <a:pPr>
              <a:lnSpc>
                <a:spcPct val="90000"/>
              </a:lnSpc>
              <a:spcBef>
                <a:spcPts val="1800"/>
              </a:spcBef>
            </a:pPr>
            <a:r>
              <a:rPr lang="en-US" dirty="0" smtClean="0"/>
              <a:t>Put requirements in writing and keep them current</a:t>
            </a:r>
          </a:p>
          <a:p>
            <a:pPr>
              <a:lnSpc>
                <a:spcPct val="90000"/>
              </a:lnSpc>
              <a:spcBef>
                <a:spcPts val="1800"/>
              </a:spcBef>
            </a:pPr>
            <a:r>
              <a:rPr lang="en-US" dirty="0" smtClean="0"/>
              <a:t>Create a requirements management database for documenting and controlling requirements</a:t>
            </a:r>
          </a:p>
        </p:txBody>
      </p:sp>
      <p:sp>
        <p:nvSpPr>
          <p:cNvPr id="39938" name="Rectangle 2"/>
          <p:cNvSpPr>
            <a:spLocks noGrp="1" noChangeArrowheads="1"/>
          </p:cNvSpPr>
          <p:nvPr>
            <p:ph type="title"/>
          </p:nvPr>
        </p:nvSpPr>
        <p:spPr>
          <a:xfrm>
            <a:off x="304800" y="0"/>
            <a:ext cx="8458200" cy="1311275"/>
          </a:xfrm>
        </p:spPr>
        <p:txBody>
          <a:bodyPr/>
          <a:lstStyle/>
          <a:p>
            <a:r>
              <a:rPr lang="en-US" sz="3600" dirty="0" smtClean="0"/>
              <a:t>Suggestions for Reducing Incomplete and Changing Requirements</a:t>
            </a:r>
          </a:p>
        </p:txBody>
      </p:sp>
      <p:sp>
        <p:nvSpPr>
          <p:cNvPr id="39940"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86E3A240-C080-4FF8-AF08-5F5AF592E99F}" type="slidenum">
              <a:rPr lang="en-US" smtClean="0"/>
              <a:pPr>
                <a:defRPr/>
              </a:pPr>
              <a:t>46</a:t>
            </a:fld>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685800" y="1798638"/>
            <a:ext cx="8229600" cy="4525962"/>
          </a:xfrm>
        </p:spPr>
        <p:txBody>
          <a:bodyPr/>
          <a:lstStyle/>
          <a:p>
            <a:pPr>
              <a:spcBef>
                <a:spcPts val="1800"/>
              </a:spcBef>
            </a:pPr>
            <a:r>
              <a:rPr lang="en-US" dirty="0" smtClean="0"/>
              <a:t>Provide adequate testing and conduct testing throughout the project life cycle</a:t>
            </a:r>
          </a:p>
          <a:p>
            <a:pPr>
              <a:spcBef>
                <a:spcPts val="1800"/>
              </a:spcBef>
            </a:pPr>
            <a:r>
              <a:rPr lang="en-US" dirty="0" smtClean="0"/>
              <a:t>Review changes from a systems perspective</a:t>
            </a:r>
          </a:p>
          <a:p>
            <a:pPr>
              <a:spcBef>
                <a:spcPts val="1800"/>
              </a:spcBef>
            </a:pPr>
            <a:r>
              <a:rPr lang="en-US" dirty="0" smtClean="0"/>
              <a:t>Emphasize completion dates to help focus on what’s most important</a:t>
            </a:r>
          </a:p>
          <a:p>
            <a:pPr>
              <a:spcBef>
                <a:spcPts val="1800"/>
              </a:spcBef>
            </a:pPr>
            <a:r>
              <a:rPr lang="en-US" dirty="0" smtClean="0"/>
              <a:t>Allocate resources specifically for handling change requests/enhancements</a:t>
            </a:r>
          </a:p>
          <a:p>
            <a:pPr>
              <a:spcBef>
                <a:spcPts val="1800"/>
              </a:spcBef>
              <a:buFontTx/>
              <a:buNone/>
            </a:pPr>
            <a:endParaRPr lang="en-US" dirty="0" smtClean="0"/>
          </a:p>
        </p:txBody>
      </p:sp>
      <p:sp>
        <p:nvSpPr>
          <p:cNvPr id="40962" name="Rectangle 2"/>
          <p:cNvSpPr>
            <a:spLocks noGrp="1" noChangeArrowheads="1"/>
          </p:cNvSpPr>
          <p:nvPr>
            <p:ph type="title"/>
          </p:nvPr>
        </p:nvSpPr>
        <p:spPr>
          <a:xfrm>
            <a:off x="457200" y="274638"/>
            <a:ext cx="8458200" cy="1143000"/>
          </a:xfrm>
        </p:spPr>
        <p:txBody>
          <a:bodyPr>
            <a:noAutofit/>
          </a:bodyPr>
          <a:lstStyle/>
          <a:p>
            <a:r>
              <a:rPr lang="en-US" sz="3600" dirty="0" smtClean="0"/>
              <a:t>Suggestions for Reducing Incomplete and Changing Requirements (cont’d)</a:t>
            </a:r>
          </a:p>
        </p:txBody>
      </p:sp>
      <p:sp>
        <p:nvSpPr>
          <p:cNvPr id="40964"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AB3DB899-9DAE-4E06-9164-E573618AC31A}" type="slidenum">
              <a:rPr lang="en-US" smtClean="0"/>
              <a:pPr>
                <a:defRPr/>
              </a:pPr>
              <a:t>47</a:t>
            </a:fld>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914400" y="1219200"/>
            <a:ext cx="8229600" cy="4787900"/>
          </a:xfrm>
        </p:spPr>
        <p:txBody>
          <a:bodyPr/>
          <a:lstStyle/>
          <a:p>
            <a:r>
              <a:rPr lang="en-US" dirty="0" smtClean="0"/>
              <a:t>Project scope management includes the processes required to ensure that the project addresses all the work required, and only the work required, to complete the project successfully</a:t>
            </a:r>
            <a:br>
              <a:rPr lang="en-US" dirty="0" smtClean="0"/>
            </a:br>
            <a:endParaRPr lang="en-US" dirty="0" smtClean="0"/>
          </a:p>
          <a:p>
            <a:r>
              <a:rPr lang="en-US" dirty="0" smtClean="0"/>
              <a:t>Main processes include</a:t>
            </a:r>
          </a:p>
          <a:p>
            <a:pPr lvl="1"/>
            <a:r>
              <a:rPr lang="en-US" dirty="0" smtClean="0">
                <a:solidFill>
                  <a:srgbClr val="0070C0"/>
                </a:solidFill>
              </a:rPr>
              <a:t>Define scope management</a:t>
            </a:r>
          </a:p>
          <a:p>
            <a:pPr lvl="1"/>
            <a:r>
              <a:rPr lang="en-US" dirty="0" smtClean="0">
                <a:solidFill>
                  <a:srgbClr val="0070C0"/>
                </a:solidFill>
              </a:rPr>
              <a:t>Collect requirements</a:t>
            </a:r>
          </a:p>
          <a:p>
            <a:pPr lvl="1"/>
            <a:r>
              <a:rPr lang="en-US" dirty="0" smtClean="0">
                <a:solidFill>
                  <a:srgbClr val="0070C0"/>
                </a:solidFill>
              </a:rPr>
              <a:t>Define scope</a:t>
            </a:r>
          </a:p>
          <a:p>
            <a:pPr lvl="1"/>
            <a:r>
              <a:rPr lang="en-US" dirty="0" smtClean="0">
                <a:solidFill>
                  <a:srgbClr val="0070C0"/>
                </a:solidFill>
              </a:rPr>
              <a:t>Create WBS</a:t>
            </a:r>
          </a:p>
          <a:p>
            <a:pPr lvl="1"/>
            <a:r>
              <a:rPr lang="en-US" dirty="0" smtClean="0">
                <a:solidFill>
                  <a:srgbClr val="0070C0"/>
                </a:solidFill>
              </a:rPr>
              <a:t>Validate scope</a:t>
            </a:r>
          </a:p>
          <a:p>
            <a:pPr lvl="1"/>
            <a:r>
              <a:rPr lang="en-US" dirty="0" smtClean="0">
                <a:solidFill>
                  <a:srgbClr val="0070C0"/>
                </a:solidFill>
              </a:rPr>
              <a:t>Control scope</a:t>
            </a:r>
          </a:p>
        </p:txBody>
      </p:sp>
      <p:sp>
        <p:nvSpPr>
          <p:cNvPr id="43010" name="Rectangle 2"/>
          <p:cNvSpPr>
            <a:spLocks noGrp="1" noChangeArrowheads="1"/>
          </p:cNvSpPr>
          <p:nvPr>
            <p:ph type="title"/>
          </p:nvPr>
        </p:nvSpPr>
        <p:spPr>
          <a:xfrm>
            <a:off x="457200" y="274638"/>
            <a:ext cx="8229600" cy="868362"/>
          </a:xfrm>
        </p:spPr>
        <p:txBody>
          <a:bodyPr/>
          <a:lstStyle/>
          <a:p>
            <a:r>
              <a:rPr lang="en-US" dirty="0" smtClean="0"/>
              <a:t>Chapter Summary</a:t>
            </a:r>
          </a:p>
        </p:txBody>
      </p:sp>
      <p:sp>
        <p:nvSpPr>
          <p:cNvPr id="43012"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5B88E6DB-F3C7-46D8-83C9-70FD224F3622}" type="slidenum">
              <a:rPr lang="en-US" smtClean="0"/>
              <a:pPr>
                <a:defRPr/>
              </a:pPr>
              <a:t>48</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533400"/>
            <a:ext cx="8229600" cy="1143000"/>
          </a:xfrm>
        </p:spPr>
        <p:txBody>
          <a:bodyPr>
            <a:normAutofit/>
          </a:bodyPr>
          <a:lstStyle/>
          <a:p>
            <a:r>
              <a:rPr lang="en-US" dirty="0" smtClean="0"/>
              <a:t>Project Management Framework</a:t>
            </a:r>
          </a:p>
        </p:txBody>
      </p:sp>
      <p:sp>
        <p:nvSpPr>
          <p:cNvPr id="23555" name="Footer Placeholder 5"/>
          <p:cNvSpPr>
            <a:spLocks noGrp="1"/>
          </p:cNvSpPr>
          <p:nvPr>
            <p:ph type="ftr" sz="quarter" idx="4294967295"/>
          </p:nvPr>
        </p:nvSpPr>
        <p:spPr bwMode="auto">
          <a:xfrm>
            <a:off x="0" y="6400800"/>
            <a:ext cx="2590800" cy="365125"/>
          </a:xfrm>
          <a:prstGeom prst="rect">
            <a:avLst/>
          </a:prstGeom>
          <a:noFill/>
          <a:ln>
            <a:miter lim="800000"/>
            <a:headEnd/>
            <a:tailEnd/>
          </a:ln>
        </p:spPr>
        <p:txBody>
          <a:bodyPr vert="horz" wrap="square" lIns="91440" tIns="45720" rIns="91440" bIns="45720" numCol="1" compatLnSpc="1">
            <a:prstTxWarp prst="textNoShape">
              <a:avLst/>
            </a:prstTxWarp>
          </a:bodyPr>
          <a:lstStyle/>
          <a:p>
            <a:pPr>
              <a:buFontTx/>
              <a:buNone/>
            </a:pPr>
            <a:r>
              <a:rPr lang="en-US" sz="1200" dirty="0" smtClean="0"/>
              <a:t>Information Technology Project Management, Seventh Edition</a:t>
            </a:r>
            <a:endParaRPr lang="en-US" sz="1200"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4775"/>
          <a:stretch/>
        </p:blipFill>
        <p:spPr>
          <a:xfrm>
            <a:off x="84961" y="1554740"/>
            <a:ext cx="9059039" cy="4836121"/>
          </a:xfrm>
          <a:prstGeom prst="rect">
            <a:avLst/>
          </a:prstGeom>
        </p:spPr>
      </p:pic>
    </p:spTree>
    <p:extLst>
      <p:ext uri="{BB962C8B-B14F-4D97-AF65-F5344CB8AC3E}">
        <p14:creationId xmlns:p14="http://schemas.microsoft.com/office/powerpoint/2010/main" val="8698945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228600" y="0"/>
            <a:ext cx="8610600" cy="1143000"/>
          </a:xfrm>
        </p:spPr>
        <p:txBody>
          <a:bodyPr>
            <a:normAutofit/>
          </a:bodyPr>
          <a:lstStyle/>
          <a:p>
            <a:r>
              <a:rPr lang="en-US" sz="3200" dirty="0" smtClean="0"/>
              <a:t>Project Management Process Groups and Knowledge Area Mapping </a:t>
            </a:r>
            <a:r>
              <a:rPr lang="en-US" sz="2200" dirty="0" smtClean="0"/>
              <a:t>(PMBOK®, 5</a:t>
            </a:r>
            <a:r>
              <a:rPr lang="en-US" sz="2200" baseline="30000" dirty="0" smtClean="0"/>
              <a:t>th</a:t>
            </a:r>
            <a:r>
              <a:rPr lang="en-US" sz="2200" dirty="0" smtClean="0"/>
              <a:t> ed., 2012)</a:t>
            </a:r>
            <a:endParaRPr lang="en-US" sz="3200" dirty="0" smtClean="0"/>
          </a:p>
        </p:txBody>
      </p:sp>
      <p:sp>
        <p:nvSpPr>
          <p:cNvPr id="7" name="Slide Number Placeholder 6"/>
          <p:cNvSpPr>
            <a:spLocks noGrp="1"/>
          </p:cNvSpPr>
          <p:nvPr>
            <p:ph type="sldNum" sz="quarter" idx="11"/>
          </p:nvPr>
        </p:nvSpPr>
        <p:spPr>
          <a:xfrm>
            <a:off x="6793319" y="6492875"/>
            <a:ext cx="2350681" cy="365125"/>
          </a:xfrm>
        </p:spPr>
        <p:txBody>
          <a:bodyPr/>
          <a:lstStyle/>
          <a:p>
            <a:pPr algn="r">
              <a:defRPr/>
            </a:pPr>
            <a:fld id="{C796DE11-80E7-4489-BDD7-4B19D01BE34D}" type="slidenum">
              <a:rPr lang="en-US" smtClean="0"/>
              <a:pPr algn="r">
                <a:defRPr/>
              </a:pPr>
              <a:t>6</a:t>
            </a:fld>
            <a:endParaRPr lang="en-US" dirty="0"/>
          </a:p>
        </p:txBody>
      </p:sp>
      <p:sp>
        <p:nvSpPr>
          <p:cNvPr id="16388" name="Rectangle 8"/>
          <p:cNvSpPr>
            <a:spLocks noChangeArrowheads="1"/>
          </p:cNvSpPr>
          <p:nvPr/>
        </p:nvSpPr>
        <p:spPr bwMode="auto">
          <a:xfrm>
            <a:off x="6629400" y="3733800"/>
            <a:ext cx="533400" cy="152400"/>
          </a:xfrm>
          <a:prstGeom prst="rect">
            <a:avLst/>
          </a:prstGeom>
          <a:solidFill>
            <a:schemeClr val="bg1"/>
          </a:solidFill>
          <a:ln w="9525">
            <a:solidFill>
              <a:schemeClr val="bg1"/>
            </a:solidFill>
            <a:miter lim="800000"/>
            <a:headEnd/>
            <a:tailEnd/>
          </a:ln>
        </p:spPr>
        <p:txBody>
          <a:bodyPr wrap="none" anchor="ctr"/>
          <a:lstStyle/>
          <a:p>
            <a:endParaRPr lang="en-US" dirty="0"/>
          </a:p>
        </p:txBody>
      </p:sp>
      <p:sp>
        <p:nvSpPr>
          <p:cNvPr id="8" name="Footer Placeholder 3"/>
          <p:cNvSpPr txBox="1">
            <a:spLocks/>
          </p:cNvSpPr>
          <p:nvPr/>
        </p:nvSpPr>
        <p:spPr bwMode="auto">
          <a:xfrm>
            <a:off x="0" y="6492875"/>
            <a:ext cx="2350681" cy="365125"/>
          </a:xfrm>
          <a:prstGeom prst="rect">
            <a:avLst/>
          </a:prstGeom>
          <a:noFill/>
          <a:ln>
            <a:miter lim="800000"/>
            <a:headEnd/>
            <a:tailEnd/>
          </a:ln>
        </p:spPr>
        <p:txBody>
          <a:bodyPr vert="horz" anchor="b"/>
          <a:lstStyle>
            <a:defPPr>
              <a:defRPr lang="en-US"/>
            </a:defPPr>
            <a:lvl1pPr algn="l" rtl="0" eaLnBrk="1" fontAlgn="base" latinLnBrk="0" hangingPunct="1">
              <a:spcBef>
                <a:spcPct val="0"/>
              </a:spcBef>
              <a:spcAft>
                <a:spcPct val="0"/>
              </a:spcAft>
              <a:defRPr kumimoji="0" sz="1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r>
              <a:rPr lang="en-US" smtClean="0"/>
              <a:t>Information Technology Project Management, Seventh Edition</a:t>
            </a:r>
            <a:endParaRPr lang="en-US"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924" y="1172896"/>
            <a:ext cx="7488876" cy="5685104"/>
          </a:xfrm>
          <a:prstGeom prst="rect">
            <a:avLst/>
          </a:prstGeom>
        </p:spPr>
      </p:pic>
      <p:sp>
        <p:nvSpPr>
          <p:cNvPr id="9" name="Rounded Rectangle 8"/>
          <p:cNvSpPr/>
          <p:nvPr/>
        </p:nvSpPr>
        <p:spPr>
          <a:xfrm>
            <a:off x="816924" y="3352800"/>
            <a:ext cx="7488876" cy="1066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226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152400" y="990600"/>
            <a:ext cx="8763000" cy="5029200"/>
          </a:xfrm>
        </p:spPr>
        <p:txBody>
          <a:bodyPr/>
          <a:lstStyle/>
          <a:p>
            <a:r>
              <a:rPr lang="en-US" sz="2000" dirty="0" smtClean="0"/>
              <a:t>Understand </a:t>
            </a:r>
            <a:r>
              <a:rPr lang="en-US" sz="2000" dirty="0"/>
              <a:t>the importance of good </a:t>
            </a:r>
            <a:r>
              <a:rPr lang="en-US" sz="2000" b="1" dirty="0">
                <a:solidFill>
                  <a:srgbClr val="0070C0"/>
                </a:solidFill>
              </a:rPr>
              <a:t>project scope </a:t>
            </a:r>
            <a:r>
              <a:rPr lang="en-US" sz="2000" b="1" dirty="0" smtClean="0">
                <a:solidFill>
                  <a:srgbClr val="0070C0"/>
                </a:solidFill>
              </a:rPr>
              <a:t>management </a:t>
            </a:r>
          </a:p>
          <a:p>
            <a:pPr marL="849313" lvl="1" indent="-457200">
              <a:buFont typeface="+mj-lt"/>
              <a:buAutoNum type="arabicPeriod"/>
            </a:pPr>
            <a:r>
              <a:rPr lang="en-US" sz="2000" dirty="0" smtClean="0"/>
              <a:t>Describe </a:t>
            </a:r>
            <a:r>
              <a:rPr lang="en-US" sz="2000" dirty="0"/>
              <a:t>the process of planning scope </a:t>
            </a:r>
            <a:r>
              <a:rPr lang="en-US" sz="2000" dirty="0" smtClean="0"/>
              <a:t>management</a:t>
            </a:r>
          </a:p>
          <a:p>
            <a:pPr marL="849313" lvl="1" indent="-457200">
              <a:buFont typeface="+mj-lt"/>
              <a:buAutoNum type="arabicPeriod"/>
            </a:pPr>
            <a:r>
              <a:rPr lang="en-US" sz="2000" dirty="0" smtClean="0"/>
              <a:t>Discuss </a:t>
            </a:r>
            <a:r>
              <a:rPr lang="en-US" sz="2000" dirty="0"/>
              <a:t>methods for collecting and documenting requirements to </a:t>
            </a:r>
            <a:r>
              <a:rPr lang="en-US" sz="2000" dirty="0" smtClean="0"/>
              <a:t>meet stakeholder </a:t>
            </a:r>
            <a:r>
              <a:rPr lang="en-US" sz="2000" dirty="0"/>
              <a:t>needs and </a:t>
            </a:r>
            <a:r>
              <a:rPr lang="en-US" sz="2000" dirty="0" smtClean="0"/>
              <a:t>expectations </a:t>
            </a:r>
          </a:p>
          <a:p>
            <a:pPr marL="849313" lvl="1" indent="-457200">
              <a:buFont typeface="+mj-lt"/>
              <a:buAutoNum type="arabicPeriod"/>
            </a:pPr>
            <a:r>
              <a:rPr lang="en-US" sz="2000" dirty="0" smtClean="0"/>
              <a:t>Explain </a:t>
            </a:r>
            <a:r>
              <a:rPr lang="en-US" sz="2000" dirty="0"/>
              <a:t>the scope definition process and describe the contents of </a:t>
            </a:r>
            <a:r>
              <a:rPr lang="en-US" sz="2000" dirty="0" smtClean="0"/>
              <a:t>a project </a:t>
            </a:r>
            <a:r>
              <a:rPr lang="en-US" sz="2000" dirty="0"/>
              <a:t>scope statement</a:t>
            </a:r>
          </a:p>
          <a:p>
            <a:pPr marL="849313" lvl="1" indent="-457200">
              <a:buFont typeface="+mj-lt"/>
              <a:buAutoNum type="arabicPeriod"/>
            </a:pPr>
            <a:r>
              <a:rPr lang="en-US" sz="2200" dirty="0" smtClean="0"/>
              <a:t>Discuss </a:t>
            </a:r>
            <a:r>
              <a:rPr lang="en-US" sz="2200" dirty="0"/>
              <a:t>the process for creating a work breakdown structure using </a:t>
            </a:r>
            <a:r>
              <a:rPr lang="en-US" sz="2200" dirty="0" smtClean="0"/>
              <a:t>the analogy</a:t>
            </a:r>
            <a:r>
              <a:rPr lang="en-US" sz="2200" dirty="0"/>
              <a:t>, top-down, bottom-up, and mind-mapping </a:t>
            </a:r>
            <a:r>
              <a:rPr lang="en-US" sz="2200" dirty="0" smtClean="0"/>
              <a:t>approaches</a:t>
            </a:r>
          </a:p>
          <a:p>
            <a:pPr marL="849313" lvl="1" indent="-457200">
              <a:buFont typeface="+mj-lt"/>
              <a:buAutoNum type="arabicPeriod"/>
            </a:pPr>
            <a:r>
              <a:rPr lang="en-US" sz="2000" dirty="0"/>
              <a:t>Explain the importance of validating scope and how it relates to defining and controlling scope</a:t>
            </a:r>
          </a:p>
          <a:p>
            <a:pPr marL="849313" lvl="1" indent="-457200">
              <a:buFont typeface="+mj-lt"/>
              <a:buAutoNum type="arabicPeriod"/>
            </a:pPr>
            <a:r>
              <a:rPr lang="en-US" sz="2000" dirty="0"/>
              <a:t>Understand the importance of controlling scope and approaches for preventing scope-related problems on information technology (IT) </a:t>
            </a:r>
            <a:r>
              <a:rPr lang="en-US" sz="2000" dirty="0" smtClean="0"/>
              <a:t>projects</a:t>
            </a:r>
            <a:endParaRPr lang="en-US" sz="2000" dirty="0"/>
          </a:p>
        </p:txBody>
      </p:sp>
      <p:sp>
        <p:nvSpPr>
          <p:cNvPr id="9218" name="Rectangle 2"/>
          <p:cNvSpPr>
            <a:spLocks noGrp="1" noChangeArrowheads="1"/>
          </p:cNvSpPr>
          <p:nvPr>
            <p:ph type="title"/>
          </p:nvPr>
        </p:nvSpPr>
        <p:spPr>
          <a:xfrm>
            <a:off x="381000" y="274638"/>
            <a:ext cx="8305800" cy="715962"/>
          </a:xfrm>
        </p:spPr>
        <p:txBody>
          <a:bodyPr>
            <a:noAutofit/>
          </a:bodyPr>
          <a:lstStyle/>
          <a:p>
            <a:r>
              <a:rPr lang="en-US" sz="4000" dirty="0" smtClean="0"/>
              <a:t>Learning Objectives</a:t>
            </a:r>
          </a:p>
        </p:txBody>
      </p:sp>
      <p:sp>
        <p:nvSpPr>
          <p:cNvPr id="9220"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630E6A95-094A-4E8D-8575-B7EA854693B8}" type="slidenum">
              <a:rPr lang="en-US" smtClean="0"/>
              <a:pPr>
                <a:defRPr/>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228600" y="1066800"/>
            <a:ext cx="8415338" cy="5334000"/>
          </a:xfrm>
        </p:spPr>
        <p:txBody>
          <a:bodyPr/>
          <a:lstStyle/>
          <a:p>
            <a:pPr>
              <a:spcBef>
                <a:spcPts val="2400"/>
              </a:spcBef>
            </a:pPr>
            <a:r>
              <a:rPr lang="en-US" b="1" dirty="0" smtClean="0">
                <a:solidFill>
                  <a:srgbClr val="0070C0"/>
                </a:solidFill>
              </a:rPr>
              <a:t>Scope</a:t>
            </a:r>
            <a:r>
              <a:rPr lang="en-US" dirty="0" smtClean="0">
                <a:solidFill>
                  <a:srgbClr val="0070C0"/>
                </a:solidFill>
              </a:rPr>
              <a:t> </a:t>
            </a:r>
            <a:r>
              <a:rPr lang="en-US" dirty="0" smtClean="0"/>
              <a:t>refers to </a:t>
            </a:r>
            <a:r>
              <a:rPr lang="en-US" i="1" dirty="0" smtClean="0"/>
              <a:t>all</a:t>
            </a:r>
            <a:r>
              <a:rPr lang="en-US" dirty="0" smtClean="0"/>
              <a:t> the work involved in creating the products of the project and the processes used to create them</a:t>
            </a:r>
          </a:p>
          <a:p>
            <a:pPr>
              <a:spcBef>
                <a:spcPts val="2400"/>
              </a:spcBef>
            </a:pPr>
            <a:r>
              <a:rPr lang="en-US" dirty="0" smtClean="0"/>
              <a:t> A </a:t>
            </a:r>
            <a:r>
              <a:rPr lang="en-US" b="1" dirty="0" smtClean="0">
                <a:solidFill>
                  <a:srgbClr val="0070C0"/>
                </a:solidFill>
              </a:rPr>
              <a:t>deliverable</a:t>
            </a:r>
            <a:r>
              <a:rPr lang="en-US" dirty="0" smtClean="0">
                <a:solidFill>
                  <a:srgbClr val="0070C0"/>
                </a:solidFill>
              </a:rPr>
              <a:t> </a:t>
            </a:r>
            <a:r>
              <a:rPr lang="en-US" dirty="0" smtClean="0"/>
              <a:t>is a product produced as part of a project, such as hardware or software, planning documents, or meeting minutes</a:t>
            </a:r>
          </a:p>
          <a:p>
            <a:pPr>
              <a:spcBef>
                <a:spcPts val="2400"/>
              </a:spcBef>
            </a:pPr>
            <a:r>
              <a:rPr lang="en-US" dirty="0" smtClean="0"/>
              <a:t>Project scope management includes the processes involved in defining and controlling what is or is not included in a project</a:t>
            </a:r>
          </a:p>
        </p:txBody>
      </p:sp>
      <p:sp>
        <p:nvSpPr>
          <p:cNvPr id="11266" name="Rectangle 2"/>
          <p:cNvSpPr>
            <a:spLocks noGrp="1" noChangeArrowheads="1"/>
          </p:cNvSpPr>
          <p:nvPr>
            <p:ph type="title"/>
          </p:nvPr>
        </p:nvSpPr>
        <p:spPr>
          <a:xfrm>
            <a:off x="457200" y="0"/>
            <a:ext cx="8686800" cy="914400"/>
          </a:xfrm>
        </p:spPr>
        <p:txBody>
          <a:bodyPr>
            <a:normAutofit fontScale="90000"/>
          </a:bodyPr>
          <a:lstStyle/>
          <a:p>
            <a:r>
              <a:rPr lang="en-US" dirty="0" smtClean="0"/>
              <a:t>What is Project Scope Management?</a:t>
            </a:r>
          </a:p>
        </p:txBody>
      </p:sp>
      <p:sp>
        <p:nvSpPr>
          <p:cNvPr id="11268"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B025C1AB-8807-4B29-B4CC-E824C132B47E}" type="slidenum">
              <a:rPr lang="en-US" smtClean="0"/>
              <a:pPr>
                <a:defRPr/>
              </a:pPr>
              <a:t>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838200" y="609600"/>
            <a:ext cx="8305800" cy="5943600"/>
          </a:xfrm>
        </p:spPr>
        <p:txBody>
          <a:bodyPr/>
          <a:lstStyle/>
          <a:p>
            <a:pPr>
              <a:spcBef>
                <a:spcPts val="1200"/>
              </a:spcBef>
            </a:pPr>
            <a:r>
              <a:rPr lang="en-US" sz="2400" b="1" dirty="0" smtClean="0"/>
              <a:t>Planning scope: </a:t>
            </a:r>
            <a:r>
              <a:rPr lang="en-US" sz="2400" dirty="0"/>
              <a:t>determining how the project’s </a:t>
            </a:r>
            <a:r>
              <a:rPr lang="en-US" sz="2400" dirty="0" smtClean="0"/>
              <a:t>scope and </a:t>
            </a:r>
            <a:r>
              <a:rPr lang="en-US" sz="2400" dirty="0"/>
              <a:t>requirements will be </a:t>
            </a:r>
            <a:r>
              <a:rPr lang="en-US" sz="2400" dirty="0" smtClean="0"/>
              <a:t>managed</a:t>
            </a:r>
            <a:endParaRPr lang="en-US" sz="2400" b="1" dirty="0" smtClean="0"/>
          </a:p>
          <a:p>
            <a:pPr>
              <a:spcBef>
                <a:spcPts val="1200"/>
              </a:spcBef>
            </a:pPr>
            <a:r>
              <a:rPr lang="en-US" sz="2400" b="1" dirty="0" smtClean="0"/>
              <a:t>Collecting requirements: </a:t>
            </a:r>
            <a:r>
              <a:rPr lang="en-US" sz="2400" dirty="0" smtClean="0"/>
              <a:t>defining and documenting the features &amp;functions of the products produced during the project as well as the processes used for creating them</a:t>
            </a:r>
          </a:p>
          <a:p>
            <a:pPr>
              <a:spcBef>
                <a:spcPts val="1200"/>
              </a:spcBef>
            </a:pPr>
            <a:r>
              <a:rPr lang="en-US" sz="2400" b="1" dirty="0" smtClean="0"/>
              <a:t>Defining scope:</a:t>
            </a:r>
            <a:r>
              <a:rPr lang="en-US" sz="2400" dirty="0" smtClean="0"/>
              <a:t> reviewing the project charter, requirements documents, and organizational process assets to create a scope statement</a:t>
            </a:r>
          </a:p>
          <a:p>
            <a:pPr>
              <a:spcBef>
                <a:spcPts val="1200"/>
              </a:spcBef>
            </a:pPr>
            <a:r>
              <a:rPr lang="en-US" sz="2400" b="1" dirty="0" smtClean="0"/>
              <a:t>Creating the WBS:</a:t>
            </a:r>
            <a:r>
              <a:rPr lang="en-US" sz="2400" dirty="0" smtClean="0"/>
              <a:t> subdividing the major project deliverables into smaller, more manageable components</a:t>
            </a:r>
          </a:p>
          <a:p>
            <a:pPr>
              <a:spcBef>
                <a:spcPts val="1200"/>
              </a:spcBef>
            </a:pPr>
            <a:r>
              <a:rPr lang="en-US" sz="2400" b="1" dirty="0" smtClean="0"/>
              <a:t>Validating scope</a:t>
            </a:r>
            <a:r>
              <a:rPr lang="en-US" sz="2400" dirty="0" smtClean="0"/>
              <a:t>: formalizing acceptance of the project deliverables</a:t>
            </a:r>
          </a:p>
          <a:p>
            <a:pPr>
              <a:spcBef>
                <a:spcPts val="1200"/>
              </a:spcBef>
            </a:pPr>
            <a:r>
              <a:rPr lang="en-US" sz="2400" b="1" dirty="0" smtClean="0"/>
              <a:t>Controlling scope: </a:t>
            </a:r>
            <a:r>
              <a:rPr lang="en-US" sz="2400" dirty="0" smtClean="0"/>
              <a:t>controlling changes to project scope</a:t>
            </a:r>
            <a:br>
              <a:rPr lang="en-US" sz="2400" dirty="0" smtClean="0"/>
            </a:br>
            <a:r>
              <a:rPr lang="en-US" sz="2400" dirty="0" smtClean="0"/>
              <a:t>                        throughout the life of the project</a:t>
            </a:r>
          </a:p>
        </p:txBody>
      </p:sp>
      <p:sp>
        <p:nvSpPr>
          <p:cNvPr id="12290" name="Rectangle 2"/>
          <p:cNvSpPr>
            <a:spLocks noGrp="1" noChangeArrowheads="1"/>
          </p:cNvSpPr>
          <p:nvPr>
            <p:ph type="title"/>
          </p:nvPr>
        </p:nvSpPr>
        <p:spPr>
          <a:xfrm>
            <a:off x="228600" y="28575"/>
            <a:ext cx="8915400" cy="519113"/>
          </a:xfrm>
        </p:spPr>
        <p:txBody>
          <a:bodyPr>
            <a:normAutofit fontScale="90000"/>
          </a:bodyPr>
          <a:lstStyle/>
          <a:p>
            <a:r>
              <a:rPr lang="en-US" dirty="0" smtClean="0"/>
              <a:t>Project Scope Management Processes</a:t>
            </a:r>
            <a:endParaRPr lang="en-US" sz="5400" dirty="0" smtClean="0"/>
          </a:p>
        </p:txBody>
      </p:sp>
      <p:sp>
        <p:nvSpPr>
          <p:cNvPr id="12292"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1180FD82-E557-4AEA-BC1F-775718A59924}" type="slidenum">
              <a:rPr lang="en-US" smtClean="0"/>
              <a:pPr>
                <a:defRPr/>
              </a:pPr>
              <a:t>9</a:t>
            </a:fld>
            <a:endParaRPr lang="en-US" dirty="0"/>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4247</TotalTime>
  <Words>2590</Words>
  <Application>Microsoft Office PowerPoint</Application>
  <PresentationFormat>On-screen Show (4:3)</PresentationFormat>
  <Paragraphs>296</Paragraphs>
  <Slides>48</Slides>
  <Notes>1</Notes>
  <HiddenSlides>0</HiddenSlides>
  <MMClips>0</MMClips>
  <ScaleCrop>false</ScaleCrop>
  <HeadingPairs>
    <vt:vector size="4" baseType="variant">
      <vt:variant>
        <vt:lpstr>Theme</vt:lpstr>
      </vt:variant>
      <vt:variant>
        <vt:i4>2</vt:i4>
      </vt:variant>
      <vt:variant>
        <vt:lpstr>Slide Titles</vt:lpstr>
      </vt:variant>
      <vt:variant>
        <vt:i4>48</vt:i4>
      </vt:variant>
    </vt:vector>
  </HeadingPairs>
  <TitlesOfParts>
    <vt:vector size="50" baseType="lpstr">
      <vt:lpstr>Custom Design</vt:lpstr>
      <vt:lpstr>Theme1</vt:lpstr>
      <vt:lpstr>Chapter 5: Project Scope Management</vt:lpstr>
      <vt:lpstr>What Is a Project?</vt:lpstr>
      <vt:lpstr>Phases of the Traditional Project Life Cycle</vt:lpstr>
      <vt:lpstr>Overlap of Process Groups</vt:lpstr>
      <vt:lpstr>Project Management Framework</vt:lpstr>
      <vt:lpstr>Project Management Process Groups and Knowledge Area Mapping (PMBOK®, 5th ed., 2012)</vt:lpstr>
      <vt:lpstr>Learning Objectives</vt:lpstr>
      <vt:lpstr>What is Project Scope Management?</vt:lpstr>
      <vt:lpstr>Project Scope Management Processes</vt:lpstr>
      <vt:lpstr>Project Scope Management Summary</vt:lpstr>
      <vt:lpstr>Learning Objectives</vt:lpstr>
      <vt:lpstr>Planning Scope Management</vt:lpstr>
      <vt:lpstr>Scope Management Plan Contents</vt:lpstr>
      <vt:lpstr>Learning Objectives</vt:lpstr>
      <vt:lpstr>Requirements Management Plan</vt:lpstr>
      <vt:lpstr>Collecting Requirements</vt:lpstr>
      <vt:lpstr>Relative Cost to Correct a Software Requirement Defect </vt:lpstr>
      <vt:lpstr>Methods for Collecting Requirements</vt:lpstr>
      <vt:lpstr>Requirements Traceability Matrix</vt:lpstr>
      <vt:lpstr>Learning Objectives</vt:lpstr>
      <vt:lpstr>Defining Scope</vt:lpstr>
      <vt:lpstr>Sample Project Charter (partial)</vt:lpstr>
      <vt:lpstr>Further Defining Project Scope</vt:lpstr>
      <vt:lpstr>Learning Objectives</vt:lpstr>
      <vt:lpstr>Work Breakdown Structure (WBS)</vt:lpstr>
      <vt:lpstr>Sample Intranet WBS   Organized by Product </vt:lpstr>
      <vt:lpstr>Creating the Work Breakdown Structure (WBS)</vt:lpstr>
      <vt:lpstr>Sample Intranet  WBS  Organized by Phase</vt:lpstr>
      <vt:lpstr>Intranet WBS and Gantt Chart in MS Project</vt:lpstr>
      <vt:lpstr>Intranet Gantt Chart Organized by Project Management Process Groups</vt:lpstr>
      <vt:lpstr>Approaches to Developing WBSs</vt:lpstr>
      <vt:lpstr>Sample Mind-Mapping Approach for Creating a WBS</vt:lpstr>
      <vt:lpstr>Gantt Charts With WBS Generated From a Mind Map </vt:lpstr>
      <vt:lpstr>WBS Dictionary and Scope Baseline</vt:lpstr>
      <vt:lpstr>Sample WBS Dictionary Entry</vt:lpstr>
      <vt:lpstr>Advice for Creating a WBS and WBS Dictionary</vt:lpstr>
      <vt:lpstr>Advice for Creating a WBS and WBS Dictionary (cont’d)</vt:lpstr>
      <vt:lpstr>Learning Objectives</vt:lpstr>
      <vt:lpstr>Validating Scope</vt:lpstr>
      <vt:lpstr>Learning Objectives</vt:lpstr>
      <vt:lpstr>Controlling Scope</vt:lpstr>
      <vt:lpstr>What Went Wrong?</vt:lpstr>
      <vt:lpstr>Best Practices for Avoiding Scope Problems</vt:lpstr>
      <vt:lpstr>Suggestions for Improving User Input</vt:lpstr>
      <vt:lpstr>PowerPoint Presentation</vt:lpstr>
      <vt:lpstr>Suggestions for Reducing Incomplete and Changing Requirements</vt:lpstr>
      <vt:lpstr>Suggestions for Reducing Incomplete and Changing Requirements (cont’d)</vt:lpstr>
      <vt:lpstr>Chapter Summary</vt:lpstr>
    </vt:vector>
  </TitlesOfParts>
  <Company>Augsburg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Elshimaa Ahmed Elgendi</cp:lastModifiedBy>
  <cp:revision>185</cp:revision>
  <dcterms:created xsi:type="dcterms:W3CDTF">2001-07-05T23:10:12Z</dcterms:created>
  <dcterms:modified xsi:type="dcterms:W3CDTF">2019-02-20T13:06:19Z</dcterms:modified>
</cp:coreProperties>
</file>