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8" r:id="rId2"/>
  </p:sldMasterIdLst>
  <p:notesMasterIdLst>
    <p:notesMasterId r:id="rId55"/>
  </p:notesMasterIdLst>
  <p:handoutMasterIdLst>
    <p:handoutMasterId r:id="rId56"/>
  </p:handoutMasterIdLst>
  <p:sldIdLst>
    <p:sldId id="257" r:id="rId3"/>
    <p:sldId id="334" r:id="rId4"/>
    <p:sldId id="335" r:id="rId5"/>
    <p:sldId id="392" r:id="rId6"/>
    <p:sldId id="393" r:id="rId7"/>
    <p:sldId id="394" r:id="rId8"/>
    <p:sldId id="395" r:id="rId9"/>
    <p:sldId id="396" r:id="rId10"/>
    <p:sldId id="387" r:id="rId11"/>
    <p:sldId id="336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47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0" r:id="rId31"/>
    <p:sldId id="361" r:id="rId32"/>
    <p:sldId id="389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92547" autoAdjust="0"/>
  </p:normalViewPr>
  <p:slideViewPr>
    <p:cSldViewPr>
      <p:cViewPr varScale="1">
        <p:scale>
          <a:sx n="114" d="100"/>
          <a:sy n="114" d="100"/>
        </p:scale>
        <p:origin x="1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7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D64B7-11BE-4AAB-A1A2-20471B7113C1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1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Information Technology Project Management, Seventh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772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6: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Time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 smtClean="0"/>
              <a:t>Managers often cite delivering projects on time as one of their biggest challenges</a:t>
            </a:r>
          </a:p>
          <a:p>
            <a:r>
              <a:rPr lang="en-US" dirty="0" smtClean="0"/>
              <a:t>Time has the least amount of flexibility; it passes no matter what happens on a project</a:t>
            </a:r>
          </a:p>
          <a:p>
            <a:r>
              <a:rPr lang="en-US" dirty="0" smtClean="0"/>
              <a:t>Schedule issues are the main reason for conflicts on projects, especially during the second half of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98525"/>
          </a:xfrm>
        </p:spPr>
        <p:txBody>
          <a:bodyPr/>
          <a:lstStyle/>
          <a:p>
            <a:r>
              <a:rPr lang="en-US" dirty="0" smtClean="0"/>
              <a:t>Importance of Project Schedules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62938" cy="47910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</a:t>
            </a:r>
            <a:r>
              <a:rPr lang="en-US" dirty="0" smtClean="0"/>
              <a:t> or </a:t>
            </a:r>
            <a:r>
              <a:rPr lang="en-US" b="1" dirty="0" smtClean="0"/>
              <a:t>task</a:t>
            </a:r>
            <a:r>
              <a:rPr lang="en-US" dirty="0" smtClean="0"/>
              <a:t> is an element of work normally found on the work breakdown structure (WBS) that has an expected duration, a cost, and resource requirements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Activity definition involves developing a more detailed WBS and supporting explanations to understand all the work to be done so you can develop realistic cost and duration estimates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Defining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 list</a:t>
            </a:r>
            <a:r>
              <a:rPr lang="en-US" dirty="0" smtClean="0"/>
              <a:t> is a tabulation of activities to be included on a project schedule that includes</a:t>
            </a:r>
          </a:p>
          <a:p>
            <a:pPr lvl="1"/>
            <a:r>
              <a:rPr lang="en-US" dirty="0" smtClean="0"/>
              <a:t>the activity name</a:t>
            </a:r>
          </a:p>
          <a:p>
            <a:pPr lvl="1"/>
            <a:r>
              <a:rPr lang="en-US" dirty="0" smtClean="0"/>
              <a:t>an activity identifier or number</a:t>
            </a:r>
          </a:p>
          <a:p>
            <a:pPr lvl="1"/>
            <a:r>
              <a:rPr lang="en-US" dirty="0" smtClean="0"/>
              <a:t>a brief description of the activity</a:t>
            </a:r>
          </a:p>
          <a:p>
            <a:r>
              <a:rPr lang="en-US" b="1" dirty="0" smtClean="0"/>
              <a:t>Activity attributes</a:t>
            </a:r>
            <a:r>
              <a:rPr lang="en-US" dirty="0" smtClean="0"/>
              <a:t> provide more information such as predecessors, successors, logical relationships, leads and lags, resource requirements, constraints, imposed dates, and assumptions related to the activity</a:t>
            </a:r>
          </a:p>
          <a:p>
            <a:pPr lvl="1"/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Activity Lists and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milestone</a:t>
            </a:r>
            <a:r>
              <a:rPr lang="en-US" dirty="0" smtClean="0"/>
              <a:t> is a significant event that normally has no duration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often takes several activities and a lot of work to complete a milestone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They’re useful tools for setting schedule goals and monitoring progress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 include obtaining customer sign-off on key documents or completion of specific products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12D1A-37A6-4734-A1C1-7827568057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186738" cy="4791075"/>
          </a:xfrm>
        </p:spPr>
        <p:txBody>
          <a:bodyPr/>
          <a:lstStyle/>
          <a:p>
            <a:r>
              <a:rPr lang="en-US" dirty="0" smtClean="0"/>
              <a:t>Involves reviewing activities and determining dependencies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dependency</a:t>
            </a:r>
            <a:r>
              <a:rPr lang="en-US" dirty="0" smtClean="0"/>
              <a:t> or </a:t>
            </a:r>
            <a:r>
              <a:rPr lang="en-US" b="1" dirty="0" smtClean="0"/>
              <a:t>relationship</a:t>
            </a:r>
            <a:r>
              <a:rPr lang="en-US" dirty="0" smtClean="0"/>
              <a:t> is the sequencing of project activities or tasks	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determine dependencies in order to use critical path analysis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/>
          <a:lstStyle/>
          <a:p>
            <a:r>
              <a:rPr lang="en-US" dirty="0" smtClean="0"/>
              <a:t>Sequencing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Mandatory dependencies:</a:t>
            </a:r>
            <a:r>
              <a:rPr lang="en-US" dirty="0" smtClean="0"/>
              <a:t> inherent in the nature of the work being performed on a project, sometimes referred to as hard logic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Discretionary dependencies: </a:t>
            </a:r>
            <a:r>
              <a:rPr lang="en-US" dirty="0" smtClean="0"/>
              <a:t>defined by the project team.,  sometimes referred to as soft logic and should be used with care since they may limit later scheduling options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External dependencies:</a:t>
            </a:r>
            <a:r>
              <a:rPr lang="en-US" dirty="0" smtClean="0"/>
              <a:t> involve relationships between project and non-project activities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8BBAD3-A968-47CC-BC42-F5C3CCDA55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diagrams are the preferred technique for showing activity sequencing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network diagram</a:t>
            </a:r>
            <a:r>
              <a:rPr lang="en-US" dirty="0" smtClean="0"/>
              <a:t> is a schematic display of the logical relationships among, or sequencing of, project activities</a:t>
            </a:r>
          </a:p>
          <a:p>
            <a:r>
              <a:rPr lang="en-US" dirty="0" smtClean="0"/>
              <a:t>Two main formats are the arrow and precedence diagramming methods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Network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activity-on-arrow (AOA) network diagrams</a:t>
            </a:r>
          </a:p>
          <a:p>
            <a:r>
              <a:rPr lang="en-US" dirty="0" smtClean="0"/>
              <a:t>Activities are represented by arrows</a:t>
            </a:r>
          </a:p>
          <a:p>
            <a:r>
              <a:rPr lang="en-US" dirty="0" smtClean="0"/>
              <a:t>Nodes or circles are the starting and ending points of activities</a:t>
            </a:r>
          </a:p>
          <a:p>
            <a:r>
              <a:rPr lang="en-US" dirty="0" smtClean="0"/>
              <a:t>Can only show finish-to-start dependencies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Arrow Diagramming Method (ADM)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Arrow Diagramming Method</a:t>
            </a:r>
            <a:r>
              <a:rPr lang="en-US" sz="3600" dirty="0" smtClean="0"/>
              <a:t> </a:t>
            </a:r>
            <a:r>
              <a:rPr lang="en-US" sz="3600" dirty="0" smtClean="0"/>
              <a:t>for Project X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3B026E8-5638-45B3-992F-6E806CDE3B8E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" y="1447800"/>
            <a:ext cx="9132571" cy="45777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1. </a:t>
            </a:r>
            <a:r>
              <a:rPr lang="en-US" sz="2400" dirty="0" smtClean="0"/>
              <a:t>Find all of the activities that start at node 1.  Draw their finish nodes and draw arrows between node 1 and those finish nodes.  Put the activity letter or name and duration estimate on the associated arrow </a:t>
            </a:r>
          </a:p>
          <a:p>
            <a:pPr>
              <a:buFontTx/>
              <a:buNone/>
            </a:pPr>
            <a:r>
              <a:rPr lang="en-US" sz="2400" dirty="0" smtClean="0"/>
              <a:t>2. Continuing drawing the network diagram, working from left to right.  Look for bursts and merges.  </a:t>
            </a:r>
            <a:r>
              <a:rPr lang="en-US" sz="2400" b="1" dirty="0" smtClean="0"/>
              <a:t>Bursts</a:t>
            </a:r>
            <a:r>
              <a:rPr lang="en-US" sz="2400" dirty="0" smtClean="0"/>
              <a:t> occur when a single node is followed by two or more activities.  A </a:t>
            </a:r>
            <a:r>
              <a:rPr lang="en-US" sz="2400" b="1" dirty="0" smtClean="0"/>
              <a:t>merge</a:t>
            </a:r>
            <a:r>
              <a:rPr lang="en-US" sz="2400" dirty="0" smtClean="0"/>
              <a:t> occurs when two or more nodes precede a single node</a:t>
            </a:r>
          </a:p>
          <a:p>
            <a:pPr>
              <a:buFontTx/>
              <a:buNone/>
            </a:pPr>
            <a:r>
              <a:rPr lang="en-US" sz="2400" dirty="0" smtClean="0"/>
              <a:t>3. Continue drawing the project network diagram until all activities are included on the diagram that have dependencies</a:t>
            </a:r>
          </a:p>
          <a:p>
            <a:pPr>
              <a:buFontTx/>
              <a:buNone/>
            </a:pPr>
            <a:r>
              <a:rPr lang="en-US" sz="2400" dirty="0" smtClean="0"/>
              <a:t>4. As a rule of thumb, all arrowheads should face toward the right, and no arrows should cross on an AOA network diagram</a:t>
            </a:r>
            <a:endParaRPr lang="en-US" sz="3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144000" cy="327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for Creating AOA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120F8-6832-4F3B-ADF8-A6FDA54EFE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4572000"/>
          </a:xfrm>
        </p:spPr>
        <p:txBody>
          <a:bodyPr/>
          <a:lstStyle/>
          <a:p>
            <a:r>
              <a:rPr lang="en-US" sz="2400" dirty="0"/>
              <a:t>Understand the importance of project schedules and good project </a:t>
            </a:r>
            <a:r>
              <a:rPr lang="en-US" sz="2400" dirty="0" smtClean="0"/>
              <a:t>time management</a:t>
            </a:r>
            <a:endParaRPr lang="en-US" sz="2400" dirty="0"/>
          </a:p>
          <a:p>
            <a:r>
              <a:rPr lang="en-US" sz="2400" dirty="0" smtClean="0"/>
              <a:t>Discuss </a:t>
            </a:r>
            <a:r>
              <a:rPr lang="en-US" sz="2400" dirty="0"/>
              <a:t>the process of planning schedule management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activities as the basis for developing project schedules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managers use network diagrams and </a:t>
            </a:r>
            <a:r>
              <a:rPr lang="en-US" sz="2400" dirty="0" smtClean="0"/>
              <a:t>dependencies to </a:t>
            </a:r>
            <a:r>
              <a:rPr lang="en-US" sz="2400" dirty="0"/>
              <a:t>assist in activity sequencing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the relationship between estimating resources and </a:t>
            </a:r>
            <a:r>
              <a:rPr lang="en-US" sz="2400" dirty="0" smtClean="0"/>
              <a:t>project schedules</a:t>
            </a:r>
            <a:endParaRPr lang="en-US" sz="2400" dirty="0"/>
          </a:p>
          <a:p>
            <a:r>
              <a:rPr lang="en-US" sz="2400" dirty="0" smtClean="0"/>
              <a:t>Explain </a:t>
            </a:r>
            <a:r>
              <a:rPr lang="en-US" sz="2400" dirty="0"/>
              <a:t>how various tools and techniques help project managers </a:t>
            </a:r>
            <a:r>
              <a:rPr lang="en-US" sz="2400" dirty="0" smtClean="0"/>
              <a:t>perform activity </a:t>
            </a:r>
            <a:r>
              <a:rPr lang="en-US" sz="2400" dirty="0"/>
              <a:t>duration estimates</a:t>
            </a:r>
            <a:endParaRPr 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5F7A74-1AE0-4F48-ABDC-D6A934445B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represented by boxes</a:t>
            </a:r>
          </a:p>
          <a:p>
            <a:r>
              <a:rPr lang="en-US" dirty="0" smtClean="0"/>
              <a:t>Arrows show relationships between activities</a:t>
            </a:r>
          </a:p>
          <a:p>
            <a:r>
              <a:rPr lang="en-US" dirty="0" smtClean="0"/>
              <a:t>More popular than ADM method and used by project management software</a:t>
            </a:r>
          </a:p>
          <a:p>
            <a:r>
              <a:rPr lang="en-US" dirty="0" smtClean="0"/>
              <a:t>Better at showing different types of dependencies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Diagramming Method (PDM)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557" y="18634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629"/>
            <a:ext cx="8687322" cy="47503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6-4. Sample PDM Network Diagram</a:t>
            </a:r>
            <a:endParaRPr lang="en-US" sz="32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094BC48-FA5E-46CE-8C4F-D07352F303E3}" type="slidenum">
              <a:rPr lang="en-US" smtClean="0"/>
              <a:pPr>
                <a:buFontTx/>
                <a:buNone/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828800"/>
            <a:ext cx="8889996" cy="3200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r>
              <a:rPr lang="en-US" dirty="0" smtClean="0"/>
              <a:t>Before estimating activity durations, you must have a good idea of the quantity and type of resources that will be assigned to each activity; </a:t>
            </a:r>
            <a:r>
              <a:rPr lang="en-US" b="1" dirty="0" smtClean="0"/>
              <a:t>resources</a:t>
            </a:r>
            <a:r>
              <a:rPr lang="en-US" dirty="0" smtClean="0"/>
              <a:t> are people, equipment, and materials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 required resources available?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resource breakdown structure </a:t>
            </a:r>
            <a:r>
              <a:rPr lang="en-US" dirty="0" smtClean="0"/>
              <a:t>is a hierarchical structure that identifies the project’s resources by category and type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Activity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4791075"/>
          </a:xfrm>
        </p:spPr>
        <p:txBody>
          <a:bodyPr/>
          <a:lstStyle/>
          <a:p>
            <a:r>
              <a:rPr lang="en-US" b="1" dirty="0" smtClean="0"/>
              <a:t>Duration</a:t>
            </a:r>
            <a:r>
              <a:rPr lang="en-US" dirty="0" smtClean="0"/>
              <a:t> includes the actual amount of time worked on an activity </a:t>
            </a:r>
            <a:r>
              <a:rPr lang="en-US" i="1" dirty="0" smtClean="0"/>
              <a:t>plus</a:t>
            </a:r>
            <a:r>
              <a:rPr lang="en-US" dirty="0" smtClean="0"/>
              <a:t> elapsed time</a:t>
            </a:r>
          </a:p>
          <a:p>
            <a:r>
              <a:rPr lang="en-US" b="1" dirty="0" smtClean="0"/>
              <a:t>Effort</a:t>
            </a:r>
            <a:r>
              <a:rPr lang="en-US" dirty="0" smtClean="0"/>
              <a:t> is the number of workdays or work hours required to complete a task</a:t>
            </a:r>
          </a:p>
          <a:p>
            <a:r>
              <a:rPr lang="en-US" dirty="0" smtClean="0"/>
              <a:t>Effort does not normally equal duration</a:t>
            </a:r>
          </a:p>
          <a:p>
            <a:r>
              <a:rPr lang="en-US" dirty="0" smtClean="0"/>
              <a:t>People doing the work should help create estimates, and an expert should review them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dirty="0" smtClean="0"/>
              <a:t>Activity Duration Estimating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providing activity estimates as a discrete number, such as four weeks, it’s often helpful to create a </a:t>
            </a:r>
            <a:r>
              <a:rPr lang="en-US" b="1" dirty="0" smtClean="0"/>
              <a:t>three-point estimate</a:t>
            </a:r>
          </a:p>
          <a:p>
            <a:pPr lvl="1"/>
            <a:r>
              <a:rPr lang="en-US" dirty="0" smtClean="0"/>
              <a:t>an estimate that includes an optimistic, most likely, and pessimistic estimate, such as three weeks for the optimistic, four weeks for the most likely, and five weeks for the pessimistic estimate</a:t>
            </a:r>
          </a:p>
          <a:p>
            <a:r>
              <a:rPr lang="en-US" dirty="0" smtClean="0"/>
              <a:t>Three-point estimates are needed for PERT </a:t>
            </a:r>
            <a:r>
              <a:rPr lang="en-US" dirty="0" smtClean="0"/>
              <a:t>simulation</a:t>
            </a:r>
            <a:endParaRPr lang="en-US" dirty="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Three-Point Estimates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458F38-7F74-4F04-A54C-61AF37FECED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Uses results of the other time management processes to determine the start and end date of the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tools and techniques include Gantt charts, critical path analysis, and critical chain scheduling, and PERT 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Gantt charts</a:t>
            </a:r>
            <a:r>
              <a:rPr lang="en-US" dirty="0" smtClean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dirty="0" smtClean="0"/>
              <a:t>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6-6. Gantt Chart for Software Launch Project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" y="1182114"/>
            <a:ext cx="8554921" cy="567588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like to focus on meeting milestones, especially for large projects</a:t>
            </a:r>
          </a:p>
          <a:p>
            <a:r>
              <a:rPr lang="en-US" dirty="0" smtClean="0"/>
              <a:t>Milestones emphasize important events or accomplishments on projects</a:t>
            </a:r>
          </a:p>
          <a:p>
            <a:r>
              <a:rPr lang="en-US" dirty="0" smtClean="0"/>
              <a:t>Normally create milestone by entering tasks with a zero duration, or you can mark any task as a milestone</a:t>
            </a:r>
          </a:p>
          <a:p>
            <a:pPr lvl="1"/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Milestones to 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dirty="0"/>
              <a:t>Use a Gantt chart for planning and tracking schedule information, find </a:t>
            </a:r>
            <a:r>
              <a:rPr lang="en-US" dirty="0" smtClean="0"/>
              <a:t>the critical </a:t>
            </a:r>
            <a:r>
              <a:rPr lang="en-US" dirty="0"/>
              <a:t>path for a project, and describe how critical chain scheduling </a:t>
            </a:r>
            <a:r>
              <a:rPr lang="en-US" dirty="0" smtClean="0"/>
              <a:t>and the </a:t>
            </a:r>
            <a:r>
              <a:rPr lang="en-US" dirty="0"/>
              <a:t>Program Evaluation and Review Technique (PERT) affect </a:t>
            </a:r>
            <a:r>
              <a:rPr lang="en-US" dirty="0" smtClean="0"/>
              <a:t>schedule development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how reality checks and discipline are involved in controlling </a:t>
            </a:r>
            <a:r>
              <a:rPr lang="en-US" dirty="0" smtClean="0"/>
              <a:t>and managing </a:t>
            </a:r>
            <a:r>
              <a:rPr lang="en-US" dirty="0"/>
              <a:t>changes to the project schedule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project </a:t>
            </a:r>
            <a:r>
              <a:rPr lang="en-US" dirty="0" smtClean="0"/>
              <a:t>time management </a:t>
            </a:r>
            <a:r>
              <a:rPr lang="en-US" dirty="0"/>
              <a:t>and review words of caution before using this software</a:t>
            </a:r>
            <a:endParaRPr lang="en-US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5CD222-B7F2-423A-A3EB-D75792A90A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Milestones should be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pecific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easurable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ssignable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ealistic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ime-framed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49AFF9-8771-4AA9-8D36-4C4D22991DE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4572000"/>
          </a:xfrm>
        </p:spPr>
        <p:txBody>
          <a:bodyPr/>
          <a:lstStyle/>
          <a:p>
            <a:r>
              <a:rPr lang="en-US" sz="2400" dirty="0" smtClean="0"/>
              <a:t>Schedule risk is inherent in the development of complex systems. Luc Richard, the founder of www.projectmangler.com, suggests that project managers can reduce schedule risk through project milestones, a best practice that involves identifying and tracking significant points or achievements in the project. The five key points of using project milestones include the following: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1. Define milestones early in the project and include them in the Gantt chart to provide a visual guide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2. Keep milestones small and frequent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3. The set of milestones must be all-encompassing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4. Each milestone must be binary, meaning it is either complete or incomplete.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5. Carefully monitor the critical path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979918-EED6-4DDB-A923-FD1FF82340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6-7. Sample Tracking Gantt Chart</a:t>
            </a:r>
            <a:endParaRPr lang="en-US" sz="4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FC8D2FF-D138-478B-A589-5C463DE2B723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7255"/>
            <a:ext cx="8610599" cy="4987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CPM</a:t>
            </a:r>
            <a:r>
              <a:rPr lang="en-US" dirty="0" smtClean="0"/>
              <a:t> is a network diagramming technique used to predict total project duration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critical path</a:t>
            </a:r>
            <a:r>
              <a:rPr lang="en-US" dirty="0" smtClean="0"/>
              <a:t> for a project is the series of activities that determines the </a:t>
            </a:r>
            <a:r>
              <a:rPr lang="en-US" i="1" dirty="0" smtClean="0"/>
              <a:t>earliest time</a:t>
            </a:r>
            <a:r>
              <a:rPr lang="en-US" dirty="0" smtClean="0"/>
              <a:t> by which the project can be completed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critical path is the </a:t>
            </a:r>
            <a:r>
              <a:rPr lang="en-US" i="1" dirty="0" smtClean="0"/>
              <a:t>longest path</a:t>
            </a:r>
            <a:r>
              <a:rPr lang="en-US" dirty="0" smtClean="0"/>
              <a:t> through the network diagram and has the least amount of</a:t>
            </a:r>
            <a:r>
              <a:rPr lang="en-US" b="1" dirty="0" smtClean="0"/>
              <a:t> </a:t>
            </a:r>
            <a:r>
              <a:rPr lang="en-US" dirty="0" smtClean="0"/>
              <a:t>slack or float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Slack </a:t>
            </a:r>
            <a:r>
              <a:rPr lang="en-US" dirty="0" smtClean="0"/>
              <a:t>or</a:t>
            </a:r>
            <a:r>
              <a:rPr lang="en-US" b="1" dirty="0" smtClean="0"/>
              <a:t> float</a:t>
            </a:r>
            <a:r>
              <a:rPr lang="en-US" dirty="0" smtClean="0"/>
              <a:t> is</a:t>
            </a:r>
            <a:r>
              <a:rPr lang="en-US" b="1" dirty="0" smtClean="0"/>
              <a:t> </a:t>
            </a:r>
            <a:r>
              <a:rPr lang="en-US" dirty="0" smtClean="0"/>
              <a:t>the amount of time an activity may be delayed without delaying a succeeding activity or the project finish date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Path Method (CPM)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develop a good network diagram</a:t>
            </a:r>
          </a:p>
          <a:p>
            <a:r>
              <a:rPr lang="en-US" dirty="0" smtClean="0"/>
              <a:t>Add the duration estimates for all activities on each path through the network diagram</a:t>
            </a:r>
          </a:p>
          <a:p>
            <a:r>
              <a:rPr lang="en-US" dirty="0" smtClean="0"/>
              <a:t>The longest path is the critical path</a:t>
            </a:r>
          </a:p>
          <a:p>
            <a:r>
              <a:rPr lang="en-US" dirty="0" smtClean="0"/>
              <a:t>If one or more of the activities on the critical path takes longer than planned, the whole project schedule will slip </a:t>
            </a:r>
            <a:r>
              <a:rPr lang="en-US" i="1" dirty="0" smtClean="0"/>
              <a:t>unless</a:t>
            </a:r>
            <a:r>
              <a:rPr lang="en-US" dirty="0" smtClean="0"/>
              <a:t> the project manager takes corrective action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DCDDA-7202-4BF8-8035-48F69F05CA0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6-8.  Determining the Critical Path for Project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35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594"/>
            <a:ext cx="7467600" cy="50712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7630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project team at Apple computer put a stuffed gorilla on the top of the cubicle of the person currently managing critical task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critical path is </a:t>
            </a:r>
            <a:r>
              <a:rPr lang="en-US" i="1" dirty="0" smtClean="0"/>
              <a:t>not</a:t>
            </a:r>
            <a:r>
              <a:rPr lang="en-US" dirty="0" smtClean="0"/>
              <a:t> the one with all the critical activities; it only accounts for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Remember the example of </a:t>
            </a:r>
            <a:r>
              <a:rPr lang="en-US" b="1" i="1" dirty="0" smtClean="0"/>
              <a:t>growing grass</a:t>
            </a:r>
            <a:r>
              <a:rPr lang="en-US" dirty="0" smtClean="0"/>
              <a:t> being on the critical path for Disney’s Animal Kingdom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can be more than one critical path if the lengths of two or more paths are the same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critical path can change as the project progresses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EFD98-32E8-47AF-9D63-9557A0890FD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r>
              <a:rPr lang="en-US" b="1" dirty="0" smtClean="0"/>
              <a:t>Free slack </a:t>
            </a:r>
            <a:r>
              <a:rPr lang="en-US" dirty="0" smtClean="0"/>
              <a:t>or</a:t>
            </a:r>
            <a:r>
              <a:rPr lang="en-US" b="1" dirty="0" smtClean="0"/>
              <a:t> free float</a:t>
            </a:r>
            <a:r>
              <a:rPr lang="en-US" dirty="0" smtClean="0"/>
              <a:t> is the amount of time an activity can be delayed without delaying the early start of any immediately following activities</a:t>
            </a:r>
          </a:p>
          <a:p>
            <a:r>
              <a:rPr lang="en-US" b="1" dirty="0" smtClean="0"/>
              <a:t>Total slack </a:t>
            </a:r>
            <a:r>
              <a:rPr lang="en-US" dirty="0" smtClean="0"/>
              <a:t>or</a:t>
            </a:r>
            <a:r>
              <a:rPr lang="en-US" b="1" dirty="0" smtClean="0"/>
              <a:t> total float</a:t>
            </a:r>
            <a:r>
              <a:rPr lang="en-US" dirty="0" smtClean="0"/>
              <a:t> is the amount of time an activity may be delayed from its early start without delaying the planned project finish date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forward pass</a:t>
            </a:r>
            <a:r>
              <a:rPr lang="en-US" dirty="0" smtClean="0"/>
              <a:t> through the network diagram determines the early start and finish dates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backward pass</a:t>
            </a:r>
            <a:r>
              <a:rPr lang="en-US" dirty="0" smtClean="0"/>
              <a:t> determines the late start and finish dates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Critical Path Analysis to Make Schedule Trade-offs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6-9. Calculating Early and Late Start and Finish 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8342974-F2CB-4BB4-95AC-8FA379BE76BC}" type="slidenum">
              <a:rPr lang="en-US" smtClean="0"/>
              <a:pPr>
                <a:buFontTx/>
                <a:buNone/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315199" cy="5021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6-1. Free and Total Float or Slack for Project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90057A4-7251-44EB-9BBB-5BB8364155F3}" type="slidenum">
              <a:rPr lang="en-US" smtClean="0"/>
              <a:pPr>
                <a:buFontTx/>
                <a:buNone/>
                <a:defRPr/>
              </a:pPr>
              <a:t>39</a:t>
            </a:fld>
            <a:endParaRPr lang="en-US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 l="23125" t="27000" r="16875" b="17000"/>
          <a:stretch>
            <a:fillRect/>
          </a:stretch>
        </p:blipFill>
        <p:spPr bwMode="auto">
          <a:xfrm>
            <a:off x="609600" y="1524000"/>
            <a:ext cx="78486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610600" cy="1828800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project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is “a temporary endeavor undertaken to create a unique product, service, or result” </a:t>
            </a:r>
            <a:r>
              <a:rPr lang="en-US" sz="1600" dirty="0" smtClean="0"/>
              <a:t>(PMBOK</a:t>
            </a:r>
            <a:r>
              <a:rPr lang="en-US" sz="1600" dirty="0" smtClean="0">
                <a:cs typeface="Times New Roman" pitchFamily="18" charset="0"/>
              </a:rPr>
              <a:t>® Guide, 5</a:t>
            </a:r>
            <a:r>
              <a:rPr lang="en-US" sz="1600" baseline="30000" dirty="0" smtClean="0">
                <a:cs typeface="Times New Roman" pitchFamily="18" charset="0"/>
              </a:rPr>
              <a:t>th</a:t>
            </a:r>
            <a:r>
              <a:rPr lang="en-US" sz="1600" dirty="0" smtClean="0">
                <a:cs typeface="Times New Roman" pitchFamily="18" charset="0"/>
              </a:rPr>
              <a:t> Edition, 2012)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0070C0"/>
                </a:solidFill>
              </a:rPr>
              <a:t>Project management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dirty="0"/>
              <a:t>“the application of knowledge, skills, tools and techniques to project activities to meet project requirements” </a:t>
            </a:r>
            <a:r>
              <a:rPr lang="en-US" sz="1600" dirty="0" smtClean="0"/>
              <a:t>(</a:t>
            </a:r>
            <a:r>
              <a:rPr lang="en-US" sz="1600" dirty="0"/>
              <a:t>PMBOK</a:t>
            </a:r>
            <a:r>
              <a:rPr lang="en-US" sz="1600" dirty="0">
                <a:cs typeface="Times New Roman" pitchFamily="18" charset="0"/>
              </a:rPr>
              <a:t>®</a:t>
            </a:r>
            <a:r>
              <a:rPr lang="en-US" sz="1600" dirty="0"/>
              <a:t> Guide, 5</a:t>
            </a:r>
            <a:r>
              <a:rPr lang="en-US" sz="1600" baseline="30000" dirty="0"/>
              <a:t>th</a:t>
            </a:r>
            <a:r>
              <a:rPr lang="en-US" sz="1600" dirty="0"/>
              <a:t> Edition, 2012)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What Is a Project?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Information Technology Project Management, Seventh Edition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2"/>
          <a:stretch/>
        </p:blipFill>
        <p:spPr>
          <a:xfrm>
            <a:off x="3429000" y="2368768"/>
            <a:ext cx="4842161" cy="448923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64019" y="2895600"/>
            <a:ext cx="2617381" cy="28194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sz="3200" smtClean="0"/>
              <a:t>Triple Constraint of Project Management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237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techniques for shortening schedules</a:t>
            </a:r>
          </a:p>
          <a:p>
            <a:pPr lvl="1"/>
            <a:r>
              <a:rPr lang="en-US" dirty="0" smtClean="0"/>
              <a:t>Shortening durations of critical activities/tasks by adding more resources or changing their scope</a:t>
            </a:r>
          </a:p>
          <a:p>
            <a:pPr lvl="1"/>
            <a:r>
              <a:rPr lang="en-US" b="1" dirty="0" smtClean="0"/>
              <a:t>Crashing</a:t>
            </a:r>
            <a:r>
              <a:rPr lang="en-US" i="1" dirty="0" smtClean="0"/>
              <a:t> </a:t>
            </a:r>
            <a:r>
              <a:rPr lang="en-US" dirty="0" smtClean="0"/>
              <a:t>activities by obtaining the greatest amount of schedule compression for the least incremental cost</a:t>
            </a:r>
          </a:p>
          <a:p>
            <a:pPr lvl="1"/>
            <a:r>
              <a:rPr lang="en-US" b="1" dirty="0" smtClean="0"/>
              <a:t>Fast tracking</a:t>
            </a:r>
            <a:r>
              <a:rPr lang="en-US" dirty="0" smtClean="0"/>
              <a:t> activities by doing them in parallel or overlapping them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Critical Path to Shorten a Project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update project schedule information to meet time goals for a project</a:t>
            </a:r>
          </a:p>
          <a:p>
            <a:r>
              <a:rPr lang="en-US" dirty="0" smtClean="0"/>
              <a:t>The critical path may change as you enter actual start and finish dates</a:t>
            </a:r>
          </a:p>
          <a:p>
            <a:r>
              <a:rPr lang="en-US" dirty="0" smtClean="0"/>
              <a:t>If you know the project completion date will slip, negotiate with the project sponsor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Updating Critical Path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Critical chain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scheduling that considers limited resources when creating a project schedule and includes buffers to protect the project completion date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Uses the </a:t>
            </a:r>
            <a:r>
              <a:rPr lang="en-US" b="1" dirty="0" smtClean="0"/>
              <a:t>Theory of Constraints</a:t>
            </a:r>
            <a:r>
              <a:rPr lang="en-US" dirty="0" smtClean="0"/>
              <a:t> </a:t>
            </a:r>
            <a:r>
              <a:rPr lang="en-US" b="1" dirty="0" smtClean="0"/>
              <a:t>(TOC)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management philosophy developed by Eliyahu M. Goldratt and introduced in his book </a:t>
            </a:r>
            <a:r>
              <a:rPr lang="en-US" i="1" dirty="0" smtClean="0"/>
              <a:t>The Goal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Attempts to minimize </a:t>
            </a:r>
            <a:r>
              <a:rPr lang="en-US" b="1" dirty="0" smtClean="0"/>
              <a:t>multitasking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resource works on more than one task at a time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Chain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75986-2522-43CD-808C-023B2804D60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Figures 6-10.a and b. Multitasking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A528CDA-E243-45AF-8D88-47013EEEEFB5}" type="slidenum">
              <a:rPr lang="en-US" smtClean="0"/>
              <a:pPr>
                <a:buFontTx/>
                <a:buNone/>
                <a:defRPr/>
              </a:pPr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3962"/>
            <a:ext cx="7762840" cy="259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" y="3404841"/>
            <a:ext cx="7710470" cy="301961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buffer</a:t>
            </a:r>
            <a:r>
              <a:rPr lang="en-US" dirty="0" smtClean="0"/>
              <a:t> is additional time to complete a task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Murphy’s Law</a:t>
            </a:r>
            <a:r>
              <a:rPr lang="en-US" dirty="0" smtClean="0"/>
              <a:t> states that if something can go wrong, it will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Parkinson’s Law</a:t>
            </a:r>
            <a:r>
              <a:rPr lang="en-US" dirty="0" smtClean="0"/>
              <a:t> states that work expands to fill the time allowed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traditional estimates, people often add a buffer to each task and use it if it’s needed or not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Critical chain scheduling removes buffers from individual tasks and instead creates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buffer</a:t>
            </a:r>
            <a:r>
              <a:rPr lang="en-US" dirty="0" smtClean="0"/>
              <a:t> or additional time added before the project’s due date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feeding buffers </a:t>
            </a:r>
            <a:r>
              <a:rPr lang="en-US" dirty="0" smtClean="0"/>
              <a:t>or additional time added before tasks on the critical path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Buffers and Critical 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26C9F7-5646-4D06-A4FC-2FAC61732D6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6-11. Example of Critical Chain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845937F-A7EA-419E-B800-CB4A02B63643}" type="slidenum">
              <a:rPr lang="en-US" smtClean="0"/>
              <a:pPr>
                <a:buFontTx/>
                <a:buNone/>
                <a:defRPr/>
              </a:pPr>
              <a:t>45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1373"/>
            <a:ext cx="7772400" cy="516261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PERT</a:t>
            </a:r>
            <a:r>
              <a:rPr lang="en-US" dirty="0" smtClean="0"/>
              <a:t> is a network analysis technique used to estimate project duration when there is a high degree of uncertainty about the individual activity duration estimates</a:t>
            </a:r>
          </a:p>
          <a:p>
            <a:r>
              <a:rPr lang="en-US" dirty="0" smtClean="0"/>
              <a:t>PERT uses </a:t>
            </a:r>
            <a:r>
              <a:rPr lang="en-US" b="1" dirty="0" smtClean="0"/>
              <a:t>probabilistic time estimates</a:t>
            </a:r>
          </a:p>
          <a:p>
            <a:pPr lvl="1"/>
            <a:r>
              <a:rPr lang="en-US" dirty="0" smtClean="0"/>
              <a:t>duration estimates based on using optimistic, most likely, and pessimistic estimates of activity durations, or a three-point estimate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Evaluation and Review Technique (PERT)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PERT weighted average</a:t>
            </a:r>
            <a:r>
              <a:rPr lang="en-US" b="1" dirty="0" smtClean="0"/>
              <a:t> =</a:t>
            </a:r>
            <a:r>
              <a:rPr lang="en-US" b="1" u="sng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 smtClean="0"/>
              <a:t>optimistic time + 4X most likely time + pessimistic time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			</a:t>
            </a:r>
            <a:r>
              <a:rPr lang="en-US" sz="2400" dirty="0" smtClean="0"/>
              <a:t>6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PERT weighted average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</a:t>
            </a:r>
            <a:r>
              <a:rPr lang="en-US" sz="2400" u="sng" dirty="0" smtClean="0"/>
              <a:t>8 workdays + 4 X 10 workdays + 24 workdays</a:t>
            </a:r>
            <a:r>
              <a:rPr lang="en-US" sz="2400" dirty="0" smtClean="0"/>
              <a:t> 	= </a:t>
            </a:r>
            <a:r>
              <a:rPr lang="en-US" sz="2400" b="1" dirty="0" smtClean="0"/>
              <a:t>12 days</a:t>
            </a:r>
            <a:r>
              <a:rPr lang="en-US" dirty="0" smtClean="0"/>
              <a:t>					</a:t>
            </a:r>
            <a:r>
              <a:rPr lang="en-US" sz="2400" dirty="0" smtClean="0"/>
              <a:t>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where optimistic time=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most likely time = </a:t>
            </a:r>
            <a:r>
              <a:rPr lang="en-US" sz="2400" b="1" dirty="0" smtClean="0"/>
              <a:t>10 days</a:t>
            </a:r>
            <a:r>
              <a:rPr lang="en-US" sz="2400" dirty="0" smtClean="0"/>
              <a:t>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pessimistic time = 24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  Therefore, you’d use </a:t>
            </a:r>
            <a:r>
              <a:rPr lang="en-US" sz="2400" b="1" dirty="0" smtClean="0"/>
              <a:t>12 days</a:t>
            </a:r>
            <a:r>
              <a:rPr lang="en-US" sz="2400" dirty="0" smtClean="0"/>
              <a:t> on the network diagram instead of 10 when using PERT for the above example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PERT Formula and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reality checks on schedules</a:t>
            </a:r>
          </a:p>
          <a:p>
            <a:r>
              <a:rPr lang="en-US" dirty="0" smtClean="0"/>
              <a:t>Allow for contingencies</a:t>
            </a:r>
          </a:p>
          <a:p>
            <a:r>
              <a:rPr lang="en-US" dirty="0" smtClean="0"/>
              <a:t>Don’t plan for everyone to work at 100% capacity all the time</a:t>
            </a:r>
          </a:p>
          <a:p>
            <a:r>
              <a:rPr lang="en-US" dirty="0" smtClean="0"/>
              <a:t>Hold progress meetings with stakeholders and be clear and honest in communicating schedule issues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Control Suggestions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Goals are to know the status of the schedule, influence factors that cause schedule changes, determine that the schedule has changed, and manage changes when they occur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Tools and techniques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Progress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schedule change control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Project management software, including schedule comparison charts like the tracking Gantt chart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Performance </a:t>
            </a:r>
            <a:r>
              <a:rPr lang="en-US" dirty="0" smtClean="0"/>
              <a:t>management, such as earned value (chapter 7)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Phases of the Traditional Project Life Cycle</a:t>
            </a:r>
          </a:p>
        </p:txBody>
      </p:sp>
      <p:sp>
        <p:nvSpPr>
          <p:cNvPr id="28678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200" smtClean="0"/>
              <a:t>Information Technology Project Management, Seventh Edition</a:t>
            </a:r>
            <a:endParaRPr lang="en-US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C9D79A6-F114-4CB1-8985-7DBC117EBAC0}" type="slidenum">
              <a:rPr lang="en-US" smtClean="0"/>
              <a:pPr>
                <a:buFontTx/>
                <a:buNone/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/>
          <a:stretch/>
        </p:blipFill>
        <p:spPr>
          <a:xfrm>
            <a:off x="0" y="1347202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review the draft schedule or estimated completion date in the project charter</a:t>
            </a:r>
          </a:p>
          <a:p>
            <a:r>
              <a:rPr lang="en-US" dirty="0" smtClean="0"/>
              <a:t>Prepare a more detailed schedule with the project team</a:t>
            </a:r>
          </a:p>
          <a:p>
            <a:r>
              <a:rPr lang="en-US" dirty="0" smtClean="0"/>
              <a:t>Make sure the schedule is realistic and followed</a:t>
            </a:r>
          </a:p>
          <a:p>
            <a:r>
              <a:rPr lang="en-US" dirty="0" smtClean="0"/>
              <a:t>Alert top management well in advance if there are schedule problems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Checks on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C3512C-5BED-469D-A505-6CEF29DE3E0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leadership helps projects succeed more than good PERT charts</a:t>
            </a:r>
          </a:p>
          <a:p>
            <a:r>
              <a:rPr lang="en-US" dirty="0" smtClean="0"/>
              <a:t>Project managers should use</a:t>
            </a:r>
          </a:p>
          <a:p>
            <a:pPr lvl="1"/>
            <a:r>
              <a:rPr lang="en-US" dirty="0" smtClean="0"/>
              <a:t>empowerment</a:t>
            </a:r>
          </a:p>
          <a:p>
            <a:pPr lvl="1"/>
            <a:r>
              <a:rPr lang="en-US" dirty="0" smtClean="0"/>
              <a:t>incentives</a:t>
            </a:r>
          </a:p>
          <a:p>
            <a:pPr lvl="1"/>
            <a:r>
              <a:rPr lang="en-US" dirty="0" smtClean="0"/>
              <a:t>discipline</a:t>
            </a:r>
          </a:p>
          <a:p>
            <a:pPr lvl="1"/>
            <a:r>
              <a:rPr lang="en-US" dirty="0" smtClean="0"/>
              <a:t>negotiation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People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7A234-8778-40A8-A10C-C6324862A66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for facilitating communications helps people exchange schedule-related information</a:t>
            </a:r>
          </a:p>
          <a:p>
            <a:r>
              <a:rPr lang="en-US" dirty="0" smtClean="0"/>
              <a:t>Decision support models help analyze trade-offs that can be made</a:t>
            </a:r>
          </a:p>
          <a:p>
            <a:r>
              <a:rPr lang="en-US" dirty="0" smtClean="0"/>
              <a:t>Project management software can help in various time management areas 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Time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A02B0-268A-4C9E-AA5E-90C112666B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Overlap of Process Groups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625"/>
            <a:ext cx="9143999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5943600"/>
            <a:ext cx="1371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3800" y="5943600"/>
            <a:ext cx="1371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200" dirty="0" smtClean="0"/>
              <a:t>Information Technology Project Management, Seventh Edition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/>
          <a:stretch/>
        </p:blipFill>
        <p:spPr>
          <a:xfrm>
            <a:off x="84961" y="1554740"/>
            <a:ext cx="9059039" cy="48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Management Process Groups and Knowledge Area Mapping </a:t>
            </a:r>
            <a:r>
              <a:rPr lang="en-US" sz="2200" dirty="0" smtClean="0"/>
              <a:t>(PMBOK®,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ed., 2012)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793319" y="6492875"/>
            <a:ext cx="2350681" cy="365125"/>
          </a:xfrm>
        </p:spPr>
        <p:txBody>
          <a:bodyPr/>
          <a:lstStyle/>
          <a:p>
            <a:pPr algn="r">
              <a:defRPr/>
            </a:pPr>
            <a:fld id="{C796DE11-80E7-4489-BDD7-4B19D01BE34D}" type="slidenum">
              <a:rPr lang="en-US" smtClean="0"/>
              <a:pPr algn="r">
                <a:defRPr/>
              </a:pPr>
              <a:t>8</a:t>
            </a:fld>
            <a:endParaRPr lang="en-US" dirty="0"/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0" y="6492875"/>
            <a:ext cx="2350681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2" y="1219200"/>
            <a:ext cx="7488876" cy="56851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89462" y="4419600"/>
            <a:ext cx="7488876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6-1. Project Time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DE0555-12AE-4560-B223-B50328FFE01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032"/>
            <a:ext cx="6629400" cy="5222216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2370</Words>
  <Application>Microsoft Macintosh PowerPoint</Application>
  <PresentationFormat>On-screen Show (4:3)</PresentationFormat>
  <Paragraphs>269</Paragraphs>
  <Slides>52</Slides>
  <Notes>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Arial</vt:lpstr>
      <vt:lpstr>Custom Design</vt:lpstr>
      <vt:lpstr>Theme1</vt:lpstr>
      <vt:lpstr>Chapter 6: Project Time Management</vt:lpstr>
      <vt:lpstr>Learning Objectives</vt:lpstr>
      <vt:lpstr>Learning Objectives</vt:lpstr>
      <vt:lpstr>What Is a Project?</vt:lpstr>
      <vt:lpstr>Phases of the Traditional Project Life Cycle</vt:lpstr>
      <vt:lpstr>Overlap of Process Groups</vt:lpstr>
      <vt:lpstr>Project Management Framework</vt:lpstr>
      <vt:lpstr>Project Management Process Groups and Knowledge Area Mapping (PMBOK®, 5th ed., 2012)</vt:lpstr>
      <vt:lpstr>Figure 6-1. Project Time Management Summary</vt:lpstr>
      <vt:lpstr>Importance of Project Schedules</vt:lpstr>
      <vt:lpstr>Defining Activities</vt:lpstr>
      <vt:lpstr>Activity Lists and Attributes</vt:lpstr>
      <vt:lpstr>Milestones</vt:lpstr>
      <vt:lpstr>Sequencing Activities</vt:lpstr>
      <vt:lpstr>Three types of Dependencies</vt:lpstr>
      <vt:lpstr>Network Diagrams</vt:lpstr>
      <vt:lpstr>Arrow Diagramming Method (ADM)</vt:lpstr>
      <vt:lpstr>Arrow Diagramming Method for Project X</vt:lpstr>
      <vt:lpstr>Process for Creating AOA Diagrams</vt:lpstr>
      <vt:lpstr>Precedence Diagramming Method (PDM)</vt:lpstr>
      <vt:lpstr>Figure 6-3. Task Dependency Types</vt:lpstr>
      <vt:lpstr>Figure 6-4. Sample PDM Network Diagram</vt:lpstr>
      <vt:lpstr>Estimating Activity Resources</vt:lpstr>
      <vt:lpstr>Activity Duration Estimating</vt:lpstr>
      <vt:lpstr>Three-Point Estimates</vt:lpstr>
      <vt:lpstr>Developing the Schedule</vt:lpstr>
      <vt:lpstr>Gantt Charts</vt:lpstr>
      <vt:lpstr>Figure 6-6. Gantt Chart for Software Launch Project</vt:lpstr>
      <vt:lpstr>Adding Milestones to Gantt Charts</vt:lpstr>
      <vt:lpstr>SMART Criteria</vt:lpstr>
      <vt:lpstr>Best Practice</vt:lpstr>
      <vt:lpstr>Figure 6-7. Sample Tracking Gantt Chart</vt:lpstr>
      <vt:lpstr>Critical Path Method (CPM)</vt:lpstr>
      <vt:lpstr>Calculating the Critical Path</vt:lpstr>
      <vt:lpstr>Figure 6-8.  Determining the Critical Path for Project X</vt:lpstr>
      <vt:lpstr>More on the Critical Path</vt:lpstr>
      <vt:lpstr>Using Critical Path Analysis to Make Schedule Trade-offs</vt:lpstr>
      <vt:lpstr>Figure 6-9. Calculating Early and Late Start and Finish Dates</vt:lpstr>
      <vt:lpstr>Table 6-1. Free and Total Float or Slack for Project X</vt:lpstr>
      <vt:lpstr>Using the Critical Path to Shorten a Project Schedule</vt:lpstr>
      <vt:lpstr>Importance of Updating Critical Path Data</vt:lpstr>
      <vt:lpstr>Critical Chain Scheduling</vt:lpstr>
      <vt:lpstr>Figures 6-10.a and b. Multitasking Example</vt:lpstr>
      <vt:lpstr>Buffers and Critical Chain</vt:lpstr>
      <vt:lpstr>Figure 6-11. Example of Critical Chain Scheduling</vt:lpstr>
      <vt:lpstr>Program Evaluation and Review Technique (PERT)</vt:lpstr>
      <vt:lpstr>PERT Formula and Example</vt:lpstr>
      <vt:lpstr>Schedule Control Suggestions</vt:lpstr>
      <vt:lpstr>Controlling the Schedule</vt:lpstr>
      <vt:lpstr>Reality Checks on Scheduling</vt:lpstr>
      <vt:lpstr>Working with People Issues</vt:lpstr>
      <vt:lpstr>Using Software to Assist in Time Management</vt:lpstr>
    </vt:vector>
  </TitlesOfParts>
  <Company>Augsburg College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Microsoft Office User</cp:lastModifiedBy>
  <cp:revision>158</cp:revision>
  <dcterms:created xsi:type="dcterms:W3CDTF">2001-07-05T23:10:12Z</dcterms:created>
  <dcterms:modified xsi:type="dcterms:W3CDTF">2018-03-21T11:59:21Z</dcterms:modified>
</cp:coreProperties>
</file>