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8" r:id="rId4"/>
    <p:sldId id="259" r:id="rId5"/>
    <p:sldId id="269" r:id="rId6"/>
    <p:sldId id="270" r:id="rId7"/>
    <p:sldId id="267" r:id="rId8"/>
    <p:sldId id="260" r:id="rId9"/>
    <p:sldId id="261" r:id="rId10"/>
    <p:sldId id="265" r:id="rId11"/>
    <p:sldId id="266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FF8FE-1052-4FB2-A3D9-E3606DFA335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BA3DD-6328-45BC-B511-C4F082D3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7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A5158E-72BF-4B31-B51D-9276AE72379E}" type="datetime1">
              <a:rPr lang="en-US" smtClean="0"/>
              <a:t>1/28/2019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6ACA9C-C7DC-4468-8905-B1F650DD2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C1890B-3B3B-43CF-A037-0667A9E86A52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ACA9C-C7DC-4468-8905-B1F650DD2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83D6-CE03-4C9F-9958-F2E3D0263777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ACA9C-C7DC-4468-8905-B1F650DD2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7A8520-E4AA-43B9-82D9-9BA405334D2E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ACA9C-C7DC-4468-8905-B1F650DD2D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CE3DA-84C9-44C5-A787-A7119AB30E02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ACA9C-C7DC-4468-8905-B1F650DD2D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3DE3EE-D35C-4339-AC03-23E187A20ECA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ACA9C-C7DC-4468-8905-B1F650DD2D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747CA8-C06C-4657-9D46-486ACCEA68D5}" type="datetime1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ACA9C-C7DC-4468-8905-B1F650DD2D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33200-76AD-4B00-B590-778C14971369}" type="datetime1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ACA9C-C7DC-4468-8905-B1F650DD2D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74802A-64F9-483C-8AE4-03FA851CD53C}" type="datetime1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ACA9C-C7DC-4468-8905-B1F650DD2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4405C1E-60BD-41C0-AF96-E611250768C3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6ACA9C-C7DC-4468-8905-B1F650DD2D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6DCB1-E648-40A1-BADE-8E54222CCC2C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6ACA9C-C7DC-4468-8905-B1F650DD2D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C64DA61-9A37-4CA9-AA03-207AECDF7754}" type="datetime1">
              <a:rPr lang="en-US" smtClean="0"/>
              <a:t>1/28/2019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6ACA9C-C7DC-4468-8905-B1F650DD2D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na.muhammed@guc.edu.eg" TargetMode="External"/><Relationship Id="rId2" Type="http://schemas.openxmlformats.org/officeDocument/2006/relationships/hyperlink" Target="mailto:Salwa.megahed@guc.edu.e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herrie.kareem@guc.edu.e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2362200" y="1524000"/>
            <a:ext cx="4114909" cy="13080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5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4406" dirty="0">
                <a:solidFill>
                  <a:srgbClr val="5F5F5F"/>
                </a:solidFill>
                <a:latin typeface="+mj-lt"/>
                <a:cs typeface="Verdana"/>
              </a:rPr>
              <a:t>Introduction to</a:t>
            </a:r>
          </a:p>
          <a:p>
            <a:pPr fontAlgn="auto">
              <a:lnSpc>
                <a:spcPts val="50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4406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84300" y="2197100"/>
            <a:ext cx="6283771" cy="13080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5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4404" dirty="0">
                <a:solidFill>
                  <a:srgbClr val="5F5F5F"/>
                </a:solidFill>
                <a:latin typeface="+mj-lt"/>
                <a:cs typeface="Verdana"/>
              </a:rPr>
              <a:t>IT Project Management</a:t>
            </a:r>
          </a:p>
          <a:p>
            <a:pPr fontAlgn="auto">
              <a:lnSpc>
                <a:spcPts val="50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4404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3113939" y="2971800"/>
            <a:ext cx="3391954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r>
              <a:rPr lang="en-CA" altLang="en-US" sz="2400" dirty="0" smtClean="0">
                <a:solidFill>
                  <a:srgbClr val="5F5F5F"/>
                </a:solidFill>
                <a:latin typeface="+mj-lt"/>
              </a:rPr>
              <a:t>Dr</a:t>
            </a:r>
            <a:r>
              <a:rPr lang="en-CA" altLang="en-US" sz="2400" dirty="0">
                <a:solidFill>
                  <a:srgbClr val="5F5F5F"/>
                </a:solidFill>
                <a:latin typeface="+mj-lt"/>
              </a:rPr>
              <a:t>. </a:t>
            </a:r>
            <a:r>
              <a:rPr lang="en-CA" altLang="en-US" sz="2400" dirty="0" err="1" smtClean="0">
                <a:solidFill>
                  <a:srgbClr val="5F5F5F"/>
                </a:solidFill>
                <a:latin typeface="+mj-lt"/>
              </a:rPr>
              <a:t>Alshaimaa</a:t>
            </a:r>
            <a:r>
              <a:rPr lang="en-CA" altLang="en-US" sz="2400" dirty="0" smtClean="0">
                <a:solidFill>
                  <a:srgbClr val="5F5F5F"/>
                </a:solidFill>
                <a:latin typeface="+mj-lt"/>
              </a:rPr>
              <a:t> </a:t>
            </a:r>
            <a:r>
              <a:rPr lang="en-CA" altLang="en-US" sz="2400" dirty="0" err="1" smtClean="0">
                <a:solidFill>
                  <a:srgbClr val="5F5F5F"/>
                </a:solidFill>
                <a:latin typeface="+mj-lt"/>
              </a:rPr>
              <a:t>Ramdan</a:t>
            </a:r>
            <a:endParaRPr lang="en-CA" altLang="en-US" sz="2400" dirty="0">
              <a:solidFill>
                <a:srgbClr val="5F5F5F"/>
              </a:solidFill>
              <a:latin typeface="+mj-lt"/>
            </a:endParaRP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endParaRPr lang="en-CA" altLang="en-US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3081338" y="3771900"/>
            <a:ext cx="3072957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r>
              <a:rPr lang="en-CA" altLang="en-US" sz="2400" dirty="0">
                <a:solidFill>
                  <a:srgbClr val="5F5F5F"/>
                </a:solidFill>
                <a:latin typeface="+mj-lt"/>
              </a:rPr>
              <a:t>Teaching </a:t>
            </a:r>
            <a:r>
              <a:rPr lang="en-CA" altLang="en-US" sz="2400" dirty="0" smtClean="0">
                <a:solidFill>
                  <a:srgbClr val="5F5F5F"/>
                </a:solidFill>
                <a:latin typeface="+mj-lt"/>
              </a:rPr>
              <a:t>Assistants:</a:t>
            </a:r>
            <a:endParaRPr lang="en-CA" altLang="en-US" sz="2400" dirty="0">
              <a:solidFill>
                <a:srgbClr val="5F5F5F"/>
              </a:solidFill>
              <a:latin typeface="+mj-lt"/>
            </a:endParaRP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endParaRPr lang="en-CA" altLang="en-US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055" name="TextBox 6"/>
          <p:cNvSpPr txBox="1">
            <a:spLocks noChangeArrowheads="1"/>
          </p:cNvSpPr>
          <p:nvPr/>
        </p:nvSpPr>
        <p:spPr bwMode="auto">
          <a:xfrm>
            <a:off x="1943948" y="4286485"/>
            <a:ext cx="4951412" cy="143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r>
              <a:rPr lang="en-CA" altLang="en-US" sz="2400" dirty="0" smtClean="0">
                <a:solidFill>
                  <a:srgbClr val="5F5F5F"/>
                </a:solidFill>
                <a:latin typeface="+mj-lt"/>
              </a:rPr>
              <a:t>Salwa Megahed</a:t>
            </a:r>
          </a:p>
          <a:p>
            <a:pPr algn="ctr"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r>
              <a:rPr lang="en-CA" altLang="en-US" sz="2400" dirty="0" smtClean="0">
                <a:solidFill>
                  <a:srgbClr val="5F5F5F"/>
                </a:solidFill>
                <a:latin typeface="+mj-lt"/>
              </a:rPr>
              <a:t>Sherrie Kareem </a:t>
            </a:r>
          </a:p>
          <a:p>
            <a:pPr algn="ctr"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r>
              <a:rPr lang="en-CA" altLang="en-US" sz="2400" dirty="0" smtClean="0">
                <a:solidFill>
                  <a:srgbClr val="5F5F5F"/>
                </a:solidFill>
                <a:latin typeface="+mj-lt"/>
              </a:rPr>
              <a:t>Rana </a:t>
            </a:r>
            <a:r>
              <a:rPr lang="en-CA" altLang="en-US" sz="2400" dirty="0" smtClean="0">
                <a:solidFill>
                  <a:srgbClr val="5F5F5F"/>
                </a:solidFill>
                <a:latin typeface="+mj-lt"/>
              </a:rPr>
              <a:t>Alaaeldin</a:t>
            </a:r>
            <a:endParaRPr lang="en-CA" altLang="en-US" sz="2400" dirty="0">
              <a:solidFill>
                <a:srgbClr val="5F5F5F"/>
              </a:solidFill>
              <a:latin typeface="+mj-lt"/>
            </a:endParaRP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endParaRPr lang="en-CA" altLang="en-US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056" name="TextBox 9"/>
          <p:cNvSpPr txBox="1">
            <a:spLocks noChangeArrowheads="1"/>
          </p:cNvSpPr>
          <p:nvPr/>
        </p:nvSpPr>
        <p:spPr bwMode="auto">
          <a:xfrm>
            <a:off x="3390726" y="5638800"/>
            <a:ext cx="2744341" cy="5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ts val="2300"/>
              </a:lnSpc>
              <a:spcBef>
                <a:spcPct val="0"/>
              </a:spcBef>
              <a:buFontTx/>
              <a:buNone/>
            </a:pPr>
            <a:r>
              <a:rPr lang="en-CA" altLang="en-US" sz="2000" dirty="0">
                <a:solidFill>
                  <a:srgbClr val="5F5F5F"/>
                </a:solidFill>
                <a:latin typeface="+mj-lt"/>
              </a:rPr>
              <a:t>Spring Semester </a:t>
            </a:r>
            <a:r>
              <a:rPr lang="en-CA" altLang="en-US" sz="2000" dirty="0" smtClean="0">
                <a:solidFill>
                  <a:srgbClr val="5F5F5F"/>
                </a:solidFill>
                <a:latin typeface="+mj-lt"/>
              </a:rPr>
              <a:t>2018</a:t>
            </a:r>
            <a:endParaRPr lang="en-CA" altLang="en-US" sz="2000" dirty="0">
              <a:solidFill>
                <a:srgbClr val="5F5F5F"/>
              </a:solidFill>
              <a:latin typeface="+mj-lt"/>
            </a:endParaRPr>
          </a:p>
          <a:p>
            <a:pPr eaLnBrk="1" hangingPunct="1">
              <a:lnSpc>
                <a:spcPts val="2300"/>
              </a:lnSpc>
              <a:spcBef>
                <a:spcPct val="0"/>
              </a:spcBef>
              <a:buFontTx/>
              <a:buNone/>
            </a:pPr>
            <a:endParaRPr lang="en-CA" altLang="en-US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91500" y="6286500"/>
            <a:ext cx="583493" cy="41036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16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3">
                <a:solidFill>
                  <a:srgbClr val="FFFFFF"/>
                </a:solidFill>
                <a:latin typeface="+mj-lt"/>
                <a:cs typeface="Arial"/>
              </a:rPr>
              <a:t>Page 1</a:t>
            </a:r>
          </a:p>
          <a:p>
            <a:pPr fontAlgn="auto">
              <a:lnSpc>
                <a:spcPts val="161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1403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264150" y="6498927"/>
            <a:ext cx="3879850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None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Management-Tutorial 1</a:t>
            </a:r>
            <a:endParaRPr lang="en-CA" altLang="en-US" sz="1600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55DE91-9A09-4A2C-8357-226799051A63}" type="slidenum">
              <a:rPr lang="en-CA" smtClean="0">
                <a:latin typeface="+mj-lt"/>
              </a:rPr>
              <a:pPr>
                <a:defRPr/>
              </a:pPr>
              <a:t>1</a:t>
            </a:fld>
            <a:endParaRPr lang="en-CA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44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Assessment Criteria for BI/IS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55902"/>
              </p:ext>
            </p:extLst>
          </p:nvPr>
        </p:nvGraphicFramePr>
        <p:xfrm>
          <a:off x="990600" y="1524000"/>
          <a:ext cx="6769100" cy="4955935"/>
        </p:xfrm>
        <a:graphic>
          <a:graphicData uri="http://schemas.openxmlformats.org/drawingml/2006/table">
            <a:tbl>
              <a:tblPr rtl="1"/>
              <a:tblGrid>
                <a:gridCol w="3393860"/>
                <a:gridCol w="3375240"/>
              </a:tblGrid>
              <a:tr h="668194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Weight of Final Grade 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cs typeface="Times New Roman" pitchFamily="18" charset="0"/>
                        </a:rPr>
                        <a:t>Evaluation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156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40 %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Final Exam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427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20 %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Mid Term Exam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427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10 %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Project (group 4-5) Presentation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1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20 %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Project - Individual Report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94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10 %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Assignments (2)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531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100 %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Total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8" marB="4572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5364088" y="6498927"/>
            <a:ext cx="3779912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None/>
            </a:pPr>
            <a:r>
              <a:rPr lang="en-CA" altLang="en-US" sz="1600" dirty="0" smtClean="0">
                <a:solidFill>
                  <a:srgbClr val="000000"/>
                </a:solidFill>
                <a:latin typeface="+mn-lt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n-lt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n-lt"/>
              </a:rPr>
              <a:t>Management-Tutorial 1</a:t>
            </a:r>
            <a:endParaRPr lang="en-CA" altLang="en-US" sz="16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CA9C-C7DC-4468-8905-B1F650DD2D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/>
              <a:t>Assessment Criteria for Engineering (CSEN and DMET)</a:t>
            </a:r>
            <a:endParaRPr lang="en-US" sz="3600" dirty="0"/>
          </a:p>
        </p:txBody>
      </p:sp>
      <p:graphicFrame>
        <p:nvGraphicFramePr>
          <p:cNvPr id="5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96260"/>
              </p:ext>
            </p:extLst>
          </p:nvPr>
        </p:nvGraphicFramePr>
        <p:xfrm>
          <a:off x="1331913" y="1752600"/>
          <a:ext cx="6769100" cy="4162363"/>
        </p:xfrm>
        <a:graphic>
          <a:graphicData uri="http://schemas.openxmlformats.org/drawingml/2006/table">
            <a:tbl>
              <a:tblPr rtl="1"/>
              <a:tblGrid>
                <a:gridCol w="3384550"/>
                <a:gridCol w="3384550"/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Weight of Final Grade 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cs typeface="Times New Roman" pitchFamily="18" charset="0"/>
                        </a:rPr>
                        <a:t>Evaluation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50 %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Final Exam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Mid Term Exam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15 %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Project (group 4-5) 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15 %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Assignments (2/3)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100 %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Total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5364088" y="6498927"/>
            <a:ext cx="3779912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None/>
            </a:pPr>
            <a:r>
              <a:rPr lang="en-CA" altLang="en-US" sz="1600" dirty="0" smtClean="0">
                <a:solidFill>
                  <a:srgbClr val="000000"/>
                </a:solidFill>
                <a:latin typeface="+mn-lt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n-lt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n-lt"/>
              </a:rPr>
              <a:t>Management-Tutorial 1</a:t>
            </a:r>
            <a:endParaRPr lang="en-CA" altLang="en-US" sz="16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CA9C-C7DC-4468-8905-B1F650DD2D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sz="6600" dirty="0" smtClean="0"/>
              <a:t>Thank you </a:t>
            </a:r>
            <a:r>
              <a:rPr lang="en-US" sz="6600" dirty="0" smtClean="0">
                <a:sym typeface="Wingdings" panose="05000000000000000000" pitchFamily="2" charset="2"/>
              </a:rPr>
              <a:t> 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CA9C-C7DC-4468-8905-B1F650DD2D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6300788" y="419100"/>
            <a:ext cx="269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2525"/>
              </a:lnSpc>
              <a:spcBef>
                <a:spcPct val="0"/>
              </a:spcBef>
              <a:buFontTx/>
              <a:buNone/>
            </a:pPr>
            <a:r>
              <a:rPr lang="en-CA" altLang="en-US" sz="2100">
                <a:solidFill>
                  <a:srgbClr val="FFFFFF"/>
                </a:solidFill>
                <a:latin typeface="Verdana" pitchFamily="34" charset="0"/>
              </a:rPr>
              <a:t>Contact Information</a:t>
            </a:r>
          </a:p>
          <a:p>
            <a:pPr eaLnBrk="1" hangingPunct="1">
              <a:lnSpc>
                <a:spcPts val="2525"/>
              </a:lnSpc>
              <a:spcBef>
                <a:spcPct val="0"/>
              </a:spcBef>
              <a:buFontTx/>
              <a:buNone/>
            </a:pPr>
            <a:endParaRPr lang="en-CA" altLang="en-US" sz="2100">
              <a:solidFill>
                <a:srgbClr val="000000"/>
              </a:solidFill>
            </a:endParaRP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601114" y="541337"/>
            <a:ext cx="8064500" cy="610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r>
              <a:rPr lang="en-CA" altLang="en-US" sz="2400" b="1" dirty="0" smtClean="0">
                <a:solidFill>
                  <a:srgbClr val="5F5F5F"/>
                </a:solidFill>
                <a:latin typeface="+mn-lt"/>
              </a:rPr>
              <a:t>TAs: </a:t>
            </a:r>
            <a:r>
              <a:rPr lang="en-CA" altLang="en-US" sz="2400" b="1" dirty="0" smtClean="0">
                <a:solidFill>
                  <a:srgbClr val="5F5F5F"/>
                </a:solidFill>
                <a:latin typeface="+mn-lt"/>
              </a:rPr>
              <a:t>Rana Alaaeldin </a:t>
            </a: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r>
              <a:rPr lang="en-CA" altLang="en-US" sz="2400" b="1" dirty="0" smtClean="0">
                <a:solidFill>
                  <a:srgbClr val="5F5F5F"/>
                </a:solidFill>
                <a:latin typeface="+mn-lt"/>
              </a:rPr>
              <a:t>Salwa Megahed </a:t>
            </a: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r>
              <a:rPr lang="en-CA" altLang="en-US" sz="2400" b="1" dirty="0" smtClean="0">
                <a:solidFill>
                  <a:srgbClr val="5F5F5F"/>
                </a:solidFill>
                <a:latin typeface="+mn-lt"/>
              </a:rPr>
              <a:t>Sherrie Kareem </a:t>
            </a: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r>
              <a:rPr lang="en-CA" altLang="en-US" sz="2400" b="1" dirty="0" smtClean="0">
                <a:solidFill>
                  <a:srgbClr val="5F5F5F"/>
                </a:solidFill>
                <a:latin typeface="+mn-lt"/>
              </a:rPr>
              <a:t>Email</a:t>
            </a:r>
            <a:r>
              <a:rPr lang="en-CA" altLang="en-US" sz="2400" b="1" dirty="0">
                <a:solidFill>
                  <a:srgbClr val="5F5F5F"/>
                </a:solidFill>
                <a:latin typeface="+mn-lt"/>
              </a:rPr>
              <a:t>:</a:t>
            </a:r>
            <a:r>
              <a:rPr lang="en-CA" altLang="en-US" sz="2400" dirty="0">
                <a:solidFill>
                  <a:srgbClr val="5F5F5F"/>
                </a:solidFill>
                <a:latin typeface="+mn-lt"/>
              </a:rPr>
              <a:t> </a:t>
            </a:r>
            <a:endParaRPr lang="en-CA" altLang="en-US" sz="2400" dirty="0" smtClean="0">
              <a:solidFill>
                <a:srgbClr val="5F5F5F"/>
              </a:solidFill>
              <a:latin typeface="+mn-lt"/>
            </a:endParaRP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r>
              <a:rPr lang="en-CA" altLang="en-US" sz="2400" u="sng" dirty="0" smtClean="0">
                <a:solidFill>
                  <a:srgbClr val="002060"/>
                </a:solidFill>
                <a:latin typeface="+mn-lt"/>
                <a:hlinkClick r:id="rId2"/>
              </a:rPr>
              <a:t>Salwa.megahed@guc.edu.eg</a:t>
            </a:r>
            <a:endParaRPr lang="en-CA" altLang="en-US" sz="2400" u="sng" dirty="0" smtClean="0">
              <a:solidFill>
                <a:srgbClr val="002060"/>
              </a:solidFill>
              <a:latin typeface="+mn-lt"/>
            </a:endParaRP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r>
              <a:rPr lang="en-CA" altLang="en-US" sz="2400" u="sng" dirty="0" smtClean="0">
                <a:solidFill>
                  <a:srgbClr val="002060"/>
                </a:solidFill>
                <a:latin typeface="+mn-lt"/>
                <a:hlinkClick r:id="rId3"/>
              </a:rPr>
              <a:t>Rana.muhammed@guc.edu.eg</a:t>
            </a:r>
            <a:endParaRPr lang="en-CA" altLang="en-US" sz="2400" u="sng" dirty="0" smtClean="0">
              <a:solidFill>
                <a:srgbClr val="002060"/>
              </a:solidFill>
              <a:latin typeface="+mn-lt"/>
            </a:endParaRP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r>
              <a:rPr lang="en-CA" altLang="en-US" sz="2400" u="sng" dirty="0" smtClean="0">
                <a:solidFill>
                  <a:srgbClr val="002060"/>
                </a:solidFill>
                <a:latin typeface="+mn-lt"/>
                <a:hlinkClick r:id="rId4"/>
              </a:rPr>
              <a:t>Sherrie.kareem@guc.edu.eg</a:t>
            </a:r>
            <a:endParaRPr lang="en-CA" altLang="en-US" sz="2400" u="sng" dirty="0" smtClean="0">
              <a:solidFill>
                <a:srgbClr val="002060"/>
              </a:solidFill>
              <a:latin typeface="+mn-lt"/>
            </a:endParaRP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endParaRPr lang="en-CA" altLang="en-US" sz="2400" u="sng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endParaRPr lang="en-CA" altLang="en-US" sz="2400" u="sng" dirty="0" smtClean="0">
              <a:solidFill>
                <a:srgbClr val="0070C0"/>
              </a:solidFill>
              <a:latin typeface="+mn-lt"/>
            </a:endParaRP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r>
              <a:rPr lang="en-CA" altLang="en-US" sz="2400" b="1" dirty="0" smtClean="0">
                <a:solidFill>
                  <a:srgbClr val="5F5F5F"/>
                </a:solidFill>
                <a:latin typeface="+mn-lt"/>
              </a:rPr>
              <a:t>Room</a:t>
            </a:r>
            <a:r>
              <a:rPr lang="en-CA" altLang="en-US" sz="2400" b="1" dirty="0">
                <a:solidFill>
                  <a:srgbClr val="5F5F5F"/>
                </a:solidFill>
                <a:latin typeface="+mn-lt"/>
              </a:rPr>
              <a:t>:</a:t>
            </a:r>
            <a:r>
              <a:rPr lang="en-CA" altLang="en-US" sz="2400" dirty="0">
                <a:solidFill>
                  <a:srgbClr val="5F5F5F"/>
                </a:solidFill>
                <a:latin typeface="+mn-lt"/>
              </a:rPr>
              <a:t> B1.322</a:t>
            </a: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endParaRPr lang="en-CA" altLang="en-US" sz="2400" dirty="0">
              <a:solidFill>
                <a:srgbClr val="5F5F5F"/>
              </a:solidFill>
              <a:latin typeface="+mn-lt"/>
            </a:endParaRP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r>
              <a:rPr lang="en-CA" altLang="en-US" sz="2400" b="1" dirty="0">
                <a:solidFill>
                  <a:srgbClr val="5F5F5F"/>
                </a:solidFill>
                <a:latin typeface="+mn-lt"/>
              </a:rPr>
              <a:t>Office Hours:</a:t>
            </a:r>
            <a:r>
              <a:rPr lang="en-CA" altLang="en-US" sz="2400" dirty="0">
                <a:solidFill>
                  <a:srgbClr val="5F5F5F"/>
                </a:solidFill>
                <a:latin typeface="+mn-lt"/>
              </a:rPr>
              <a:t> B</a:t>
            </a:r>
            <a:r>
              <a:rPr lang="en-CA" altLang="en-US" sz="2400" dirty="0" smtClean="0">
                <a:solidFill>
                  <a:srgbClr val="5F5F5F"/>
                </a:solidFill>
                <a:latin typeface="+mn-lt"/>
              </a:rPr>
              <a:t>y </a:t>
            </a:r>
            <a:r>
              <a:rPr lang="en-CA" altLang="en-US" sz="2400" dirty="0">
                <a:solidFill>
                  <a:srgbClr val="5F5F5F"/>
                </a:solidFill>
                <a:latin typeface="+mn-lt"/>
              </a:rPr>
              <a:t>appointment</a:t>
            </a: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endParaRPr lang="en-CA" altLang="en-US" sz="2400" dirty="0">
              <a:solidFill>
                <a:srgbClr val="5F5F5F"/>
              </a:solidFill>
              <a:latin typeface="+mn-lt"/>
            </a:endParaRP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r>
              <a:rPr lang="en-CA" altLang="en-US" sz="2400" b="1" dirty="0" smtClean="0">
                <a:solidFill>
                  <a:srgbClr val="5F5F5F"/>
                </a:solidFill>
                <a:latin typeface="+mn-lt"/>
              </a:rPr>
              <a:t>Course Content </a:t>
            </a:r>
            <a:r>
              <a:rPr lang="en-CA" altLang="en-US" sz="2400" b="1" dirty="0">
                <a:solidFill>
                  <a:srgbClr val="5F5F5F"/>
                </a:solidFill>
                <a:latin typeface="+mn-lt"/>
              </a:rPr>
              <a:t>Material</a:t>
            </a:r>
            <a:r>
              <a:rPr lang="en-CA" altLang="en-US" sz="2400" dirty="0">
                <a:solidFill>
                  <a:srgbClr val="5F5F5F"/>
                </a:solidFill>
                <a:latin typeface="+mn-lt"/>
              </a:rPr>
              <a:t>: </a:t>
            </a:r>
            <a:r>
              <a:rPr lang="en-US" altLang="en-US" sz="2400" dirty="0">
                <a:solidFill>
                  <a:srgbClr val="5F5F5F"/>
                </a:solidFill>
                <a:latin typeface="+mn-lt"/>
              </a:rPr>
              <a:t>Intranet\Faculties\Management Technology\MGT for other faculties\IT Project </a:t>
            </a:r>
            <a:r>
              <a:rPr lang="en-US" altLang="en-US" sz="2400" dirty="0" smtClean="0">
                <a:solidFill>
                  <a:srgbClr val="5F5F5F"/>
                </a:solidFill>
                <a:latin typeface="+mn-lt"/>
              </a:rPr>
              <a:t>Management.</a:t>
            </a:r>
            <a:endParaRPr lang="en-CA" altLang="en-US" sz="2400" dirty="0">
              <a:solidFill>
                <a:srgbClr val="5F5F5F"/>
              </a:solidFill>
              <a:latin typeface="+mn-lt"/>
            </a:endParaRP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endParaRPr lang="en-CA" altLang="en-US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91500" y="6286500"/>
            <a:ext cx="952500" cy="2667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16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3">
                <a:solidFill>
                  <a:srgbClr val="FFFFFF"/>
                </a:solidFill>
                <a:latin typeface="Arial"/>
                <a:cs typeface="Arial"/>
              </a:rPr>
              <a:t>Page 2</a:t>
            </a:r>
          </a:p>
          <a:p>
            <a:pPr fontAlgn="auto">
              <a:lnSpc>
                <a:spcPts val="161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1403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078" name="TextBox 9"/>
          <p:cNvSpPr txBox="1">
            <a:spLocks noChangeArrowheads="1"/>
          </p:cNvSpPr>
          <p:nvPr/>
        </p:nvSpPr>
        <p:spPr bwMode="auto">
          <a:xfrm>
            <a:off x="5364088" y="6498927"/>
            <a:ext cx="3779912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None/>
            </a:pPr>
            <a:r>
              <a:rPr lang="en-CA" altLang="en-US" sz="1600" dirty="0" smtClean="0">
                <a:solidFill>
                  <a:srgbClr val="000000"/>
                </a:solidFill>
                <a:latin typeface="+mn-lt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n-lt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n-lt"/>
              </a:rPr>
              <a:t>Management-Tutorial 1</a:t>
            </a:r>
            <a:endParaRPr lang="en-CA" altLang="en-US" sz="16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55DE91-9A09-4A2C-8357-226799051A63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5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CA9C-C7DC-4468-8905-B1F650DD2D2C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novomarketics.com/why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75345"/>
            <a:ext cx="5334000" cy="421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9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7056554" y="1243940"/>
            <a:ext cx="1124242" cy="34817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dirty="0" smtClean="0">
                <a:solidFill>
                  <a:srgbClr val="000000"/>
                </a:solidFill>
              </a:rPr>
              <a:t>PMO</a:t>
            </a: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7870" y="2043732"/>
            <a:ext cx="0" cy="7175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402" dirty="0">
              <a:solidFill>
                <a:srgbClr val="5F5F5F"/>
              </a:solidFill>
              <a:latin typeface="Verdana"/>
              <a:cs typeface="Verdana"/>
            </a:endParaRPr>
          </a:p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402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558800" y="2489200"/>
            <a:ext cx="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endParaRPr lang="en-CA" altLang="en-US" sz="2400">
              <a:solidFill>
                <a:srgbClr val="5F5F5F"/>
              </a:solidFill>
              <a:latin typeface="Verdana" pitchFamily="34" charset="0"/>
            </a:endParaRP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endParaRPr lang="en-CA" altLang="en-US" sz="2400">
              <a:solidFill>
                <a:srgbClr val="000000"/>
              </a:solidFill>
            </a:endParaRPr>
          </a:p>
        </p:txBody>
      </p:sp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1547813" y="3300413"/>
            <a:ext cx="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endParaRPr lang="en-CA" altLang="en-US" sz="2400">
              <a:solidFill>
                <a:srgbClr val="5F5F5F"/>
              </a:solidFill>
              <a:latin typeface="Verdana" pitchFamily="34" charset="0"/>
            </a:endParaRPr>
          </a:p>
          <a:p>
            <a:pPr eaLnBrk="1" hangingPunct="1">
              <a:lnSpc>
                <a:spcPts val="2763"/>
              </a:lnSpc>
              <a:spcBef>
                <a:spcPct val="0"/>
              </a:spcBef>
              <a:buFontTx/>
              <a:buNone/>
            </a:pPr>
            <a:endParaRPr lang="en-CA" altLang="en-US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91500" y="6286500"/>
            <a:ext cx="952500" cy="2667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16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3">
                <a:solidFill>
                  <a:srgbClr val="FFFFFF"/>
                </a:solidFill>
                <a:latin typeface="Arial"/>
                <a:cs typeface="Arial"/>
              </a:rPr>
              <a:t>Page 2</a:t>
            </a:r>
          </a:p>
          <a:p>
            <a:pPr fontAlgn="auto">
              <a:lnSpc>
                <a:spcPts val="161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1403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7870" y="1685817"/>
            <a:ext cx="1368152" cy="8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7870" y="1879287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Project 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4494811" y="1668597"/>
            <a:ext cx="1368152" cy="8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913167" y="1068780"/>
            <a:ext cx="1098843" cy="6829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51520" y="4031576"/>
            <a:ext cx="2415480" cy="15043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09036" y="5558185"/>
            <a:ext cx="3010964" cy="57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13670" y="1855038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ITPM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95986" y="4150928"/>
            <a:ext cx="2922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Management Framework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656539" y="5605790"/>
            <a:ext cx="3355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Manager</a:t>
            </a:r>
            <a:endParaRPr lang="en-US" sz="2800" dirty="0"/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5364088" y="6498927"/>
            <a:ext cx="3779912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None/>
            </a:pPr>
            <a:r>
              <a:rPr lang="en-CA" altLang="en-US" sz="1600" dirty="0" smtClean="0">
                <a:solidFill>
                  <a:srgbClr val="000000"/>
                </a:solidFill>
                <a:latin typeface="+mn-lt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n-lt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n-lt"/>
              </a:rPr>
              <a:t>Management-Tutorial 1</a:t>
            </a:r>
            <a:endParaRPr lang="en-CA" altLang="en-US" sz="16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55DE91-9A09-4A2C-8357-226799051A63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  <p:sp>
        <p:nvSpPr>
          <p:cNvPr id="26" name="TextBox 3"/>
          <p:cNvSpPr txBox="1"/>
          <p:nvPr/>
        </p:nvSpPr>
        <p:spPr>
          <a:xfrm>
            <a:off x="1131744" y="886792"/>
            <a:ext cx="0" cy="7175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402" dirty="0">
              <a:solidFill>
                <a:srgbClr val="5F5F5F"/>
              </a:solidFill>
              <a:latin typeface="Verdana"/>
              <a:cs typeface="Verdana"/>
            </a:endParaRPr>
          </a:p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402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1547813" y="990600"/>
            <a:ext cx="1652587" cy="467801"/>
          </a:xfrm>
          <a:prstGeom prst="borderCallout1">
            <a:avLst>
              <a:gd name="adj1" fmla="val 43560"/>
              <a:gd name="adj2" fmla="val -1161"/>
              <a:gd name="adj3" fmla="val 144506"/>
              <a:gd name="adj4" fmla="val -339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7814" y="1055341"/>
            <a:ext cx="165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Attributes</a:t>
            </a:r>
            <a:endParaRPr lang="en-US" sz="2000" dirty="0"/>
          </a:p>
        </p:txBody>
      </p:sp>
      <p:sp>
        <p:nvSpPr>
          <p:cNvPr id="34" name="TextBox 3"/>
          <p:cNvSpPr txBox="1"/>
          <p:nvPr/>
        </p:nvSpPr>
        <p:spPr>
          <a:xfrm>
            <a:off x="6209493" y="4722332"/>
            <a:ext cx="0" cy="7175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402" dirty="0">
              <a:solidFill>
                <a:srgbClr val="5F5F5F"/>
              </a:solidFill>
              <a:latin typeface="Verdana"/>
              <a:cs typeface="Verdana"/>
            </a:endParaRPr>
          </a:p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402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" name="Line Callout 1 34"/>
          <p:cNvSpPr/>
          <p:nvPr/>
        </p:nvSpPr>
        <p:spPr>
          <a:xfrm>
            <a:off x="6585063" y="4620398"/>
            <a:ext cx="2082688" cy="658179"/>
          </a:xfrm>
          <a:prstGeom prst="borderCallout1">
            <a:avLst>
              <a:gd name="adj1" fmla="val 43560"/>
              <a:gd name="adj2" fmla="val -1161"/>
              <a:gd name="adj3" fmla="val 141230"/>
              <a:gd name="adj4" fmla="val -165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37405" y="4620398"/>
            <a:ext cx="2354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Skills and Competencies</a:t>
            </a:r>
          </a:p>
        </p:txBody>
      </p:sp>
      <p:sp>
        <p:nvSpPr>
          <p:cNvPr id="38" name="Line Callout 1 37"/>
          <p:cNvSpPr/>
          <p:nvPr/>
        </p:nvSpPr>
        <p:spPr>
          <a:xfrm>
            <a:off x="1754948" y="3381542"/>
            <a:ext cx="2259389" cy="460709"/>
          </a:xfrm>
          <a:prstGeom prst="borderCallout1">
            <a:avLst>
              <a:gd name="adj1" fmla="val 43560"/>
              <a:gd name="adj2" fmla="val -1161"/>
              <a:gd name="adj3" fmla="val 141230"/>
              <a:gd name="adj4" fmla="val -165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37299" y="3360782"/>
            <a:ext cx="244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Knowledge </a:t>
            </a:r>
            <a:r>
              <a:rPr lang="en-US" sz="2000" dirty="0" smtClean="0"/>
              <a:t>Area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39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CA9C-C7DC-4468-8905-B1F650DD2D2C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project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is “a </a:t>
            </a:r>
            <a:r>
              <a:rPr lang="en-US" dirty="0" smtClean="0">
                <a:solidFill>
                  <a:srgbClr val="FF0000"/>
                </a:solidFill>
              </a:rPr>
              <a:t>temporary</a:t>
            </a:r>
            <a:r>
              <a:rPr lang="en-US" dirty="0" smtClean="0"/>
              <a:t> endeavor undertaken to create a </a:t>
            </a:r>
            <a:r>
              <a:rPr lang="en-US" dirty="0" smtClean="0">
                <a:solidFill>
                  <a:srgbClr val="FF0000"/>
                </a:solidFill>
              </a:rPr>
              <a:t>unique</a:t>
            </a:r>
            <a:r>
              <a:rPr lang="en-US" dirty="0" smtClean="0"/>
              <a:t> product, service, or result” </a:t>
            </a:r>
            <a:r>
              <a:rPr lang="en-US" sz="2000" dirty="0" smtClean="0"/>
              <a:t>(PMBOK</a:t>
            </a:r>
            <a:r>
              <a:rPr lang="en-US" sz="2000" dirty="0" smtClean="0">
                <a:cs typeface="Times New Roman" pitchFamily="18" charset="0"/>
              </a:rPr>
              <a:t>® Guide, 5</a:t>
            </a:r>
            <a:r>
              <a:rPr lang="en-US" sz="2000" baseline="30000" dirty="0" smtClean="0">
                <a:cs typeface="Times New Roman" pitchFamily="18" charset="0"/>
              </a:rPr>
              <a:t>th</a:t>
            </a:r>
            <a:r>
              <a:rPr lang="en-US" sz="2000" dirty="0" smtClean="0">
                <a:cs typeface="Times New Roman" pitchFamily="18" charset="0"/>
              </a:rPr>
              <a:t> Edition, 2012)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 Is a Project?</a:t>
            </a:r>
          </a:p>
        </p:txBody>
      </p:sp>
    </p:spTree>
    <p:extLst>
      <p:ext uri="{BB962C8B-B14F-4D97-AF65-F5344CB8AC3E}">
        <p14:creationId xmlns:p14="http://schemas.microsoft.com/office/powerpoint/2010/main" val="246052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CA9C-C7DC-4468-8905-B1F650DD2D2C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600200"/>
            <a:ext cx="80772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ct val="100000"/>
              </a:spcBef>
            </a:pPr>
            <a:r>
              <a:rPr lang="en-US" b="1" dirty="0" smtClean="0">
                <a:solidFill>
                  <a:srgbClr val="0070C0"/>
                </a:solidFill>
              </a:rPr>
              <a:t>Project management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“the application of knowledge, skills, tools and techniques to project activities to meet project requirements” </a:t>
            </a:r>
            <a:br>
              <a:rPr lang="en-US" dirty="0" smtClean="0"/>
            </a:br>
            <a:r>
              <a:rPr lang="en-US" sz="2000" dirty="0" smtClean="0"/>
              <a:t>(PMBOK</a:t>
            </a:r>
            <a:r>
              <a:rPr lang="en-US" sz="2000" dirty="0" smtClean="0">
                <a:cs typeface="Times New Roman" pitchFamily="18" charset="0"/>
              </a:rPr>
              <a:t>®</a:t>
            </a:r>
            <a:r>
              <a:rPr lang="en-US" sz="2000" dirty="0" smtClean="0"/>
              <a:t> Guide,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Edition, 2012)</a:t>
            </a:r>
            <a:br>
              <a:rPr lang="en-US" sz="2000" dirty="0" smtClean="0"/>
            </a:br>
            <a:endParaRPr lang="en-US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What is Project Management?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49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Management Framework</a:t>
            </a:r>
          </a:p>
        </p:txBody>
      </p:sp>
      <p:sp>
        <p:nvSpPr>
          <p:cNvPr id="23555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7D655A70-A149-4DA4-995F-382037F2D2FB}" type="slidenum">
              <a:rPr lang="en-US"/>
              <a:pPr>
                <a:buFontTx/>
                <a:buNone/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5"/>
          <a:stretch/>
        </p:blipFill>
        <p:spPr>
          <a:xfrm>
            <a:off x="0" y="1981200"/>
            <a:ext cx="913523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7835900" y="419100"/>
            <a:ext cx="1308100" cy="3937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196">
                <a:solidFill>
                  <a:srgbClr val="FFFFFF"/>
                </a:solidFill>
                <a:latin typeface="Verdana"/>
                <a:cs typeface="Verdana"/>
              </a:rPr>
              <a:t>Activity</a:t>
            </a:r>
          </a:p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14700" y="1612900"/>
            <a:ext cx="2404504" cy="7360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rgbClr val="5F5F5F"/>
                </a:solidFill>
                <a:cs typeface="Verdana"/>
              </a:rPr>
              <a:t>Read the case</a:t>
            </a:r>
          </a:p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800" b="1" dirty="0">
              <a:solidFill>
                <a:srgbClr val="000000"/>
              </a:solidFill>
            </a:endParaRPr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173527" y="2408846"/>
            <a:ext cx="8853386" cy="11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3843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13843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3843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13843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13843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13843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13843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13843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13843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2900"/>
              </a:lnSpc>
              <a:spcBef>
                <a:spcPct val="0"/>
              </a:spcBef>
              <a:buFontTx/>
              <a:buNone/>
            </a:pPr>
            <a:r>
              <a:rPr lang="en-CA" altLang="en-US" sz="2800" dirty="0">
                <a:solidFill>
                  <a:srgbClr val="5F5F5F"/>
                </a:solidFill>
                <a:latin typeface="+mn-lt"/>
              </a:rPr>
              <a:t>“Overseas-China Banking Corporation Spearheads:</a:t>
            </a:r>
            <a:r>
              <a:rPr lang="en-CA" altLang="en-US" sz="2800" dirty="0">
                <a:solidFill>
                  <a:srgbClr val="000000"/>
                </a:solidFill>
                <a:latin typeface="+mn-lt"/>
              </a:rPr>
              <a:t/>
            </a:r>
            <a:br>
              <a:rPr lang="en-CA" altLang="en-US" sz="2800" dirty="0">
                <a:solidFill>
                  <a:srgbClr val="000000"/>
                </a:solidFill>
                <a:latin typeface="+mn-lt"/>
              </a:rPr>
            </a:br>
            <a:r>
              <a:rPr lang="en-CA" altLang="en-US" sz="2800" dirty="0">
                <a:solidFill>
                  <a:srgbClr val="5F5F5F"/>
                </a:solidFill>
                <a:latin typeface="+mn-lt"/>
              </a:rPr>
              <a:t>	A Masterful Systems Conversion”</a:t>
            </a:r>
          </a:p>
          <a:p>
            <a:pPr eaLnBrk="1" hangingPunct="1">
              <a:lnSpc>
                <a:spcPts val="2900"/>
              </a:lnSpc>
              <a:spcBef>
                <a:spcPct val="0"/>
              </a:spcBef>
              <a:buFontTx/>
              <a:buNone/>
            </a:pPr>
            <a:endParaRPr lang="en-CA" altLang="en-US" sz="2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91500" y="6286500"/>
            <a:ext cx="952500" cy="2667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16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3">
                <a:solidFill>
                  <a:srgbClr val="FFFFFF"/>
                </a:solidFill>
                <a:latin typeface="Arial"/>
                <a:cs typeface="Arial"/>
              </a:rPr>
              <a:t>Page 5</a:t>
            </a:r>
          </a:p>
          <a:p>
            <a:pPr fontAlgn="auto">
              <a:lnSpc>
                <a:spcPts val="161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1403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1273" name="Picture 9" descr="OCBC%20Singapore%20Cycling%20Te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4124" r="8333" b="71124"/>
          <a:stretch>
            <a:fillRect/>
          </a:stretch>
        </p:blipFill>
        <p:spPr bwMode="auto">
          <a:xfrm>
            <a:off x="2100263" y="3716338"/>
            <a:ext cx="542448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64088" y="6498927"/>
            <a:ext cx="3779912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None/>
            </a:pPr>
            <a:r>
              <a:rPr lang="en-CA" altLang="en-US" sz="1600" dirty="0" smtClean="0">
                <a:solidFill>
                  <a:srgbClr val="000000"/>
                </a:solidFill>
                <a:latin typeface="+mn-lt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n-lt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n-lt"/>
              </a:rPr>
              <a:t>Management-Tutorial 1</a:t>
            </a:r>
            <a:endParaRPr lang="en-CA" altLang="en-US" sz="16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55DE91-9A09-4A2C-8357-226799051A63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86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763"/>
              </a:lnSpc>
              <a:spcBef>
                <a:spcPct val="0"/>
              </a:spcBef>
              <a:buFontTx/>
              <a:buChar char="-"/>
            </a:pPr>
            <a:r>
              <a:rPr lang="en-CA" altLang="en-US" sz="2800" dirty="0" smtClean="0">
                <a:solidFill>
                  <a:srgbClr val="5F5F5F"/>
                </a:solidFill>
              </a:rPr>
              <a:t>Identify the project.</a:t>
            </a:r>
          </a:p>
          <a:p>
            <a:pPr marL="109728" indent="0">
              <a:lnSpc>
                <a:spcPts val="2763"/>
              </a:lnSpc>
              <a:spcBef>
                <a:spcPct val="0"/>
              </a:spcBef>
              <a:buNone/>
            </a:pPr>
            <a:endParaRPr lang="en-CA" altLang="en-US" sz="2800" dirty="0">
              <a:solidFill>
                <a:srgbClr val="5F5F5F"/>
              </a:solidFill>
            </a:endParaRPr>
          </a:p>
          <a:p>
            <a:pPr>
              <a:lnSpc>
                <a:spcPts val="2763"/>
              </a:lnSpc>
              <a:spcBef>
                <a:spcPct val="0"/>
              </a:spcBef>
              <a:buFontTx/>
              <a:buChar char="-"/>
            </a:pPr>
            <a:r>
              <a:rPr lang="en-CA" altLang="en-US" sz="2800" dirty="0" smtClean="0">
                <a:solidFill>
                  <a:srgbClr val="5F5F5F"/>
                </a:solidFill>
              </a:rPr>
              <a:t>Who </a:t>
            </a:r>
            <a:r>
              <a:rPr lang="en-CA" altLang="en-US" sz="2800" dirty="0">
                <a:solidFill>
                  <a:srgbClr val="5F5F5F"/>
                </a:solidFill>
              </a:rPr>
              <a:t>should be responsible for all these tasks</a:t>
            </a:r>
            <a:r>
              <a:rPr lang="en-CA" altLang="en-US" sz="2800" dirty="0" smtClean="0">
                <a:solidFill>
                  <a:srgbClr val="5F5F5F"/>
                </a:solidFill>
              </a:rPr>
              <a:t>?!!</a:t>
            </a:r>
            <a:r>
              <a:rPr lang="en-CA" sz="2800" dirty="0">
                <a:solidFill>
                  <a:srgbClr val="5F5F5F"/>
                </a:solidFill>
                <a:cs typeface="Verdana"/>
              </a:rPr>
              <a:t> To what </a:t>
            </a:r>
            <a:r>
              <a:rPr lang="en-CA" sz="2800" dirty="0" smtClean="0">
                <a:solidFill>
                  <a:srgbClr val="5F5F5F"/>
                </a:solidFill>
                <a:cs typeface="Verdana"/>
              </a:rPr>
              <a:t>extent?</a:t>
            </a:r>
          </a:p>
          <a:p>
            <a:pPr marL="109728" indent="0">
              <a:lnSpc>
                <a:spcPts val="2763"/>
              </a:lnSpc>
              <a:spcBef>
                <a:spcPct val="0"/>
              </a:spcBef>
              <a:buNone/>
            </a:pPr>
            <a:endParaRPr lang="en-CA" sz="2800" dirty="0" smtClean="0">
              <a:solidFill>
                <a:srgbClr val="5F5F5F"/>
              </a:solidFill>
              <a:cs typeface="Verdana"/>
            </a:endParaRPr>
          </a:p>
          <a:p>
            <a:pPr>
              <a:lnSpc>
                <a:spcPts val="2763"/>
              </a:lnSpc>
              <a:spcBef>
                <a:spcPct val="0"/>
              </a:spcBef>
              <a:buFontTx/>
              <a:buChar char="-"/>
            </a:pPr>
            <a:r>
              <a:rPr lang="en-CA" altLang="en-US" sz="2800" dirty="0" smtClean="0">
                <a:solidFill>
                  <a:srgbClr val="5F5F5F"/>
                </a:solidFill>
              </a:rPr>
              <a:t>What </a:t>
            </a:r>
            <a:r>
              <a:rPr lang="en-CA" altLang="en-US" sz="2800" dirty="0">
                <a:solidFill>
                  <a:srgbClr val="5F5F5F"/>
                </a:solidFill>
              </a:rPr>
              <a:t>are the Success factors for the OCBC </a:t>
            </a:r>
            <a:r>
              <a:rPr lang="en-CA" altLang="en-US" sz="2800" dirty="0" smtClean="0">
                <a:solidFill>
                  <a:srgbClr val="5F5F5F"/>
                </a:solidFill>
              </a:rPr>
              <a:t>cut-over?</a:t>
            </a:r>
            <a:endParaRPr lang="en-CA" altLang="en-US" sz="2800" dirty="0">
              <a:solidFill>
                <a:srgbClr val="5F5F5F"/>
              </a:solidFill>
            </a:endParaRPr>
          </a:p>
          <a:p>
            <a:pPr>
              <a:lnSpc>
                <a:spcPts val="2763"/>
              </a:lnSpc>
              <a:spcBef>
                <a:spcPct val="0"/>
              </a:spcBef>
              <a:buNone/>
            </a:pPr>
            <a:endParaRPr lang="en-CA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435944-CA76-4F56-9117-5C3B043A1472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 smtClean="0">
                <a:solidFill>
                  <a:srgbClr val="5F5F5F"/>
                </a:solidFill>
              </a:rPr>
              <a:t>Discussion:</a:t>
            </a:r>
            <a:endParaRPr lang="en-US" sz="4000" dirty="0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5364088" y="6498927"/>
            <a:ext cx="3779912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None/>
            </a:pPr>
            <a:r>
              <a:rPr lang="en-CA" altLang="en-US" sz="1600" dirty="0" smtClean="0">
                <a:solidFill>
                  <a:srgbClr val="000000"/>
                </a:solidFill>
                <a:latin typeface="+mn-lt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n-lt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n-lt"/>
              </a:rPr>
              <a:t>Management-Tutorial 1</a:t>
            </a:r>
            <a:endParaRPr lang="en-CA" altLang="en-US" sz="16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36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143</TotalTime>
  <Words>312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What Is a Project?</vt:lpstr>
      <vt:lpstr>PowerPoint Presentation</vt:lpstr>
      <vt:lpstr>Project Management Framework</vt:lpstr>
      <vt:lpstr>PowerPoint Presentation</vt:lpstr>
      <vt:lpstr>Discussion:</vt:lpstr>
      <vt:lpstr>Assessment Criteria for BI/IS</vt:lpstr>
      <vt:lpstr>Assessment Criteria for Engineering (CSEN and DMET)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Ayaallah Marawan Hassan</dc:creator>
  <cp:lastModifiedBy>Rana Alaaeldin Muhammed</cp:lastModifiedBy>
  <cp:revision>27</cp:revision>
  <dcterms:created xsi:type="dcterms:W3CDTF">2016-01-28T08:33:20Z</dcterms:created>
  <dcterms:modified xsi:type="dcterms:W3CDTF">2019-01-28T10:56:45Z</dcterms:modified>
</cp:coreProperties>
</file>