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9" r:id="rId3"/>
    <p:sldId id="269" r:id="rId4"/>
    <p:sldId id="270" r:id="rId5"/>
    <p:sldId id="260" r:id="rId6"/>
    <p:sldId id="261" r:id="rId7"/>
    <p:sldId id="264" r:id="rId8"/>
    <p:sldId id="265" r:id="rId9"/>
    <p:sldId id="276" r:id="rId10"/>
    <p:sldId id="278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16">
          <p15:clr>
            <a:srgbClr val="A4A3A4"/>
          </p15:clr>
        </p15:guide>
        <p15:guide id="2" pos="2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630F858-9019-4C5F-B376-5E8DA3219F27}" type="datetimeFigureOut">
              <a:rPr lang="en-US"/>
              <a:pPr>
                <a:defRPr/>
              </a:pPr>
              <a:t>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95E2ED-DF94-4618-B195-C33524E4ED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0277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5722FB1-7542-41C9-8A74-2EFCCE8F8FF4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9052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2147483647 h 528"/>
                <a:gd name="T6" fmla="*/ 2147483647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66188E46-841F-419E-AA10-9E5734D96ABC}" type="datetime1">
              <a:rPr lang="en-US"/>
              <a:pPr>
                <a:defRPr/>
              </a:pPr>
              <a:t>2/5/2019</a:t>
            </a:fld>
            <a:endParaRPr lang="en-CA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F005BE9-EBC8-4E38-8879-F7471061725F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4299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96819-3F46-45A7-A38A-87002A286B15}" type="datetime1">
              <a:rPr lang="en-US"/>
              <a:pPr>
                <a:defRPr/>
              </a:pPr>
              <a:t>2/5/2019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EDADD-0C57-47AE-A517-B7BFBF436DA5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6019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FB046-BF1C-4FA0-8364-677878609CC5}" type="datetime1">
              <a:rPr lang="en-US"/>
              <a:pPr>
                <a:defRPr/>
              </a:pPr>
              <a:t>2/5/2019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19CE04-FA40-410F-B97A-3121C65FA3F1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1929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20752-597A-4248-99A2-F29584DFEAA6}" type="datetime1">
              <a:rPr lang="en-US"/>
              <a:pPr>
                <a:defRPr/>
              </a:pPr>
              <a:t>2/5/2019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D0062-34BB-47D9-9762-50D67B2E26AC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85921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B7C15F0-6158-4155-8CFD-4C92DDDCA7E7}" type="datetime1">
              <a:rPr lang="en-US"/>
              <a:pPr>
                <a:defRPr/>
              </a:pPr>
              <a:t>2/5/2019</a:t>
            </a:fld>
            <a:endParaRPr lang="en-C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45530-17CD-4CD8-9674-68981EA2B7F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25644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835A2E8-FEBC-4BF5-9ECF-1DD675FC99EC}" type="datetime1">
              <a:rPr lang="en-US"/>
              <a:pPr>
                <a:defRPr/>
              </a:pPr>
              <a:t>2/5/2019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73D9B5-0261-4BB4-AC0A-603645F6B9BF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96428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D1717A9-0E19-47D2-A6B1-C5A1A4E5A223}" type="datetime1">
              <a:rPr lang="en-US"/>
              <a:pPr>
                <a:defRPr/>
              </a:pPr>
              <a:t>2/5/2019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A1C40-DD49-4C63-A56A-61B17810A1BB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782841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1DA6F6F-4569-4DFC-A6FD-0F1A222B4A62}" type="datetime1">
              <a:rPr lang="en-US"/>
              <a:pPr>
                <a:defRPr/>
              </a:pPr>
              <a:t>2/5/2019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CCBE09-BF33-44AA-A67B-1269AA46791D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75312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2658E-7E84-4B26-85F1-08C5FC4AC7AF}" type="datetime1">
              <a:rPr lang="en-US"/>
              <a:pPr>
                <a:defRPr/>
              </a:pPr>
              <a:t>2/5/2019</a:t>
            </a:fld>
            <a:endParaRPr lang="en-CA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B9B6F0-05FA-4175-8EFF-28D5CED82EA3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5464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2F5872A-7FCE-4422-B3A2-AE18BD02BEC2}" type="datetime1">
              <a:rPr lang="en-US"/>
              <a:pPr>
                <a:defRPr/>
              </a:pPr>
              <a:t>2/5/2019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BC9698-6B11-4F08-9DEF-8CCFF35E09AD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35903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2147483647 h 588"/>
              <a:gd name="T6" fmla="*/ 2147483647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3B9D1E8-77E4-47ED-A516-4A1541FFB648}" type="datetime1">
              <a:rPr lang="en-US"/>
              <a:pPr>
                <a:defRPr/>
              </a:pPr>
              <a:t>2/5/2019</a:t>
            </a:fld>
            <a:endParaRPr lang="en-CA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4C2F49-C770-4AF1-B4C6-659E1A1F686F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707815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2147483647 h 588"/>
              <a:gd name="T6" fmla="*/ 2147483647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extLst/>
          </a:lstStyle>
          <a:p>
            <a:pPr>
              <a:defRPr/>
            </a:pPr>
            <a:fld id="{27D75F73-43C5-47F6-A9DC-F5E151002BA4}" type="datetime1">
              <a:rPr lang="en-US"/>
              <a:pPr>
                <a:defRPr/>
              </a:pPr>
              <a:t>2/5/2019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8AE5156A-8305-41CE-9CFB-E1FF744D0C82}" type="slidenum">
              <a:rPr lang="en-CA" altLang="en-US"/>
              <a:pPr/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1" r:id="rId2"/>
    <p:sldLayoutId id="2147483786" r:id="rId3"/>
    <p:sldLayoutId id="2147483787" r:id="rId4"/>
    <p:sldLayoutId id="2147483788" r:id="rId5"/>
    <p:sldLayoutId id="2147483789" r:id="rId6"/>
    <p:sldLayoutId id="2147483782" r:id="rId7"/>
    <p:sldLayoutId id="2147483790" r:id="rId8"/>
    <p:sldLayoutId id="2147483791" r:id="rId9"/>
    <p:sldLayoutId id="2147483783" r:id="rId10"/>
    <p:sldLayoutId id="214748378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voltage.typepad.com/.a/6a00e55375ef1c8833014e88525f44970d-p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voltage.typepad.com/.a/6a00e55375ef1c8833014e88525f44970d-pi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"/>
          <p:cNvSpPr txBox="1"/>
          <p:nvPr/>
        </p:nvSpPr>
        <p:spPr>
          <a:xfrm>
            <a:off x="2362200" y="1524000"/>
            <a:ext cx="4114800" cy="13081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50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4406" dirty="0">
                <a:solidFill>
                  <a:srgbClr val="5F5F5F"/>
                </a:solidFill>
                <a:latin typeface="+mj-lt"/>
                <a:cs typeface="Verdana"/>
              </a:rPr>
              <a:t>Introduction to</a:t>
            </a:r>
          </a:p>
          <a:p>
            <a:pPr fontAlgn="auto">
              <a:lnSpc>
                <a:spcPts val="50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4406" dirty="0">
              <a:solidFill>
                <a:srgbClr val="000000"/>
              </a:solidFill>
              <a:latin typeface="+mj-lt"/>
              <a:cs typeface="+mn-c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84300" y="2197100"/>
            <a:ext cx="6283325" cy="13081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50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4404" dirty="0">
                <a:solidFill>
                  <a:srgbClr val="5F5F5F"/>
                </a:solidFill>
                <a:latin typeface="+mj-lt"/>
                <a:cs typeface="Verdana"/>
              </a:rPr>
              <a:t>IT Project Management</a:t>
            </a:r>
          </a:p>
          <a:p>
            <a:pPr fontAlgn="auto">
              <a:lnSpc>
                <a:spcPts val="50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4404" dirty="0">
              <a:solidFill>
                <a:srgbClr val="000000"/>
              </a:solidFill>
              <a:latin typeface="+mj-lt"/>
              <a:cs typeface="+mn-cs"/>
            </a:endParaRPr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2439689" y="3038182"/>
            <a:ext cx="413876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2763"/>
              </a:lnSpc>
              <a:defRPr/>
            </a:pPr>
            <a:r>
              <a:rPr lang="en-CA" altLang="en-US" sz="2400" dirty="0" smtClean="0">
                <a:solidFill>
                  <a:srgbClr val="5F5F5F"/>
                </a:solidFill>
                <a:latin typeface="+mj-lt"/>
              </a:rPr>
              <a:t>  Dr. </a:t>
            </a:r>
            <a:r>
              <a:rPr lang="en-CA" altLang="en-US" sz="2400" dirty="0">
                <a:solidFill>
                  <a:srgbClr val="5F5F5F"/>
                </a:solidFill>
              </a:rPr>
              <a:t>Dr. </a:t>
            </a:r>
            <a:r>
              <a:rPr lang="en-CA" altLang="en-US" sz="2400" dirty="0" err="1">
                <a:solidFill>
                  <a:srgbClr val="5F5F5F"/>
                </a:solidFill>
              </a:rPr>
              <a:t>Alshaimaa</a:t>
            </a:r>
            <a:r>
              <a:rPr lang="en-CA" altLang="en-US" sz="2400" dirty="0">
                <a:solidFill>
                  <a:srgbClr val="5F5F5F"/>
                </a:solidFill>
              </a:rPr>
              <a:t> </a:t>
            </a:r>
            <a:r>
              <a:rPr lang="en-CA" altLang="en-US" sz="2400" dirty="0" err="1">
                <a:solidFill>
                  <a:srgbClr val="5F5F5F"/>
                </a:solidFill>
              </a:rPr>
              <a:t>Ramdan</a:t>
            </a:r>
            <a:endParaRPr lang="en-CA" altLang="en-US" sz="2400" dirty="0">
              <a:solidFill>
                <a:srgbClr val="5F5F5F"/>
              </a:solidFill>
            </a:endParaRPr>
          </a:p>
          <a:p>
            <a:pPr algn="ctr" eaLnBrk="1" hangingPunct="1">
              <a:lnSpc>
                <a:spcPts val="2763"/>
              </a:lnSpc>
              <a:defRPr/>
            </a:pPr>
            <a:endParaRPr lang="en-CA" altLang="en-US" sz="2400" dirty="0" smtClean="0">
              <a:solidFill>
                <a:srgbClr val="5F5F5F"/>
              </a:solidFill>
              <a:latin typeface="+mj-lt"/>
            </a:endParaRPr>
          </a:p>
          <a:p>
            <a:pPr eaLnBrk="1" hangingPunct="1">
              <a:lnSpc>
                <a:spcPts val="2763"/>
              </a:lnSpc>
              <a:defRPr/>
            </a:pPr>
            <a:endParaRPr lang="en-CA" altLang="en-US" sz="2400" dirty="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9222" name="TextBox 9"/>
          <p:cNvSpPr txBox="1">
            <a:spLocks noChangeArrowheads="1"/>
          </p:cNvSpPr>
          <p:nvPr/>
        </p:nvSpPr>
        <p:spPr bwMode="auto">
          <a:xfrm>
            <a:off x="3136900" y="5549900"/>
            <a:ext cx="2744341" cy="58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ts val="2300"/>
              </a:lnSpc>
              <a:defRPr/>
            </a:pPr>
            <a:r>
              <a:rPr lang="en-CA" altLang="en-US" sz="2000" dirty="0" smtClean="0">
                <a:solidFill>
                  <a:srgbClr val="5F5F5F"/>
                </a:solidFill>
                <a:latin typeface="+mj-lt"/>
              </a:rPr>
              <a:t>Spring Semester 2019</a:t>
            </a:r>
          </a:p>
          <a:p>
            <a:pPr eaLnBrk="1" hangingPunct="1">
              <a:lnSpc>
                <a:spcPts val="2300"/>
              </a:lnSpc>
              <a:defRPr/>
            </a:pPr>
            <a:endParaRPr lang="en-CA" altLang="en-US" sz="2000" dirty="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9224" name="TextBox 1"/>
          <p:cNvSpPr txBox="1">
            <a:spLocks noChangeArrowheads="1"/>
          </p:cNvSpPr>
          <p:nvPr/>
        </p:nvSpPr>
        <p:spPr bwMode="auto">
          <a:xfrm>
            <a:off x="1763688" y="3499123"/>
            <a:ext cx="5040312" cy="1890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2763"/>
              </a:lnSpc>
              <a:defRPr/>
            </a:pPr>
            <a:r>
              <a:rPr lang="en-CA" altLang="en-US" sz="2400" dirty="0" smtClean="0">
                <a:solidFill>
                  <a:srgbClr val="5F5F5F"/>
                </a:solidFill>
                <a:latin typeface="+mj-lt"/>
              </a:rPr>
              <a:t>Teaching Assistant:</a:t>
            </a:r>
          </a:p>
          <a:p>
            <a:pPr algn="ctr" eaLnBrk="1" hangingPunct="1">
              <a:lnSpc>
                <a:spcPts val="2763"/>
              </a:lnSpc>
              <a:defRPr/>
            </a:pPr>
            <a:r>
              <a:rPr lang="en-CA" altLang="en-US" sz="2400" dirty="0">
                <a:solidFill>
                  <a:srgbClr val="5F5F5F"/>
                </a:solidFill>
              </a:rPr>
              <a:t>Rana </a:t>
            </a:r>
            <a:r>
              <a:rPr lang="en-CA" altLang="en-US" sz="2400" dirty="0" smtClean="0">
                <a:solidFill>
                  <a:srgbClr val="5F5F5F"/>
                </a:solidFill>
              </a:rPr>
              <a:t>Alaaeldin</a:t>
            </a:r>
            <a:endParaRPr lang="en-CA" altLang="en-US" sz="2400" dirty="0" smtClean="0">
              <a:solidFill>
                <a:srgbClr val="5F5F5F"/>
              </a:solidFill>
              <a:latin typeface="+mj-lt"/>
            </a:endParaRPr>
          </a:p>
          <a:p>
            <a:pPr algn="ctr" eaLnBrk="1" hangingPunct="1">
              <a:lnSpc>
                <a:spcPts val="2763"/>
              </a:lnSpc>
            </a:pPr>
            <a:r>
              <a:rPr lang="en-CA" altLang="en-US" sz="2400" dirty="0">
                <a:solidFill>
                  <a:srgbClr val="5F5F5F"/>
                </a:solidFill>
              </a:rPr>
              <a:t>Salwa Megahed</a:t>
            </a:r>
          </a:p>
          <a:p>
            <a:pPr algn="ctr" eaLnBrk="1" hangingPunct="1">
              <a:lnSpc>
                <a:spcPts val="2763"/>
              </a:lnSpc>
            </a:pPr>
            <a:r>
              <a:rPr lang="en-CA" altLang="en-US" sz="2400" dirty="0">
                <a:solidFill>
                  <a:srgbClr val="5F5F5F"/>
                </a:solidFill>
              </a:rPr>
              <a:t>Sherrie Kareem </a:t>
            </a:r>
            <a:endParaRPr lang="en-CA" altLang="en-US" sz="2400" dirty="0" smtClean="0">
              <a:solidFill>
                <a:srgbClr val="5F5F5F"/>
              </a:solidFill>
              <a:latin typeface="+mj-lt"/>
            </a:endParaRPr>
          </a:p>
          <a:p>
            <a:pPr algn="ctr" eaLnBrk="1" hangingPunct="1">
              <a:lnSpc>
                <a:spcPts val="2763"/>
              </a:lnSpc>
              <a:defRPr/>
            </a:pPr>
            <a:endParaRPr lang="en-US" altLang="en-US" sz="2400" dirty="0" smtClean="0">
              <a:latin typeface="+mj-lt"/>
            </a:endParaRPr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5264150" y="6499225"/>
            <a:ext cx="38798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375"/>
              </a:lnSpc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CA" altLang="en-US" sz="1600" dirty="0" smtClean="0">
                <a:solidFill>
                  <a:srgbClr val="000000"/>
                </a:solidFill>
                <a:latin typeface="+mj-lt"/>
                <a:cs typeface="Arial" charset="0"/>
              </a:rPr>
              <a:t>IT </a:t>
            </a:r>
            <a:r>
              <a:rPr lang="en-CA" altLang="en-US" sz="1600" dirty="0">
                <a:solidFill>
                  <a:srgbClr val="000000"/>
                </a:solidFill>
                <a:latin typeface="+mj-lt"/>
                <a:cs typeface="Arial" charset="0"/>
              </a:rPr>
              <a:t>Project </a:t>
            </a:r>
            <a:r>
              <a:rPr lang="en-CA" altLang="en-US" sz="1600" dirty="0" smtClean="0">
                <a:solidFill>
                  <a:srgbClr val="000000"/>
                </a:solidFill>
                <a:latin typeface="+mj-lt"/>
                <a:cs typeface="Arial" charset="0"/>
              </a:rPr>
              <a:t>Management-Tutorial 2</a:t>
            </a:r>
            <a:endParaRPr lang="en-CA" altLang="en-US" sz="1600" dirty="0">
              <a:solidFill>
                <a:srgbClr val="000000"/>
              </a:solidFill>
              <a:latin typeface="+mj-lt"/>
              <a:cs typeface="Arial" charset="0"/>
            </a:endParaRPr>
          </a:p>
          <a:p>
            <a:pPr eaLnBrk="1" hangingPunct="1">
              <a:lnSpc>
                <a:spcPts val="1375"/>
              </a:lnSpc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j-lt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873A51F-0D2B-410B-9A2A-561AE6F84F82}" type="slidenum">
              <a:rPr lang="en-CA" altLang="en-US"/>
              <a:pPr eaLnBrk="1" hangingPunct="1"/>
              <a:t>1</a:t>
            </a:fld>
            <a:endParaRPr lang="en-CA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14602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Next Time in the Lab !!</a:t>
            </a:r>
            <a:endParaRPr lang="en-US" dirty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8758AA3-8AFE-4BBB-90AB-67DB31342013}" type="slidenum">
              <a:rPr lang="en-CA" altLang="en-US"/>
              <a:pPr eaLnBrk="1" hangingPunct="1"/>
              <a:t>10</a:t>
            </a:fld>
            <a:endParaRPr lang="en-CA" altLang="en-US"/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5264150" y="6499225"/>
            <a:ext cx="38798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375"/>
              </a:lnSpc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CA" altLang="en-US" sz="1600" dirty="0" smtClean="0">
                <a:solidFill>
                  <a:srgbClr val="000000"/>
                </a:solidFill>
                <a:latin typeface="+mj-lt"/>
                <a:cs typeface="Arial" charset="0"/>
              </a:rPr>
              <a:t>IT </a:t>
            </a:r>
            <a:r>
              <a:rPr lang="en-CA" altLang="en-US" sz="1600" dirty="0">
                <a:solidFill>
                  <a:srgbClr val="000000"/>
                </a:solidFill>
                <a:latin typeface="+mj-lt"/>
                <a:cs typeface="Arial" charset="0"/>
              </a:rPr>
              <a:t>Project </a:t>
            </a:r>
            <a:r>
              <a:rPr lang="en-CA" altLang="en-US" sz="1600" dirty="0" smtClean="0">
                <a:solidFill>
                  <a:srgbClr val="000000"/>
                </a:solidFill>
                <a:latin typeface="+mj-lt"/>
                <a:cs typeface="Arial" charset="0"/>
              </a:rPr>
              <a:t>Management-Tutorial 2</a:t>
            </a:r>
            <a:endParaRPr lang="en-CA" altLang="en-US" sz="1600" dirty="0">
              <a:solidFill>
                <a:srgbClr val="000000"/>
              </a:solidFill>
              <a:latin typeface="+mj-lt"/>
              <a:cs typeface="Arial" charset="0"/>
            </a:endParaRPr>
          </a:p>
          <a:p>
            <a:pPr eaLnBrk="1" hangingPunct="1">
              <a:lnSpc>
                <a:spcPts val="1375"/>
              </a:lnSpc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j-lt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7835900" y="419100"/>
            <a:ext cx="1308100" cy="3937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25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196">
                <a:solidFill>
                  <a:srgbClr val="FFFFFF"/>
                </a:solidFill>
                <a:latin typeface="Verdana"/>
                <a:cs typeface="Verdana"/>
              </a:rPr>
              <a:t>Activity</a:t>
            </a:r>
          </a:p>
          <a:p>
            <a:pPr fontAlgn="auto">
              <a:lnSpc>
                <a:spcPts val="253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2196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28750" y="2928938"/>
            <a:ext cx="3348038" cy="94932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36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206" dirty="0">
                <a:solidFill>
                  <a:srgbClr val="5F5F5F"/>
                </a:solidFill>
                <a:latin typeface="+mn-lt"/>
                <a:cs typeface="Verdana"/>
              </a:rPr>
              <a:t>Read the 2 cases</a:t>
            </a:r>
          </a:p>
          <a:p>
            <a:pPr fontAlgn="auto">
              <a:lnSpc>
                <a:spcPts val="368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3206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500563" y="3857625"/>
            <a:ext cx="2468562" cy="9540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36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204" dirty="0">
                <a:solidFill>
                  <a:srgbClr val="5F5F5F"/>
                </a:solidFill>
                <a:latin typeface="+mn-lt"/>
                <a:cs typeface="Verdana Italic"/>
              </a:rPr>
              <a:t>“SAP” &amp; “FBI”</a:t>
            </a:r>
          </a:p>
          <a:p>
            <a:pPr fontAlgn="auto">
              <a:lnSpc>
                <a:spcPts val="368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3204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0245" name="Picture 2" descr="http://www.serie-a.de/Englische_Seite/pictures/sap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47800"/>
            <a:ext cx="1736725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4" descr="http://www.biggerpockets.com/renewsblog/wp-content/uploads/2008/09/fbi-logo_270x27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113" y="1125538"/>
            <a:ext cx="1735137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264150" y="6499225"/>
            <a:ext cx="38798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375"/>
              </a:lnSpc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CA" altLang="en-US" sz="1600" dirty="0" smtClean="0">
                <a:solidFill>
                  <a:srgbClr val="000000"/>
                </a:solidFill>
                <a:latin typeface="+mj-lt"/>
                <a:cs typeface="Arial" charset="0"/>
              </a:rPr>
              <a:t>IT </a:t>
            </a:r>
            <a:r>
              <a:rPr lang="en-CA" altLang="en-US" sz="1600" dirty="0">
                <a:solidFill>
                  <a:srgbClr val="000000"/>
                </a:solidFill>
                <a:latin typeface="+mj-lt"/>
                <a:cs typeface="Arial" charset="0"/>
              </a:rPr>
              <a:t>Project </a:t>
            </a:r>
            <a:r>
              <a:rPr lang="en-CA" altLang="en-US" sz="1600" dirty="0" smtClean="0">
                <a:solidFill>
                  <a:srgbClr val="000000"/>
                </a:solidFill>
                <a:latin typeface="+mj-lt"/>
                <a:cs typeface="Arial" charset="0"/>
              </a:rPr>
              <a:t>Management-Tutorial 2</a:t>
            </a:r>
            <a:endParaRPr lang="en-CA" altLang="en-US" sz="1600" dirty="0">
              <a:solidFill>
                <a:srgbClr val="000000"/>
              </a:solidFill>
              <a:latin typeface="+mj-lt"/>
              <a:cs typeface="Arial" charset="0"/>
            </a:endParaRPr>
          </a:p>
          <a:p>
            <a:pPr eaLnBrk="1" hangingPunct="1">
              <a:lnSpc>
                <a:spcPts val="1375"/>
              </a:lnSpc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j-lt"/>
              <a:cs typeface="Arial" charset="0"/>
            </a:endParaRPr>
          </a:p>
        </p:txBody>
      </p:sp>
      <p:sp>
        <p:nvSpPr>
          <p:cNvPr id="1024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64E4C7F-722A-46F5-8181-6C8B09081856}" type="slidenum">
              <a:rPr lang="en-CA" altLang="en-US"/>
              <a:pPr eaLnBrk="1" hangingPunct="1"/>
              <a:t>2</a:t>
            </a:fld>
            <a:endParaRPr lang="en-CA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7835900" y="419100"/>
            <a:ext cx="1308100" cy="3937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25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196">
                <a:solidFill>
                  <a:srgbClr val="FFFFFF"/>
                </a:solidFill>
                <a:latin typeface="Verdana"/>
                <a:cs typeface="Verdana"/>
              </a:rPr>
              <a:t>Activity</a:t>
            </a:r>
          </a:p>
          <a:p>
            <a:pPr fontAlgn="auto">
              <a:lnSpc>
                <a:spcPts val="253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2196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01613" y="1071563"/>
            <a:ext cx="2859087" cy="47466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lnSpc>
                <a:spcPts val="36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200" dirty="0">
                <a:solidFill>
                  <a:srgbClr val="5F5F5F"/>
                </a:solidFill>
                <a:latin typeface="+mj-lt"/>
                <a:cs typeface="Verdana"/>
              </a:rPr>
              <a:t>Discussion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2214563"/>
            <a:ext cx="8915400" cy="332142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lnSpc>
                <a:spcPts val="368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CA" sz="3204" dirty="0">
              <a:solidFill>
                <a:srgbClr val="5F5F5F"/>
              </a:solidFill>
              <a:latin typeface="+mn-lt"/>
              <a:cs typeface="Verdana"/>
            </a:endParaRPr>
          </a:p>
          <a:p>
            <a:pPr fontAlgn="auto">
              <a:lnSpc>
                <a:spcPts val="368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CA" sz="3204" dirty="0">
                <a:solidFill>
                  <a:srgbClr val="5F5F5F"/>
                </a:solidFill>
                <a:latin typeface="+mn-lt"/>
                <a:cs typeface="Verdana"/>
              </a:rPr>
              <a:t> </a:t>
            </a:r>
            <a:r>
              <a:rPr lang="en-CA" sz="3204" dirty="0" smtClean="0">
                <a:solidFill>
                  <a:srgbClr val="5F5F5F"/>
                </a:solidFill>
                <a:latin typeface="+mn-lt"/>
                <a:cs typeface="Verdana"/>
              </a:rPr>
              <a:t>Identify the project. </a:t>
            </a:r>
            <a:endParaRPr lang="en-CA" sz="3204" dirty="0">
              <a:solidFill>
                <a:srgbClr val="5F5F5F"/>
              </a:solidFill>
              <a:latin typeface="+mn-lt"/>
              <a:cs typeface="Verdana"/>
            </a:endParaRPr>
          </a:p>
          <a:p>
            <a:pPr fontAlgn="auto">
              <a:lnSpc>
                <a:spcPts val="368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CA" sz="3204" dirty="0">
                <a:solidFill>
                  <a:srgbClr val="5F5F5F"/>
                </a:solidFill>
                <a:latin typeface="+mn-lt"/>
                <a:cs typeface="Verdana"/>
              </a:rPr>
              <a:t> Why did they </a:t>
            </a:r>
            <a:r>
              <a:rPr lang="en-CA" sz="3204" dirty="0" smtClean="0">
                <a:solidFill>
                  <a:srgbClr val="5F5F5F"/>
                </a:solidFill>
                <a:latin typeface="+mn-lt"/>
                <a:cs typeface="Verdana"/>
              </a:rPr>
              <a:t>fail? Mentio</a:t>
            </a:r>
            <a:r>
              <a:rPr lang="en-CA" sz="3204" dirty="0" smtClean="0">
                <a:solidFill>
                  <a:srgbClr val="5F5F5F"/>
                </a:solidFill>
                <a:latin typeface="+mn-lt"/>
                <a:cs typeface="Verdana"/>
              </a:rPr>
              <a:t>n the failure factors </a:t>
            </a:r>
            <a:endParaRPr lang="en-CA" sz="3204" dirty="0">
              <a:solidFill>
                <a:srgbClr val="5F5F5F"/>
              </a:solidFill>
              <a:latin typeface="+mn-lt"/>
              <a:cs typeface="Verdana"/>
            </a:endParaRPr>
          </a:p>
          <a:p>
            <a:pPr fontAlgn="auto">
              <a:lnSpc>
                <a:spcPts val="36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204" dirty="0">
                <a:solidFill>
                  <a:srgbClr val="5F5F5F"/>
                </a:solidFill>
                <a:latin typeface="+mn-lt"/>
                <a:cs typeface="Verdana"/>
              </a:rPr>
              <a:t> </a:t>
            </a:r>
          </a:p>
          <a:p>
            <a:pPr fontAlgn="auto">
              <a:lnSpc>
                <a:spcPts val="368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3204" dirty="0">
              <a:solidFill>
                <a:srgbClr val="5F5F5F"/>
              </a:solidFill>
              <a:latin typeface="+mn-lt"/>
              <a:cs typeface="Verdana"/>
            </a:endParaRPr>
          </a:p>
          <a:p>
            <a:pPr fontAlgn="auto">
              <a:lnSpc>
                <a:spcPts val="368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3204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1269" name="Picture 4" descr="http://www.biggerpockets.com/renewsblog/wp-content/uploads/2008/09/fbi-logo_270x27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57250"/>
            <a:ext cx="1735138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5264150" y="6499225"/>
            <a:ext cx="38798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375"/>
              </a:lnSpc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CA" altLang="en-US" sz="1600" dirty="0" smtClean="0">
                <a:solidFill>
                  <a:srgbClr val="000000"/>
                </a:solidFill>
                <a:latin typeface="+mj-lt"/>
                <a:cs typeface="Arial" charset="0"/>
              </a:rPr>
              <a:t>IT </a:t>
            </a:r>
            <a:r>
              <a:rPr lang="en-CA" altLang="en-US" sz="1600" dirty="0">
                <a:solidFill>
                  <a:srgbClr val="000000"/>
                </a:solidFill>
                <a:latin typeface="+mj-lt"/>
                <a:cs typeface="Arial" charset="0"/>
              </a:rPr>
              <a:t>Project </a:t>
            </a:r>
            <a:r>
              <a:rPr lang="en-CA" altLang="en-US" sz="1600" dirty="0" smtClean="0">
                <a:solidFill>
                  <a:srgbClr val="000000"/>
                </a:solidFill>
                <a:latin typeface="+mj-lt"/>
                <a:cs typeface="Arial" charset="0"/>
              </a:rPr>
              <a:t>Management-Tutorial 2</a:t>
            </a:r>
            <a:endParaRPr lang="en-CA" altLang="en-US" sz="1600" dirty="0">
              <a:solidFill>
                <a:srgbClr val="000000"/>
              </a:solidFill>
              <a:latin typeface="+mj-lt"/>
              <a:cs typeface="Arial" charset="0"/>
            </a:endParaRPr>
          </a:p>
          <a:p>
            <a:pPr eaLnBrk="1" hangingPunct="1">
              <a:lnSpc>
                <a:spcPts val="1375"/>
              </a:lnSpc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j-lt"/>
              <a:cs typeface="Arial" charset="0"/>
            </a:endParaRPr>
          </a:p>
        </p:txBody>
      </p:sp>
      <p:sp>
        <p:nvSpPr>
          <p:cNvPr id="11271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79D03EF-E14A-4877-A6A8-737FD9001CA3}" type="slidenum">
              <a:rPr lang="en-CA" altLang="en-US"/>
              <a:pPr eaLnBrk="1" hangingPunct="1"/>
              <a:t>3</a:t>
            </a:fld>
            <a:endParaRPr lang="en-CA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7835900" y="419100"/>
            <a:ext cx="1308100" cy="3937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25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196">
                <a:solidFill>
                  <a:srgbClr val="FFFFFF"/>
                </a:solidFill>
                <a:latin typeface="Verdana"/>
                <a:cs typeface="Verdana"/>
              </a:rPr>
              <a:t>Activity</a:t>
            </a:r>
          </a:p>
          <a:p>
            <a:pPr fontAlgn="auto">
              <a:lnSpc>
                <a:spcPts val="253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2196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28600" y="1087438"/>
            <a:ext cx="2614613" cy="9493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lnSpc>
                <a:spcPts val="36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200" dirty="0">
                <a:solidFill>
                  <a:srgbClr val="5F5F5F"/>
                </a:solidFill>
                <a:latin typeface="+mj-lt"/>
                <a:cs typeface="Verdana"/>
              </a:rPr>
              <a:t>Discussion</a:t>
            </a:r>
          </a:p>
          <a:p>
            <a:pPr fontAlgn="auto">
              <a:lnSpc>
                <a:spcPts val="368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3200" dirty="0">
              <a:solidFill>
                <a:srgbClr val="000000"/>
              </a:solidFill>
              <a:latin typeface="+mj-lt"/>
              <a:cs typeface="+mn-c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0" y="2286000"/>
            <a:ext cx="8915400" cy="284693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lnSpc>
                <a:spcPts val="368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CA" sz="3204" dirty="0">
                <a:solidFill>
                  <a:srgbClr val="5F5F5F"/>
                </a:solidFill>
                <a:latin typeface="+mn-lt"/>
                <a:cs typeface="Verdana"/>
              </a:rPr>
              <a:t> </a:t>
            </a:r>
            <a:r>
              <a:rPr lang="en-CA" sz="3204" dirty="0">
                <a:solidFill>
                  <a:srgbClr val="5F5F5F"/>
                </a:solidFill>
                <a:cs typeface="Verdana"/>
              </a:rPr>
              <a:t>Identify the project. </a:t>
            </a:r>
            <a:endParaRPr lang="en-CA" sz="3204" dirty="0">
              <a:solidFill>
                <a:srgbClr val="5F5F5F"/>
              </a:solidFill>
              <a:latin typeface="+mn-lt"/>
              <a:cs typeface="Verdana"/>
            </a:endParaRPr>
          </a:p>
          <a:p>
            <a:pPr fontAlgn="auto">
              <a:lnSpc>
                <a:spcPts val="368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CA" sz="3204" dirty="0">
                <a:solidFill>
                  <a:srgbClr val="5F5F5F"/>
                </a:solidFill>
                <a:latin typeface="+mn-lt"/>
                <a:cs typeface="Verdana"/>
              </a:rPr>
              <a:t> Why did they </a:t>
            </a:r>
            <a:r>
              <a:rPr lang="en-CA" sz="3204" dirty="0" smtClean="0">
                <a:solidFill>
                  <a:srgbClr val="5F5F5F"/>
                </a:solidFill>
                <a:latin typeface="+mn-lt"/>
                <a:cs typeface="Verdana"/>
              </a:rPr>
              <a:t>succeed? </a:t>
            </a:r>
            <a:r>
              <a:rPr lang="en-CA" sz="3204" dirty="0" smtClean="0">
                <a:solidFill>
                  <a:srgbClr val="5F5F5F"/>
                </a:solidFill>
                <a:cs typeface="Verdana"/>
              </a:rPr>
              <a:t>Mention </a:t>
            </a:r>
            <a:r>
              <a:rPr lang="en-CA" sz="3204" dirty="0">
                <a:solidFill>
                  <a:srgbClr val="5F5F5F"/>
                </a:solidFill>
                <a:cs typeface="Verdana"/>
              </a:rPr>
              <a:t>the </a:t>
            </a:r>
            <a:r>
              <a:rPr lang="en-CA" sz="3204" dirty="0" smtClean="0">
                <a:solidFill>
                  <a:srgbClr val="5F5F5F"/>
                </a:solidFill>
                <a:cs typeface="Verdana"/>
              </a:rPr>
              <a:t>success </a:t>
            </a:r>
            <a:r>
              <a:rPr lang="en-CA" sz="3204" dirty="0">
                <a:solidFill>
                  <a:srgbClr val="5F5F5F"/>
                </a:solidFill>
                <a:cs typeface="Verdana"/>
              </a:rPr>
              <a:t>factors </a:t>
            </a:r>
          </a:p>
          <a:p>
            <a:pPr fontAlgn="auto">
              <a:lnSpc>
                <a:spcPts val="368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CA" sz="3204" dirty="0">
              <a:solidFill>
                <a:srgbClr val="5F5F5F"/>
              </a:solidFill>
              <a:latin typeface="+mn-lt"/>
              <a:cs typeface="Verdana"/>
            </a:endParaRPr>
          </a:p>
          <a:p>
            <a:pPr fontAlgn="auto">
              <a:lnSpc>
                <a:spcPts val="36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204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</a:p>
          <a:p>
            <a:pPr fontAlgn="auto">
              <a:lnSpc>
                <a:spcPts val="368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3204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2293" name="Picture 2" descr="http://www.serie-a.de/Englische_Seite/pictures/sap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1000125"/>
            <a:ext cx="1736725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5264150" y="6499225"/>
            <a:ext cx="38798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375"/>
              </a:lnSpc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CA" altLang="en-US" sz="1600" dirty="0" smtClean="0">
                <a:solidFill>
                  <a:srgbClr val="000000"/>
                </a:solidFill>
                <a:latin typeface="+mj-lt"/>
                <a:cs typeface="Arial" charset="0"/>
              </a:rPr>
              <a:t>IT </a:t>
            </a:r>
            <a:r>
              <a:rPr lang="en-CA" altLang="en-US" sz="1600" dirty="0">
                <a:solidFill>
                  <a:srgbClr val="000000"/>
                </a:solidFill>
                <a:latin typeface="+mj-lt"/>
                <a:cs typeface="Arial" charset="0"/>
              </a:rPr>
              <a:t>Project </a:t>
            </a:r>
            <a:r>
              <a:rPr lang="en-CA" altLang="en-US" sz="1600" dirty="0" smtClean="0">
                <a:solidFill>
                  <a:srgbClr val="000000"/>
                </a:solidFill>
                <a:latin typeface="+mj-lt"/>
                <a:cs typeface="Arial" charset="0"/>
              </a:rPr>
              <a:t>Management-Tutorial 2</a:t>
            </a:r>
            <a:endParaRPr lang="en-CA" altLang="en-US" sz="1600" dirty="0">
              <a:solidFill>
                <a:srgbClr val="000000"/>
              </a:solidFill>
              <a:latin typeface="+mj-lt"/>
              <a:cs typeface="Arial" charset="0"/>
            </a:endParaRPr>
          </a:p>
          <a:p>
            <a:pPr eaLnBrk="1" hangingPunct="1">
              <a:lnSpc>
                <a:spcPts val="1375"/>
              </a:lnSpc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j-lt"/>
              <a:cs typeface="Arial" charset="0"/>
            </a:endParaRPr>
          </a:p>
        </p:txBody>
      </p:sp>
      <p:sp>
        <p:nvSpPr>
          <p:cNvPr id="12295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80C0564-B42E-42D2-B8CF-529E1140046C}" type="slidenum">
              <a:rPr lang="en-CA" altLang="en-US"/>
              <a:pPr eaLnBrk="1" hangingPunct="1"/>
              <a:t>4</a:t>
            </a:fld>
            <a:endParaRPr lang="en-CA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5270500" y="419100"/>
            <a:ext cx="3873500" cy="3937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25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196" dirty="0">
                <a:solidFill>
                  <a:srgbClr val="FFFFFF"/>
                </a:solidFill>
                <a:latin typeface="Verdana"/>
                <a:cs typeface="Verdana"/>
              </a:rPr>
              <a:t>Why IT projects succeed?</a:t>
            </a:r>
          </a:p>
          <a:p>
            <a:pPr fontAlgn="auto">
              <a:lnSpc>
                <a:spcPts val="253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2196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388" y="1052513"/>
            <a:ext cx="6985000" cy="4802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Success  factors:</a:t>
            </a:r>
          </a:p>
          <a:p>
            <a:pPr>
              <a:defRPr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537"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1.   User involvement</a:t>
            </a:r>
          </a:p>
          <a:p>
            <a:pPr marL="109537"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2.   Executive support</a:t>
            </a:r>
          </a:p>
          <a:p>
            <a:pPr marL="109537"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3.   Clear business objectives</a:t>
            </a:r>
          </a:p>
          <a:p>
            <a:pPr marL="109537"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4.   Emotional maturity</a:t>
            </a:r>
          </a:p>
          <a:p>
            <a:pPr marL="109537"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5.   Optimizing scope</a:t>
            </a:r>
          </a:p>
          <a:p>
            <a:pPr marL="109537"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6.   Agile process</a:t>
            </a:r>
          </a:p>
          <a:p>
            <a:pPr marL="109537"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7.   Project management expertise</a:t>
            </a:r>
          </a:p>
          <a:p>
            <a:pPr marL="109537"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8.   Skilled resources</a:t>
            </a:r>
          </a:p>
          <a:p>
            <a:pPr marL="109537"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9.   Execution</a:t>
            </a:r>
          </a:p>
          <a:p>
            <a:pPr marL="109537"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10. Tools and infrastructure</a:t>
            </a:r>
          </a:p>
          <a:p>
            <a:pPr>
              <a:defRPr/>
            </a:pPr>
            <a:endParaRPr lang="en-US" dirty="0">
              <a:latin typeface="+mn-lt"/>
              <a:cs typeface="Arial" charset="0"/>
            </a:endParaRP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5264150" y="6499225"/>
            <a:ext cx="38798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375"/>
              </a:lnSpc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CA" altLang="en-US" sz="1600" dirty="0" smtClean="0">
                <a:solidFill>
                  <a:srgbClr val="000000"/>
                </a:solidFill>
                <a:latin typeface="+mj-lt"/>
                <a:cs typeface="Arial" charset="0"/>
              </a:rPr>
              <a:t>IT </a:t>
            </a:r>
            <a:r>
              <a:rPr lang="en-CA" altLang="en-US" sz="1600" dirty="0">
                <a:solidFill>
                  <a:srgbClr val="000000"/>
                </a:solidFill>
                <a:latin typeface="+mj-lt"/>
                <a:cs typeface="Arial" charset="0"/>
              </a:rPr>
              <a:t>Project </a:t>
            </a:r>
            <a:r>
              <a:rPr lang="en-CA" altLang="en-US" sz="1600" dirty="0" smtClean="0">
                <a:solidFill>
                  <a:srgbClr val="000000"/>
                </a:solidFill>
                <a:latin typeface="+mj-lt"/>
                <a:cs typeface="Arial" charset="0"/>
              </a:rPr>
              <a:t>Management-Tutorial 2</a:t>
            </a:r>
            <a:endParaRPr lang="en-CA" altLang="en-US" sz="1600" dirty="0">
              <a:solidFill>
                <a:srgbClr val="000000"/>
              </a:solidFill>
              <a:latin typeface="+mj-lt"/>
              <a:cs typeface="Arial" charset="0"/>
            </a:endParaRPr>
          </a:p>
          <a:p>
            <a:pPr eaLnBrk="1" hangingPunct="1">
              <a:lnSpc>
                <a:spcPts val="1375"/>
              </a:lnSpc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j-lt"/>
              <a:cs typeface="Arial" charset="0"/>
            </a:endParaRPr>
          </a:p>
        </p:txBody>
      </p:sp>
      <p:sp>
        <p:nvSpPr>
          <p:cNvPr id="1331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080D4B3-D974-49D5-8CE7-3891B9814704}" type="slidenum">
              <a:rPr lang="en-CA" altLang="en-US"/>
              <a:pPr eaLnBrk="1" hangingPunct="1"/>
              <a:t>5</a:t>
            </a:fld>
            <a:endParaRPr lang="en-CA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"/>
          <p:cNvSpPr txBox="1"/>
          <p:nvPr/>
        </p:nvSpPr>
        <p:spPr>
          <a:xfrm>
            <a:off x="5969000" y="419100"/>
            <a:ext cx="2736850" cy="6413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25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196">
                <a:solidFill>
                  <a:srgbClr val="FFFFFF"/>
                </a:solidFill>
                <a:latin typeface="+mn-lt"/>
                <a:cs typeface="Verdana"/>
              </a:rPr>
              <a:t>Why IT projects fail?</a:t>
            </a:r>
          </a:p>
          <a:p>
            <a:pPr fontAlgn="auto">
              <a:lnSpc>
                <a:spcPts val="253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2196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558800" y="1765300"/>
            <a:ext cx="2717800" cy="7175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 eaLnBrk="1" hangingPunct="1">
              <a:lnSpc>
                <a:spcPts val="2763"/>
              </a:lnSpc>
              <a:spcBef>
                <a:spcPct val="0"/>
              </a:spcBef>
              <a:defRPr/>
            </a:pPr>
            <a:r>
              <a:rPr lang="en-CA" altLang="en-US" sz="2400" dirty="0" smtClean="0">
                <a:solidFill>
                  <a:srgbClr val="5F5F5F"/>
                </a:solidFill>
                <a:latin typeface="+mn-lt"/>
                <a:cs typeface="Arial" charset="0"/>
              </a:rPr>
              <a:t>Poor planning</a:t>
            </a:r>
          </a:p>
          <a:p>
            <a:pPr eaLnBrk="1" hangingPunct="1">
              <a:lnSpc>
                <a:spcPts val="2763"/>
              </a:lnSpc>
              <a:spcBef>
                <a:spcPct val="0"/>
              </a:spcBef>
              <a:buFontTx/>
              <a:buNone/>
              <a:defRPr/>
            </a:pPr>
            <a:endParaRPr lang="en-CA" altLang="en-US" sz="24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58800" y="2209800"/>
            <a:ext cx="4778375" cy="7175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342900" indent="-342900" fontAlgn="auto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402" dirty="0">
                <a:solidFill>
                  <a:srgbClr val="5F5F5F"/>
                </a:solidFill>
                <a:latin typeface="+mn-lt"/>
                <a:cs typeface="Verdana"/>
              </a:rPr>
              <a:t>Unclear goals and objectives</a:t>
            </a:r>
          </a:p>
          <a:p>
            <a:pPr fontAlgn="auto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2402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7174" name="TextBox 5"/>
          <p:cNvSpPr txBox="1">
            <a:spLocks noChangeArrowheads="1"/>
          </p:cNvSpPr>
          <p:nvPr/>
        </p:nvSpPr>
        <p:spPr bwMode="auto">
          <a:xfrm>
            <a:off x="558800" y="2641600"/>
            <a:ext cx="6370638" cy="7175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 eaLnBrk="1" hangingPunct="1">
              <a:lnSpc>
                <a:spcPts val="2763"/>
              </a:lnSpc>
              <a:spcBef>
                <a:spcPct val="0"/>
              </a:spcBef>
              <a:defRPr/>
            </a:pPr>
            <a:r>
              <a:rPr lang="en-CA" altLang="en-US" sz="2400" dirty="0" smtClean="0">
                <a:solidFill>
                  <a:srgbClr val="5F5F5F"/>
                </a:solidFill>
                <a:latin typeface="+mn-lt"/>
                <a:cs typeface="Arial" charset="0"/>
              </a:rPr>
              <a:t>Objectives changing during the project</a:t>
            </a:r>
          </a:p>
          <a:p>
            <a:pPr eaLnBrk="1" hangingPunct="1">
              <a:lnSpc>
                <a:spcPts val="2763"/>
              </a:lnSpc>
              <a:spcBef>
                <a:spcPct val="0"/>
              </a:spcBef>
              <a:buFontTx/>
              <a:buNone/>
              <a:defRPr/>
            </a:pPr>
            <a:endParaRPr lang="en-CA" altLang="en-US" sz="24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7175" name="TextBox 6"/>
          <p:cNvSpPr txBox="1">
            <a:spLocks noChangeArrowheads="1"/>
          </p:cNvSpPr>
          <p:nvPr/>
        </p:nvSpPr>
        <p:spPr bwMode="auto">
          <a:xfrm>
            <a:off x="558800" y="3086100"/>
            <a:ext cx="6238875" cy="7175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 eaLnBrk="1" hangingPunct="1">
              <a:lnSpc>
                <a:spcPts val="2763"/>
              </a:lnSpc>
              <a:spcBef>
                <a:spcPct val="0"/>
              </a:spcBef>
              <a:defRPr/>
            </a:pPr>
            <a:r>
              <a:rPr lang="en-CA" altLang="en-US" sz="2400" dirty="0" smtClean="0">
                <a:solidFill>
                  <a:srgbClr val="5F5F5F"/>
                </a:solidFill>
                <a:latin typeface="+mn-lt"/>
                <a:cs typeface="Arial" charset="0"/>
              </a:rPr>
              <a:t>Unrealistic time or resource estimates</a:t>
            </a:r>
          </a:p>
          <a:p>
            <a:pPr eaLnBrk="1" hangingPunct="1">
              <a:lnSpc>
                <a:spcPts val="2763"/>
              </a:lnSpc>
              <a:spcBef>
                <a:spcPct val="0"/>
              </a:spcBef>
              <a:buFontTx/>
              <a:buNone/>
              <a:defRPr/>
            </a:pPr>
            <a:endParaRPr lang="en-CA" altLang="en-US" sz="24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7176" name="TextBox 7"/>
          <p:cNvSpPr txBox="1">
            <a:spLocks noChangeArrowheads="1"/>
          </p:cNvSpPr>
          <p:nvPr/>
        </p:nvSpPr>
        <p:spPr bwMode="auto">
          <a:xfrm>
            <a:off x="558800" y="3517900"/>
            <a:ext cx="7781925" cy="7175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 eaLnBrk="1" hangingPunct="1">
              <a:lnSpc>
                <a:spcPts val="2763"/>
              </a:lnSpc>
              <a:spcBef>
                <a:spcPct val="0"/>
              </a:spcBef>
              <a:defRPr/>
            </a:pPr>
            <a:r>
              <a:rPr lang="en-CA" altLang="en-US" sz="2400" dirty="0" smtClean="0">
                <a:solidFill>
                  <a:srgbClr val="5F5F5F"/>
                </a:solidFill>
                <a:latin typeface="+mn-lt"/>
                <a:cs typeface="Arial" charset="0"/>
              </a:rPr>
              <a:t>Lack of executive support and user involvement</a:t>
            </a:r>
          </a:p>
          <a:p>
            <a:pPr eaLnBrk="1" hangingPunct="1">
              <a:lnSpc>
                <a:spcPts val="2763"/>
              </a:lnSpc>
              <a:spcBef>
                <a:spcPct val="0"/>
              </a:spcBef>
              <a:buFontTx/>
              <a:buNone/>
              <a:defRPr/>
            </a:pPr>
            <a:endParaRPr lang="en-CA" altLang="en-US" sz="24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7177" name="TextBox 8"/>
          <p:cNvSpPr txBox="1">
            <a:spLocks noChangeArrowheads="1"/>
          </p:cNvSpPr>
          <p:nvPr/>
        </p:nvSpPr>
        <p:spPr bwMode="auto">
          <a:xfrm>
            <a:off x="558800" y="3962400"/>
            <a:ext cx="6581775" cy="7175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 eaLnBrk="1" hangingPunct="1">
              <a:lnSpc>
                <a:spcPts val="2763"/>
              </a:lnSpc>
              <a:spcBef>
                <a:spcPct val="0"/>
              </a:spcBef>
              <a:defRPr/>
            </a:pPr>
            <a:r>
              <a:rPr lang="en-CA" altLang="en-US" sz="2400" dirty="0" smtClean="0">
                <a:solidFill>
                  <a:srgbClr val="5F5F5F"/>
                </a:solidFill>
                <a:latin typeface="+mn-lt"/>
                <a:cs typeface="Arial" charset="0"/>
              </a:rPr>
              <a:t>Failure to communicate and act as a team</a:t>
            </a:r>
          </a:p>
          <a:p>
            <a:pPr eaLnBrk="1" hangingPunct="1">
              <a:lnSpc>
                <a:spcPts val="2763"/>
              </a:lnSpc>
              <a:spcBef>
                <a:spcPct val="0"/>
              </a:spcBef>
              <a:buFontTx/>
              <a:buNone/>
              <a:defRPr/>
            </a:pPr>
            <a:endParaRPr lang="en-CA" altLang="en-US" sz="24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7178" name="TextBox 9"/>
          <p:cNvSpPr txBox="1">
            <a:spLocks noChangeArrowheads="1"/>
          </p:cNvSpPr>
          <p:nvPr/>
        </p:nvSpPr>
        <p:spPr bwMode="auto">
          <a:xfrm>
            <a:off x="558800" y="4406900"/>
            <a:ext cx="3324225" cy="7175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 eaLnBrk="1" hangingPunct="1">
              <a:lnSpc>
                <a:spcPts val="2763"/>
              </a:lnSpc>
              <a:spcBef>
                <a:spcPct val="0"/>
              </a:spcBef>
              <a:defRPr/>
            </a:pPr>
            <a:r>
              <a:rPr lang="en-CA" altLang="en-US" sz="2400" dirty="0" smtClean="0">
                <a:solidFill>
                  <a:srgbClr val="5F5F5F"/>
                </a:solidFill>
                <a:latin typeface="+mn-lt"/>
                <a:cs typeface="Arial" charset="0"/>
              </a:rPr>
              <a:t>Inappropriate skills</a:t>
            </a:r>
          </a:p>
          <a:p>
            <a:pPr eaLnBrk="1" hangingPunct="1">
              <a:lnSpc>
                <a:spcPts val="2763"/>
              </a:lnSpc>
              <a:spcBef>
                <a:spcPct val="0"/>
              </a:spcBef>
              <a:buFontTx/>
              <a:buNone/>
              <a:defRPr/>
            </a:pPr>
            <a:endParaRPr lang="en-CA" altLang="en-US" sz="24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850" y="1052513"/>
            <a:ext cx="3168650" cy="738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Failure factors:</a:t>
            </a:r>
          </a:p>
          <a:p>
            <a:pPr>
              <a:defRPr/>
            </a:pPr>
            <a:endParaRPr lang="en-US" dirty="0">
              <a:latin typeface="+mn-lt"/>
              <a:cs typeface="Arial" charset="0"/>
            </a:endParaRPr>
          </a:p>
        </p:txBody>
      </p: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5264150" y="6499225"/>
            <a:ext cx="38798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375"/>
              </a:lnSpc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CA" altLang="en-US" sz="1600" dirty="0" smtClean="0">
                <a:solidFill>
                  <a:srgbClr val="000000"/>
                </a:solidFill>
                <a:latin typeface="+mj-lt"/>
                <a:cs typeface="Arial" charset="0"/>
              </a:rPr>
              <a:t>IT </a:t>
            </a:r>
            <a:r>
              <a:rPr lang="en-CA" altLang="en-US" sz="1600" dirty="0">
                <a:solidFill>
                  <a:srgbClr val="000000"/>
                </a:solidFill>
                <a:latin typeface="+mj-lt"/>
                <a:cs typeface="Arial" charset="0"/>
              </a:rPr>
              <a:t>Project </a:t>
            </a:r>
            <a:r>
              <a:rPr lang="en-CA" altLang="en-US" sz="1600" dirty="0" smtClean="0">
                <a:solidFill>
                  <a:srgbClr val="000000"/>
                </a:solidFill>
                <a:latin typeface="+mj-lt"/>
                <a:cs typeface="Arial" charset="0"/>
              </a:rPr>
              <a:t>Management-Tutorial 2</a:t>
            </a:r>
            <a:endParaRPr lang="en-CA" altLang="en-US" sz="1600" dirty="0">
              <a:solidFill>
                <a:srgbClr val="000000"/>
              </a:solidFill>
              <a:latin typeface="+mj-lt"/>
              <a:cs typeface="Arial" charset="0"/>
            </a:endParaRPr>
          </a:p>
          <a:p>
            <a:pPr eaLnBrk="1" hangingPunct="1">
              <a:lnSpc>
                <a:spcPts val="1375"/>
              </a:lnSpc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j-lt"/>
              <a:cs typeface="Arial" charset="0"/>
            </a:endParaRPr>
          </a:p>
        </p:txBody>
      </p:sp>
      <p:sp>
        <p:nvSpPr>
          <p:cNvPr id="1434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70BFFD-9488-4ECE-B4C0-0D01A2A7E813}" type="slidenum">
              <a:rPr lang="en-CA" altLang="en-US"/>
              <a:pPr eaLnBrk="1" hangingPunct="1"/>
              <a:t>6</a:t>
            </a:fld>
            <a:endParaRPr lang="en-CA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1" t="21095" r="1945" b="9969"/>
          <a:stretch>
            <a:fillRect/>
          </a:stretch>
        </p:blipFill>
        <p:spPr bwMode="auto">
          <a:xfrm>
            <a:off x="242888" y="812800"/>
            <a:ext cx="8528050" cy="472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"/>
          <p:cNvSpPr txBox="1"/>
          <p:nvPr/>
        </p:nvSpPr>
        <p:spPr>
          <a:xfrm>
            <a:off x="6604000" y="419100"/>
            <a:ext cx="2540000" cy="3937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25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196" dirty="0">
                <a:solidFill>
                  <a:srgbClr val="FFFFFF"/>
                </a:solidFill>
                <a:latin typeface="Verdana"/>
                <a:cs typeface="Verdana"/>
              </a:rPr>
              <a:t>Project Lifecycle</a:t>
            </a:r>
          </a:p>
          <a:p>
            <a:pPr fontAlgn="auto">
              <a:lnSpc>
                <a:spcPts val="253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2196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5264150" y="6499225"/>
            <a:ext cx="38798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375"/>
              </a:lnSpc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CA" altLang="en-US" sz="1600" dirty="0" smtClean="0">
                <a:solidFill>
                  <a:srgbClr val="000000"/>
                </a:solidFill>
                <a:latin typeface="+mj-lt"/>
                <a:cs typeface="Arial" charset="0"/>
              </a:rPr>
              <a:t>IT </a:t>
            </a:r>
            <a:r>
              <a:rPr lang="en-CA" altLang="en-US" sz="1600" dirty="0">
                <a:solidFill>
                  <a:srgbClr val="000000"/>
                </a:solidFill>
                <a:latin typeface="+mj-lt"/>
                <a:cs typeface="Arial" charset="0"/>
              </a:rPr>
              <a:t>Project </a:t>
            </a:r>
            <a:r>
              <a:rPr lang="en-CA" altLang="en-US" sz="1600" dirty="0" smtClean="0">
                <a:solidFill>
                  <a:srgbClr val="000000"/>
                </a:solidFill>
                <a:latin typeface="+mj-lt"/>
                <a:cs typeface="Arial" charset="0"/>
              </a:rPr>
              <a:t>Management-Tutorial 2</a:t>
            </a:r>
            <a:endParaRPr lang="en-CA" altLang="en-US" sz="1600" dirty="0">
              <a:solidFill>
                <a:srgbClr val="000000"/>
              </a:solidFill>
              <a:latin typeface="+mj-lt"/>
              <a:cs typeface="Arial" charset="0"/>
            </a:endParaRPr>
          </a:p>
          <a:p>
            <a:pPr eaLnBrk="1" hangingPunct="1">
              <a:lnSpc>
                <a:spcPts val="1375"/>
              </a:lnSpc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j-lt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196391"/>
            <a:ext cx="5398368" cy="839118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/>
              <a:t>Project Life cycle</a:t>
            </a:r>
            <a:endParaRPr lang="en-US" sz="4400" dirty="0"/>
          </a:p>
        </p:txBody>
      </p:sp>
      <p:sp>
        <p:nvSpPr>
          <p:cNvPr id="15365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F0F95D2-0358-472E-9AA4-91AB39729467}" type="slidenum">
              <a:rPr lang="en-CA" altLang="en-US"/>
              <a:pPr eaLnBrk="1" hangingPunct="1"/>
              <a:t>7</a:t>
            </a:fld>
            <a:endParaRPr lang="en-CA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6515100" y="419100"/>
            <a:ext cx="2628900" cy="3937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25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196">
                <a:solidFill>
                  <a:srgbClr val="FFFFFF"/>
                </a:solidFill>
                <a:latin typeface="Verdana"/>
                <a:cs typeface="Verdana"/>
              </a:rPr>
              <a:t>Product Lifecycle</a:t>
            </a:r>
          </a:p>
          <a:p>
            <a:pPr fontAlgn="auto">
              <a:lnSpc>
                <a:spcPts val="253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2196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6387" name="Picture 3" descr="Circle1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0" r="10979"/>
          <a:stretch>
            <a:fillRect/>
          </a:stretch>
        </p:blipFill>
        <p:spPr bwMode="auto">
          <a:xfrm>
            <a:off x="2071688" y="1482725"/>
            <a:ext cx="4949825" cy="3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5264150" y="6499225"/>
            <a:ext cx="38798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375"/>
              </a:lnSpc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CA" altLang="en-US" sz="1600" dirty="0" smtClean="0">
                <a:solidFill>
                  <a:srgbClr val="000000"/>
                </a:solidFill>
                <a:latin typeface="+mj-lt"/>
                <a:cs typeface="Arial" charset="0"/>
              </a:rPr>
              <a:t>IT </a:t>
            </a:r>
            <a:r>
              <a:rPr lang="en-CA" altLang="en-US" sz="1600" dirty="0">
                <a:solidFill>
                  <a:srgbClr val="000000"/>
                </a:solidFill>
                <a:latin typeface="+mj-lt"/>
                <a:cs typeface="Arial" charset="0"/>
              </a:rPr>
              <a:t>Project </a:t>
            </a:r>
            <a:r>
              <a:rPr lang="en-CA" altLang="en-US" sz="1600" dirty="0" smtClean="0">
                <a:solidFill>
                  <a:srgbClr val="000000"/>
                </a:solidFill>
                <a:latin typeface="+mj-lt"/>
                <a:cs typeface="Arial" charset="0"/>
              </a:rPr>
              <a:t>Management-Tutorial 2</a:t>
            </a:r>
            <a:endParaRPr lang="en-CA" altLang="en-US" sz="1600" dirty="0">
              <a:solidFill>
                <a:srgbClr val="000000"/>
              </a:solidFill>
              <a:latin typeface="+mj-lt"/>
              <a:cs typeface="Arial" charset="0"/>
            </a:endParaRPr>
          </a:p>
          <a:p>
            <a:pPr eaLnBrk="1" hangingPunct="1">
              <a:lnSpc>
                <a:spcPts val="1375"/>
              </a:lnSpc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j-lt"/>
              <a:cs typeface="Arial" charset="0"/>
            </a:endParaRPr>
          </a:p>
        </p:txBody>
      </p:sp>
      <p:sp>
        <p:nvSpPr>
          <p:cNvPr id="16389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24B41E2-C4E3-48B3-91DB-472E7E2B52DC}" type="slidenum">
              <a:rPr lang="en-CA" altLang="en-US"/>
              <a:pPr eaLnBrk="1" hangingPunct="1"/>
              <a:t>8</a:t>
            </a:fld>
            <a:endParaRPr lang="en-CA" altLang="en-US"/>
          </a:p>
        </p:txBody>
      </p:sp>
      <p:sp>
        <p:nvSpPr>
          <p:cNvPr id="2" name="Rectangle 1"/>
          <p:cNvSpPr/>
          <p:nvPr/>
        </p:nvSpPr>
        <p:spPr>
          <a:xfrm>
            <a:off x="467544" y="471446"/>
            <a:ext cx="3024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Product Life cycle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"/>
          <p:cNvSpPr txBox="1"/>
          <p:nvPr/>
        </p:nvSpPr>
        <p:spPr>
          <a:xfrm>
            <a:off x="3779838" y="419100"/>
            <a:ext cx="6048375" cy="6413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lnSpc>
                <a:spcPts val="25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196" dirty="0">
                <a:solidFill>
                  <a:srgbClr val="FFFFFF"/>
                </a:solidFill>
                <a:latin typeface="Verdana"/>
                <a:cs typeface="Verdana"/>
              </a:rPr>
              <a:t>Project Lifecycle VS Product Lifecycle</a:t>
            </a:r>
          </a:p>
          <a:p>
            <a:pPr fontAlgn="auto">
              <a:lnSpc>
                <a:spcPts val="253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2196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7411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3" t="23628" r="5205" b="51172"/>
          <a:stretch>
            <a:fillRect/>
          </a:stretch>
        </p:blipFill>
        <p:spPr bwMode="auto">
          <a:xfrm>
            <a:off x="1007269" y="948531"/>
            <a:ext cx="6697662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3" descr="Circle1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0" r="10979"/>
          <a:stretch>
            <a:fillRect/>
          </a:stretch>
        </p:blipFill>
        <p:spPr bwMode="auto">
          <a:xfrm>
            <a:off x="2447751" y="4145150"/>
            <a:ext cx="360045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1" t="51797" r="63754" b="24577"/>
          <a:stretch>
            <a:fillRect/>
          </a:stretch>
        </p:blipFill>
        <p:spPr bwMode="auto">
          <a:xfrm>
            <a:off x="3347864" y="2461419"/>
            <a:ext cx="1800225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5264150" y="6499225"/>
            <a:ext cx="38798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375"/>
              </a:lnSpc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CA" altLang="en-US" sz="1600" dirty="0" smtClean="0">
                <a:solidFill>
                  <a:srgbClr val="000000"/>
                </a:solidFill>
                <a:latin typeface="+mj-lt"/>
                <a:cs typeface="Arial" charset="0"/>
              </a:rPr>
              <a:t>IT </a:t>
            </a:r>
            <a:r>
              <a:rPr lang="en-CA" altLang="en-US" sz="1600" dirty="0">
                <a:solidFill>
                  <a:srgbClr val="000000"/>
                </a:solidFill>
                <a:latin typeface="+mj-lt"/>
                <a:cs typeface="Arial" charset="0"/>
              </a:rPr>
              <a:t>Project </a:t>
            </a:r>
            <a:r>
              <a:rPr lang="en-CA" altLang="en-US" sz="1600" dirty="0" smtClean="0">
                <a:solidFill>
                  <a:srgbClr val="000000"/>
                </a:solidFill>
                <a:latin typeface="+mj-lt"/>
                <a:cs typeface="Arial" charset="0"/>
              </a:rPr>
              <a:t>Management-Tutorial 2</a:t>
            </a:r>
            <a:endParaRPr lang="en-CA" altLang="en-US" sz="1600" dirty="0">
              <a:solidFill>
                <a:srgbClr val="000000"/>
              </a:solidFill>
              <a:latin typeface="+mj-lt"/>
              <a:cs typeface="Arial" charset="0"/>
            </a:endParaRPr>
          </a:p>
          <a:p>
            <a:pPr eaLnBrk="1" hangingPunct="1">
              <a:lnSpc>
                <a:spcPts val="1375"/>
              </a:lnSpc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j-lt"/>
              <a:cs typeface="Arial" charset="0"/>
            </a:endParaRPr>
          </a:p>
        </p:txBody>
      </p:sp>
      <p:sp>
        <p:nvSpPr>
          <p:cNvPr id="17415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68D171-A6EC-4DC5-92B7-D8E2CE665834}" type="slidenum">
              <a:rPr lang="en-CA" altLang="en-US"/>
              <a:pPr eaLnBrk="1" hangingPunct="1"/>
              <a:t>9</a:t>
            </a:fld>
            <a:endParaRPr lang="en-CA" altLang="en-US"/>
          </a:p>
        </p:txBody>
      </p:sp>
      <p:sp>
        <p:nvSpPr>
          <p:cNvPr id="2" name="Rectangle 1"/>
          <p:cNvSpPr/>
          <p:nvPr/>
        </p:nvSpPr>
        <p:spPr>
          <a:xfrm>
            <a:off x="315866" y="419100"/>
            <a:ext cx="20238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Relationship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307</TotalTime>
  <Words>236</Words>
  <Application>Microsoft Office PowerPoint</Application>
  <PresentationFormat>On-screen Show (4:3)</PresentationFormat>
  <Paragraphs>73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Lucida Sans Unicode</vt:lpstr>
      <vt:lpstr>Verdana</vt:lpstr>
      <vt:lpstr>Verdana Italic</vt:lpstr>
      <vt:lpstr>Wingdings 2</vt:lpstr>
      <vt:lpstr>Wingdings 3</vt:lpstr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Life cycle</vt:lpstr>
      <vt:lpstr>PowerPoint Presentation</vt:lpstr>
      <vt:lpstr>PowerPoint Presentation</vt:lpstr>
      <vt:lpstr>Next Time in the Lab !!</vt:lpstr>
    </vt:vector>
  </TitlesOfParts>
  <Company>Investintech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A2E_Engine</dc:creator>
  <cp:lastModifiedBy>Rana Alaaeldin Muhammed</cp:lastModifiedBy>
  <cp:revision>40</cp:revision>
  <dcterms:created xsi:type="dcterms:W3CDTF">2012-03-01T16:06:53Z</dcterms:created>
  <dcterms:modified xsi:type="dcterms:W3CDTF">2019-02-05T09:35:07Z</dcterms:modified>
</cp:coreProperties>
</file>