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Barlow Condensed Bold" panose="020B0604020202020204" charset="0"/>
      <p:regular r:id="rId25"/>
    </p:embeddedFont>
    <p:embeddedFont>
      <p:font typeface="Canva Sans" panose="020B0604020202020204" charset="0"/>
      <p:regular r:id="rId26"/>
    </p:embeddedFont>
    <p:embeddedFont>
      <p:font typeface="Canva Sans Bold" panose="020B0604020202020204" charset="0"/>
      <p:regular r:id="rId27"/>
    </p:embeddedFont>
    <p:embeddedFont>
      <p:font typeface="Open Sans" panose="020B0606030504020204" pitchFamily="34" charset="0"/>
      <p:regular r:id="rId28"/>
    </p:embeddedFont>
    <p:embeddedFont>
      <p:font typeface="Open Sans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6058" y="514350"/>
            <a:ext cx="4215172" cy="4215172"/>
          </a:xfrm>
          <a:custGeom>
            <a:avLst/>
            <a:gdLst/>
            <a:ahLst/>
            <a:cxnLst/>
            <a:rect l="l" t="t" r="r" b="b"/>
            <a:pathLst>
              <a:path w="4215172" h="4215172">
                <a:moveTo>
                  <a:pt x="0" y="0"/>
                </a:moveTo>
                <a:lnTo>
                  <a:pt x="4215172" y="0"/>
                </a:lnTo>
                <a:lnTo>
                  <a:pt x="4215172" y="4215172"/>
                </a:lnTo>
                <a:lnTo>
                  <a:pt x="0" y="4215172"/>
                </a:lnTo>
                <a:lnTo>
                  <a:pt x="0" y="0"/>
                </a:lnTo>
                <a:close/>
              </a:path>
            </a:pathLst>
          </a:custGeom>
          <a:blipFill>
            <a:blip r:embed="rId2"/>
            <a:stretch>
              <a:fillRect/>
            </a:stretch>
          </a:blipFill>
        </p:spPr>
        <p:txBody>
          <a:bodyPr/>
          <a:lstStyle/>
          <a:p>
            <a:endParaRPr lang="en-US"/>
          </a:p>
        </p:txBody>
      </p:sp>
      <p:grpSp>
        <p:nvGrpSpPr>
          <p:cNvPr id="3" name="Group 3"/>
          <p:cNvGrpSpPr/>
          <p:nvPr/>
        </p:nvGrpSpPr>
        <p:grpSpPr>
          <a:xfrm>
            <a:off x="17749838" y="7527480"/>
            <a:ext cx="47625" cy="1740345"/>
            <a:chOff x="0" y="0"/>
            <a:chExt cx="12543" cy="458362"/>
          </a:xfrm>
        </p:grpSpPr>
        <p:sp>
          <p:nvSpPr>
            <p:cNvPr id="4" name="Freeform 4"/>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5" name="TextBox 5"/>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59300" y="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259300" y="925830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01</a:t>
            </a:r>
          </a:p>
        </p:txBody>
      </p:sp>
      <p:sp>
        <p:nvSpPr>
          <p:cNvPr id="13" name="TextBox 13"/>
          <p:cNvSpPr txBox="1"/>
          <p:nvPr/>
        </p:nvSpPr>
        <p:spPr>
          <a:xfrm>
            <a:off x="5342508" y="544229"/>
            <a:ext cx="10541496" cy="3391376"/>
          </a:xfrm>
          <a:prstGeom prst="rect">
            <a:avLst/>
          </a:prstGeom>
        </p:spPr>
        <p:txBody>
          <a:bodyPr lIns="0" tIns="0" rIns="0" bIns="0" rtlCol="0" anchor="t">
            <a:spAutoFit/>
          </a:bodyPr>
          <a:lstStyle/>
          <a:p>
            <a:pPr algn="l">
              <a:lnSpc>
                <a:spcPts val="13623"/>
              </a:lnSpc>
              <a:spcBef>
                <a:spcPct val="0"/>
              </a:spcBef>
            </a:pPr>
            <a:r>
              <a:rPr lang="en-US" sz="9731" b="1">
                <a:solidFill>
                  <a:srgbClr val="1F2020"/>
                </a:solidFill>
                <a:latin typeface="Barlow Condensed Bold"/>
                <a:ea typeface="Barlow Condensed Bold"/>
                <a:cs typeface="Barlow Condensed Bold"/>
                <a:sym typeface="Barlow Condensed Bold"/>
              </a:rPr>
              <a:t>Artificial Neural Network</a:t>
            </a:r>
          </a:p>
        </p:txBody>
      </p:sp>
      <p:sp>
        <p:nvSpPr>
          <p:cNvPr id="14" name="TextBox 14"/>
          <p:cNvSpPr txBox="1"/>
          <p:nvPr/>
        </p:nvSpPr>
        <p:spPr>
          <a:xfrm>
            <a:off x="2870492" y="5609274"/>
            <a:ext cx="12547017" cy="1402738"/>
          </a:xfrm>
          <a:prstGeom prst="rect">
            <a:avLst/>
          </a:prstGeom>
        </p:spPr>
        <p:txBody>
          <a:bodyPr lIns="0" tIns="0" rIns="0" bIns="0" rtlCol="0" anchor="t">
            <a:spAutoFit/>
          </a:bodyPr>
          <a:lstStyle/>
          <a:p>
            <a:pPr algn="ctr">
              <a:lnSpc>
                <a:spcPts val="5633"/>
              </a:lnSpc>
            </a:pPr>
            <a:r>
              <a:rPr lang="en-US" sz="4024">
                <a:solidFill>
                  <a:srgbClr val="000000"/>
                </a:solidFill>
                <a:latin typeface="Canva Sans"/>
                <a:ea typeface="Canva Sans"/>
                <a:cs typeface="Canva Sans"/>
                <a:sym typeface="Canva Sans"/>
              </a:rPr>
              <a:t>Presented to : Dr. Ensaf Hussein </a:t>
            </a:r>
          </a:p>
          <a:p>
            <a:pPr algn="ctr">
              <a:lnSpc>
                <a:spcPts val="5633"/>
              </a:lnSpc>
              <a:spcBef>
                <a:spcPct val="0"/>
              </a:spcBef>
            </a:pPr>
            <a:r>
              <a:rPr lang="en-US" sz="4024">
                <a:solidFill>
                  <a:srgbClr val="000000"/>
                </a:solidFill>
                <a:latin typeface="Canva Sans"/>
                <a:ea typeface="Canva Sans"/>
                <a:cs typeface="Canva Sans"/>
                <a:sym typeface="Canva Sans"/>
              </a:rPr>
              <a:t>                              Eng. Ahmed Gamal</a:t>
            </a:r>
          </a:p>
        </p:txBody>
      </p:sp>
      <p:sp>
        <p:nvSpPr>
          <p:cNvPr id="15" name="TextBox 15"/>
          <p:cNvSpPr txBox="1"/>
          <p:nvPr/>
        </p:nvSpPr>
        <p:spPr>
          <a:xfrm>
            <a:off x="2690446" y="4731384"/>
            <a:ext cx="15059391" cy="719428"/>
          </a:xfrm>
          <a:prstGeom prst="rect">
            <a:avLst/>
          </a:prstGeom>
        </p:spPr>
        <p:txBody>
          <a:bodyPr wrap="square" lIns="0" tIns="0" rIns="0" bIns="0" rtlCol="0" anchor="t">
            <a:spAutoFit/>
          </a:bodyPr>
          <a:lstStyle/>
          <a:p>
            <a:pPr algn="ctr">
              <a:lnSpc>
                <a:spcPts val="6019"/>
              </a:lnSpc>
              <a:spcBef>
                <a:spcPct val="0"/>
              </a:spcBef>
            </a:pPr>
            <a:r>
              <a:rPr lang="en-US" sz="4299" b="1" dirty="0">
                <a:solidFill>
                  <a:srgbClr val="FF5757"/>
                </a:solidFill>
                <a:latin typeface="Canva Sans Bold"/>
                <a:ea typeface="Canva Sans Bold"/>
                <a:cs typeface="Canva Sans Bold"/>
                <a:sym typeface="Canva Sans Bold"/>
              </a:rPr>
              <a:t>Multimodal Fake News Detection Using Text and Images</a:t>
            </a:r>
          </a:p>
        </p:txBody>
      </p:sp>
      <p:sp>
        <p:nvSpPr>
          <p:cNvPr id="16" name="TextBox 16"/>
          <p:cNvSpPr txBox="1"/>
          <p:nvPr/>
        </p:nvSpPr>
        <p:spPr>
          <a:xfrm>
            <a:off x="5311080" y="7184167"/>
            <a:ext cx="7665839" cy="2369821"/>
          </a:xfrm>
          <a:prstGeom prst="rect">
            <a:avLst/>
          </a:prstGeom>
        </p:spPr>
        <p:txBody>
          <a:bodyPr lIns="0" tIns="0" rIns="0" bIns="0" rtlCol="0" anchor="t">
            <a:spAutoFit/>
          </a:bodyPr>
          <a:lstStyle/>
          <a:p>
            <a:pPr algn="l">
              <a:lnSpc>
                <a:spcPts val="3779"/>
              </a:lnSpc>
            </a:pPr>
            <a:r>
              <a:rPr lang="en-US" sz="2699">
                <a:solidFill>
                  <a:srgbClr val="000000"/>
                </a:solidFill>
                <a:latin typeface="Canva Sans"/>
                <a:ea typeface="Canva Sans"/>
                <a:cs typeface="Canva Sans"/>
                <a:sym typeface="Canva Sans"/>
              </a:rPr>
              <a:t>Presented By:</a:t>
            </a:r>
          </a:p>
          <a:p>
            <a:pPr algn="l">
              <a:lnSpc>
                <a:spcPts val="3779"/>
              </a:lnSpc>
            </a:pPr>
            <a:r>
              <a:rPr lang="en-US" sz="2699">
                <a:solidFill>
                  <a:srgbClr val="000000"/>
                </a:solidFill>
                <a:latin typeface="Canva Sans"/>
                <a:ea typeface="Canva Sans"/>
                <a:cs typeface="Canva Sans"/>
                <a:sym typeface="Canva Sans"/>
              </a:rPr>
              <a:t>Ahmed Hazem Hassan                  221001099</a:t>
            </a:r>
          </a:p>
          <a:p>
            <a:pPr algn="l">
              <a:lnSpc>
                <a:spcPts val="3779"/>
              </a:lnSpc>
            </a:pPr>
            <a:r>
              <a:rPr lang="en-US" sz="2699">
                <a:solidFill>
                  <a:srgbClr val="000000"/>
                </a:solidFill>
                <a:latin typeface="Canva Sans"/>
                <a:ea typeface="Canva Sans"/>
                <a:cs typeface="Canva Sans"/>
                <a:sym typeface="Canva Sans"/>
              </a:rPr>
              <a:t>Ahmed Hossam Abdelsalam       231001426</a:t>
            </a:r>
          </a:p>
          <a:p>
            <a:pPr algn="l">
              <a:lnSpc>
                <a:spcPts val="3779"/>
              </a:lnSpc>
            </a:pPr>
            <a:r>
              <a:rPr lang="en-US" sz="2699">
                <a:solidFill>
                  <a:srgbClr val="000000"/>
                </a:solidFill>
                <a:latin typeface="Canva Sans"/>
                <a:ea typeface="Canva Sans"/>
                <a:cs typeface="Canva Sans"/>
                <a:sym typeface="Canva Sans"/>
              </a:rPr>
              <a:t>Amr Mohamed El-Hassaneen     221001520 </a:t>
            </a:r>
          </a:p>
          <a:p>
            <a:pPr algn="l">
              <a:lnSpc>
                <a:spcPts val="3779"/>
              </a:lnSpc>
              <a:spcBef>
                <a:spcPct val="0"/>
              </a:spcBef>
            </a:pPr>
            <a:r>
              <a:rPr lang="en-US" sz="2699">
                <a:solidFill>
                  <a:srgbClr val="000000"/>
                </a:solidFill>
                <a:latin typeface="Canva Sans"/>
                <a:ea typeface="Canva Sans"/>
                <a:cs typeface="Canva Sans"/>
                <a:sym typeface="Canva Sans"/>
              </a:rPr>
              <a:t>Mohamed Ayoub Khabiry            221000728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0288518" y="3745441"/>
            <a:ext cx="6802290" cy="5095152"/>
          </a:xfrm>
          <a:custGeom>
            <a:avLst/>
            <a:gdLst/>
            <a:ahLst/>
            <a:cxnLst/>
            <a:rect l="l" t="t" r="r" b="b"/>
            <a:pathLst>
              <a:path w="6802290" h="5095152">
                <a:moveTo>
                  <a:pt x="0" y="0"/>
                </a:moveTo>
                <a:lnTo>
                  <a:pt x="6802290" y="0"/>
                </a:lnTo>
                <a:lnTo>
                  <a:pt x="6802290" y="5095152"/>
                </a:lnTo>
                <a:lnTo>
                  <a:pt x="0" y="5095152"/>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3" name="TextBox 13"/>
          <p:cNvSpPr txBox="1"/>
          <p:nvPr/>
        </p:nvSpPr>
        <p:spPr>
          <a:xfrm>
            <a:off x="6659524" y="1066800"/>
            <a:ext cx="6048766"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Text Augmentation</a:t>
            </a:r>
          </a:p>
        </p:txBody>
      </p:sp>
      <p:sp>
        <p:nvSpPr>
          <p:cNvPr id="14" name="TextBox 14"/>
          <p:cNvSpPr txBox="1"/>
          <p:nvPr/>
        </p:nvSpPr>
        <p:spPr>
          <a:xfrm>
            <a:off x="2240788"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5" name="TextBox 15"/>
          <p:cNvSpPr txBox="1"/>
          <p:nvPr/>
        </p:nvSpPr>
        <p:spPr>
          <a:xfrm>
            <a:off x="7255969"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6" name="TextBox 16"/>
          <p:cNvSpPr txBox="1"/>
          <p:nvPr/>
        </p:nvSpPr>
        <p:spPr>
          <a:xfrm>
            <a:off x="865035" y="2889261"/>
            <a:ext cx="8818872" cy="8047294"/>
          </a:xfrm>
          <a:prstGeom prst="rect">
            <a:avLst/>
          </a:prstGeom>
        </p:spPr>
        <p:txBody>
          <a:bodyPr lIns="0" tIns="0" rIns="0" bIns="0" rtlCol="0" anchor="t">
            <a:spAutoFit/>
          </a:bodyPr>
          <a:lstStyle/>
          <a:p>
            <a:pPr marL="928357" lvl="1" indent="-464178" algn="l">
              <a:lnSpc>
                <a:spcPts val="7352"/>
              </a:lnSpc>
              <a:buFont typeface="Arial"/>
              <a:buChar char="•"/>
            </a:pPr>
            <a:r>
              <a:rPr lang="en-US" sz="4299" b="1" spc="159">
                <a:solidFill>
                  <a:srgbClr val="000000"/>
                </a:solidFill>
                <a:latin typeface="Canva Sans Bold"/>
                <a:ea typeface="Canva Sans Bold"/>
                <a:cs typeface="Canva Sans Bold"/>
                <a:sym typeface="Canva Sans Bold"/>
              </a:rPr>
              <a:t>Used 30% of the dataset to generate new data.</a:t>
            </a:r>
          </a:p>
          <a:p>
            <a:pPr marL="928357" lvl="1" indent="-464178" algn="l">
              <a:lnSpc>
                <a:spcPts val="7352"/>
              </a:lnSpc>
              <a:buFont typeface="Arial"/>
              <a:buChar char="•"/>
            </a:pPr>
            <a:r>
              <a:rPr lang="en-US" sz="4299" b="1" spc="159">
                <a:solidFill>
                  <a:srgbClr val="000000"/>
                </a:solidFill>
                <a:latin typeface="Canva Sans Bold"/>
                <a:ea typeface="Canva Sans Bold"/>
                <a:cs typeface="Canva Sans Bold"/>
                <a:sym typeface="Canva Sans Bold"/>
              </a:rPr>
              <a:t>Randomly removed some words from each sentence.</a:t>
            </a:r>
          </a:p>
          <a:p>
            <a:pPr marL="928357" lvl="1" indent="-464178" algn="l">
              <a:lnSpc>
                <a:spcPts val="7352"/>
              </a:lnSpc>
              <a:buFont typeface="Arial"/>
              <a:buChar char="•"/>
            </a:pPr>
            <a:r>
              <a:rPr lang="en-US" sz="4299" b="1" spc="159">
                <a:solidFill>
                  <a:srgbClr val="000000"/>
                </a:solidFill>
                <a:latin typeface="Canva Sans Bold"/>
                <a:ea typeface="Canva Sans Bold"/>
                <a:cs typeface="Canva Sans Bold"/>
                <a:sym typeface="Canva Sans Bold"/>
              </a:rPr>
              <a:t>This helps the model generalize better.and solve class imbalance</a:t>
            </a:r>
          </a:p>
          <a:p>
            <a:pPr algn="l">
              <a:lnSpc>
                <a:spcPts val="7352"/>
              </a:lnSpc>
            </a:pPr>
            <a:endParaRPr lang="en-US" sz="4299" b="1" spc="159">
              <a:solidFill>
                <a:srgbClr val="000000"/>
              </a:solidFill>
              <a:latin typeface="Canva Sans Bold"/>
              <a:ea typeface="Canva Sans Bold"/>
              <a:cs typeface="Canva Sans Bold"/>
              <a:sym typeface="Canva Sans Bold"/>
            </a:endParaRPr>
          </a:p>
          <a:p>
            <a:pPr algn="l">
              <a:lnSpc>
                <a:spcPts val="4787"/>
              </a:lnSpc>
            </a:pPr>
            <a:endParaRPr lang="en-US" sz="4299" b="1" spc="159">
              <a:solidFill>
                <a:srgbClr val="000000"/>
              </a:solidFill>
              <a:latin typeface="Canva Sans Bold"/>
              <a:ea typeface="Canva Sans Bold"/>
              <a:cs typeface="Canva Sans Bold"/>
              <a:sym typeface="Canva Sans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7242234" y="3604555"/>
            <a:ext cx="5091141" cy="4063027"/>
          </a:xfrm>
          <a:custGeom>
            <a:avLst/>
            <a:gdLst/>
            <a:ahLst/>
            <a:cxnLst/>
            <a:rect l="l" t="t" r="r" b="b"/>
            <a:pathLst>
              <a:path w="5091141" h="4063027">
                <a:moveTo>
                  <a:pt x="0" y="0"/>
                </a:moveTo>
                <a:lnTo>
                  <a:pt x="5091141" y="0"/>
                </a:lnTo>
                <a:lnTo>
                  <a:pt x="5091141" y="4063027"/>
                </a:lnTo>
                <a:lnTo>
                  <a:pt x="0" y="4063027"/>
                </a:lnTo>
                <a:lnTo>
                  <a:pt x="0" y="0"/>
                </a:lnTo>
                <a:close/>
              </a:path>
            </a:pathLst>
          </a:custGeom>
          <a:blipFill>
            <a:blip r:embed="rId2"/>
            <a:stretch>
              <a:fillRect/>
            </a:stretch>
          </a:blipFill>
        </p:spPr>
        <p:txBody>
          <a:bodyPr/>
          <a:lstStyle/>
          <a:p>
            <a:endParaRPr lang="en-US"/>
          </a:p>
        </p:txBody>
      </p:sp>
      <p:sp>
        <p:nvSpPr>
          <p:cNvPr id="12" name="Freeform 12"/>
          <p:cNvSpPr/>
          <p:nvPr/>
        </p:nvSpPr>
        <p:spPr>
          <a:xfrm>
            <a:off x="12621758" y="3604555"/>
            <a:ext cx="5175705" cy="3787315"/>
          </a:xfrm>
          <a:custGeom>
            <a:avLst/>
            <a:gdLst/>
            <a:ahLst/>
            <a:cxnLst/>
            <a:rect l="l" t="t" r="r" b="b"/>
            <a:pathLst>
              <a:path w="5175705" h="3787315">
                <a:moveTo>
                  <a:pt x="0" y="0"/>
                </a:moveTo>
                <a:lnTo>
                  <a:pt x="5175704" y="0"/>
                </a:lnTo>
                <a:lnTo>
                  <a:pt x="5175704" y="3787315"/>
                </a:lnTo>
                <a:lnTo>
                  <a:pt x="0" y="3787315"/>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07</a:t>
            </a:r>
          </a:p>
        </p:txBody>
      </p:sp>
      <p:sp>
        <p:nvSpPr>
          <p:cNvPr id="14" name="TextBox 14"/>
          <p:cNvSpPr txBox="1"/>
          <p:nvPr/>
        </p:nvSpPr>
        <p:spPr>
          <a:xfrm>
            <a:off x="388331" y="3676708"/>
            <a:ext cx="7033431" cy="3990874"/>
          </a:xfrm>
          <a:prstGeom prst="rect">
            <a:avLst/>
          </a:prstGeom>
        </p:spPr>
        <p:txBody>
          <a:bodyPr lIns="0" tIns="0" rIns="0" bIns="0" rtlCol="0" anchor="t">
            <a:spAutoFit/>
          </a:bodyPr>
          <a:lstStyle/>
          <a:p>
            <a:pPr algn="just">
              <a:lnSpc>
                <a:spcPts val="2630"/>
              </a:lnSpc>
              <a:spcBef>
                <a:spcPct val="0"/>
              </a:spcBef>
            </a:pPr>
            <a:r>
              <a:rPr lang="en-US" sz="1878">
                <a:solidFill>
                  <a:srgbClr val="000000"/>
                </a:solidFill>
                <a:latin typeface="Canva Sans"/>
                <a:ea typeface="Canva Sans"/>
                <a:cs typeface="Canva Sans"/>
                <a:sym typeface="Canva Sans"/>
              </a:rPr>
              <a:t>The pie charts and Diagrams illustrate the distribution of fake and real news in two datasets—Gossipcop and Politifact—as well as their combined statistics. In the Gossipcop dataset, real news makes up the majority at 77.4%, while fake news accounts for only 22.6%. In contrast, the Politifact dataset is more balanced, with 41.3% fake and 58.7% real news. When both datasets are combined, real news still dominates at 76.8%. This skew in distribution suggests that any classification model trained on the combined data may be biased toward predicting real news, which highlights the importance of addressing class imbalance during model development.</a:t>
            </a:r>
          </a:p>
        </p:txBody>
      </p:sp>
      <p:sp>
        <p:nvSpPr>
          <p:cNvPr id="15" name="TextBox 15"/>
          <p:cNvSpPr txBox="1"/>
          <p:nvPr/>
        </p:nvSpPr>
        <p:spPr>
          <a:xfrm>
            <a:off x="6437159" y="1085850"/>
            <a:ext cx="6367284"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Images Visualization</a:t>
            </a:r>
          </a:p>
        </p:txBody>
      </p:sp>
      <p:sp>
        <p:nvSpPr>
          <p:cNvPr id="16" name="TextBox 16"/>
          <p:cNvSpPr txBox="1"/>
          <p:nvPr/>
        </p:nvSpPr>
        <p:spPr>
          <a:xfrm>
            <a:off x="0" y="2490792"/>
            <a:ext cx="10104870"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Real vs Fake Classes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302127" y="2144799"/>
            <a:ext cx="4621217" cy="3688001"/>
          </a:xfrm>
          <a:custGeom>
            <a:avLst/>
            <a:gdLst/>
            <a:ahLst/>
            <a:cxnLst/>
            <a:rect l="l" t="t" r="r" b="b"/>
            <a:pathLst>
              <a:path w="4621217" h="3688001">
                <a:moveTo>
                  <a:pt x="0" y="0"/>
                </a:moveTo>
                <a:lnTo>
                  <a:pt x="4621217" y="0"/>
                </a:lnTo>
                <a:lnTo>
                  <a:pt x="4621217" y="3688000"/>
                </a:lnTo>
                <a:lnTo>
                  <a:pt x="0" y="3688000"/>
                </a:lnTo>
                <a:lnTo>
                  <a:pt x="0" y="0"/>
                </a:lnTo>
                <a:close/>
              </a:path>
            </a:pathLst>
          </a:custGeom>
          <a:blipFill>
            <a:blip r:embed="rId2"/>
            <a:stretch>
              <a:fillRect/>
            </a:stretch>
          </a:blipFill>
        </p:spPr>
        <p:txBody>
          <a:bodyPr/>
          <a:lstStyle/>
          <a:p>
            <a:endParaRPr lang="en-US"/>
          </a:p>
        </p:txBody>
      </p:sp>
      <p:sp>
        <p:nvSpPr>
          <p:cNvPr id="12" name="Freeform 12"/>
          <p:cNvSpPr/>
          <p:nvPr/>
        </p:nvSpPr>
        <p:spPr>
          <a:xfrm>
            <a:off x="11393654" y="1994984"/>
            <a:ext cx="5244584" cy="3827405"/>
          </a:xfrm>
          <a:custGeom>
            <a:avLst/>
            <a:gdLst/>
            <a:ahLst/>
            <a:cxnLst/>
            <a:rect l="l" t="t" r="r" b="b"/>
            <a:pathLst>
              <a:path w="5244584" h="3827405">
                <a:moveTo>
                  <a:pt x="0" y="0"/>
                </a:moveTo>
                <a:lnTo>
                  <a:pt x="5244585" y="0"/>
                </a:lnTo>
                <a:lnTo>
                  <a:pt x="5244585" y="3827405"/>
                </a:lnTo>
                <a:lnTo>
                  <a:pt x="0" y="3827405"/>
                </a:lnTo>
                <a:lnTo>
                  <a:pt x="0" y="0"/>
                </a:lnTo>
                <a:close/>
              </a:path>
            </a:pathLst>
          </a:custGeom>
          <a:blipFill>
            <a:blip r:embed="rId3"/>
            <a:stretch>
              <a:fillRect t="-134" b="-134"/>
            </a:stretch>
          </a:blipFill>
        </p:spPr>
        <p:txBody>
          <a:bodyPr/>
          <a:lstStyle/>
          <a:p>
            <a:endParaRPr lang="en-US"/>
          </a:p>
        </p:txBody>
      </p:sp>
      <p:sp>
        <p:nvSpPr>
          <p:cNvPr id="13" name="Freeform 13"/>
          <p:cNvSpPr/>
          <p:nvPr/>
        </p:nvSpPr>
        <p:spPr>
          <a:xfrm>
            <a:off x="2302127" y="5876606"/>
            <a:ext cx="4881904" cy="3896044"/>
          </a:xfrm>
          <a:custGeom>
            <a:avLst/>
            <a:gdLst/>
            <a:ahLst/>
            <a:cxnLst/>
            <a:rect l="l" t="t" r="r" b="b"/>
            <a:pathLst>
              <a:path w="4881904" h="3896044">
                <a:moveTo>
                  <a:pt x="0" y="0"/>
                </a:moveTo>
                <a:lnTo>
                  <a:pt x="4881904" y="0"/>
                </a:lnTo>
                <a:lnTo>
                  <a:pt x="4881904" y="3896044"/>
                </a:lnTo>
                <a:lnTo>
                  <a:pt x="0" y="3896044"/>
                </a:lnTo>
                <a:lnTo>
                  <a:pt x="0" y="0"/>
                </a:lnTo>
                <a:close/>
              </a:path>
            </a:pathLst>
          </a:custGeom>
          <a:blipFill>
            <a:blip r:embed="rId4"/>
            <a:stretch>
              <a:fillRect/>
            </a:stretch>
          </a:blipFill>
        </p:spPr>
        <p:txBody>
          <a:bodyPr/>
          <a:lstStyle/>
          <a:p>
            <a:endParaRPr lang="en-US"/>
          </a:p>
        </p:txBody>
      </p:sp>
      <p:sp>
        <p:nvSpPr>
          <p:cNvPr id="14" name="Freeform 14"/>
          <p:cNvSpPr/>
          <p:nvPr/>
        </p:nvSpPr>
        <p:spPr>
          <a:xfrm>
            <a:off x="11549094" y="5870735"/>
            <a:ext cx="5169358" cy="3901915"/>
          </a:xfrm>
          <a:custGeom>
            <a:avLst/>
            <a:gdLst/>
            <a:ahLst/>
            <a:cxnLst/>
            <a:rect l="l" t="t" r="r" b="b"/>
            <a:pathLst>
              <a:path w="5169358" h="3901915">
                <a:moveTo>
                  <a:pt x="0" y="0"/>
                </a:moveTo>
                <a:lnTo>
                  <a:pt x="5169358" y="0"/>
                </a:lnTo>
                <a:lnTo>
                  <a:pt x="5169358" y="3901915"/>
                </a:lnTo>
                <a:lnTo>
                  <a:pt x="0" y="3901915"/>
                </a:lnTo>
                <a:lnTo>
                  <a:pt x="0" y="0"/>
                </a:lnTo>
                <a:close/>
              </a:path>
            </a:pathLst>
          </a:custGeom>
          <a:blipFill>
            <a:blip r:embed="rId5"/>
            <a:stretch>
              <a:fillRect/>
            </a:stretch>
          </a:blipFill>
        </p:spPr>
        <p:txBody>
          <a:bodyPr/>
          <a:lstStyle/>
          <a:p>
            <a:endParaRPr lang="en-US"/>
          </a:p>
        </p:txBody>
      </p:sp>
      <p:sp>
        <p:nvSpPr>
          <p:cNvPr id="15" name="TextBox 15"/>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6" name="TextBox 16"/>
          <p:cNvSpPr txBox="1"/>
          <p:nvPr/>
        </p:nvSpPr>
        <p:spPr>
          <a:xfrm>
            <a:off x="6437159" y="1085850"/>
            <a:ext cx="6367284"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Images Visualization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925830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2" name="TextBox 12"/>
          <p:cNvSpPr txBox="1"/>
          <p:nvPr/>
        </p:nvSpPr>
        <p:spPr>
          <a:xfrm>
            <a:off x="6437159" y="316229"/>
            <a:ext cx="6340844"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Image Augmentation</a:t>
            </a:r>
          </a:p>
        </p:txBody>
      </p:sp>
      <p:sp>
        <p:nvSpPr>
          <p:cNvPr id="13" name="TextBox 13"/>
          <p:cNvSpPr txBox="1"/>
          <p:nvPr/>
        </p:nvSpPr>
        <p:spPr>
          <a:xfrm>
            <a:off x="5692961" y="2274862"/>
            <a:ext cx="7490817" cy="587376"/>
          </a:xfrm>
          <a:prstGeom prst="rect">
            <a:avLst/>
          </a:prstGeom>
        </p:spPr>
        <p:txBody>
          <a:bodyPr lIns="0" tIns="0" rIns="0" bIns="0" rtlCol="0" anchor="t">
            <a:spAutoFit/>
          </a:bodyPr>
          <a:lstStyle/>
          <a:p>
            <a:pPr algn="ctr">
              <a:lnSpc>
                <a:spcPts val="4899"/>
              </a:lnSpc>
              <a:spcBef>
                <a:spcPct val="0"/>
              </a:spcBef>
            </a:pPr>
            <a:r>
              <a:rPr lang="en-US" sz="3499" b="1">
                <a:solidFill>
                  <a:srgbClr val="000000"/>
                </a:solidFill>
                <a:latin typeface="Canva Sans Bold"/>
                <a:ea typeface="Canva Sans Bold"/>
                <a:cs typeface="Canva Sans Bold"/>
                <a:sym typeface="Canva Sans Bold"/>
              </a:rPr>
              <a:t>Augmented by using the following:</a:t>
            </a:r>
          </a:p>
        </p:txBody>
      </p:sp>
      <p:sp>
        <p:nvSpPr>
          <p:cNvPr id="14" name="TextBox 14"/>
          <p:cNvSpPr txBox="1"/>
          <p:nvPr/>
        </p:nvSpPr>
        <p:spPr>
          <a:xfrm>
            <a:off x="3513276" y="3890596"/>
            <a:ext cx="12188611" cy="3636884"/>
          </a:xfrm>
          <a:prstGeom prst="rect">
            <a:avLst/>
          </a:prstGeom>
        </p:spPr>
        <p:txBody>
          <a:bodyPr lIns="0" tIns="0" rIns="0" bIns="0" rtlCol="0" anchor="t">
            <a:spAutoFit/>
          </a:bodyPr>
          <a:lstStyle/>
          <a:p>
            <a:pPr algn="l">
              <a:lnSpc>
                <a:spcPts val="4816"/>
              </a:lnSpc>
            </a:pPr>
            <a:r>
              <a:rPr lang="en-US" sz="3440" b="1">
                <a:solidFill>
                  <a:srgbClr val="004AAD"/>
                </a:solidFill>
                <a:latin typeface="Canva Sans Bold"/>
                <a:ea typeface="Canva Sans Bold"/>
                <a:cs typeface="Canva Sans Bold"/>
                <a:sym typeface="Canva Sans Bold"/>
              </a:rPr>
              <a:t>  v2.Resize(size=(224, 224))</a:t>
            </a:r>
          </a:p>
          <a:p>
            <a:pPr algn="l">
              <a:lnSpc>
                <a:spcPts val="4816"/>
              </a:lnSpc>
              <a:spcBef>
                <a:spcPct val="0"/>
              </a:spcBef>
            </a:pPr>
            <a:r>
              <a:rPr lang="en-US" sz="3440" b="1">
                <a:solidFill>
                  <a:srgbClr val="004AAD"/>
                </a:solidFill>
                <a:latin typeface="Canva Sans Bold"/>
                <a:ea typeface="Canva Sans Bold"/>
                <a:cs typeface="Canva Sans Bold"/>
                <a:sym typeface="Canva Sans Bold"/>
              </a:rPr>
              <a:t>  v2.RandomHorizontalFlip(p=0.5)</a:t>
            </a:r>
          </a:p>
          <a:p>
            <a:pPr algn="l">
              <a:lnSpc>
                <a:spcPts val="4816"/>
              </a:lnSpc>
              <a:spcBef>
                <a:spcPct val="0"/>
              </a:spcBef>
            </a:pPr>
            <a:r>
              <a:rPr lang="en-US" sz="3440" b="1">
                <a:solidFill>
                  <a:srgbClr val="004AAD"/>
                </a:solidFill>
                <a:latin typeface="Canva Sans Bold"/>
                <a:ea typeface="Canva Sans Bold"/>
                <a:cs typeface="Canva Sans Bold"/>
                <a:sym typeface="Canva Sans Bold"/>
              </a:rPr>
              <a:t>  v2.ColorJitter(brightness=.5, contrast=.2, saturation=.2)</a:t>
            </a:r>
          </a:p>
          <a:p>
            <a:pPr algn="l">
              <a:lnSpc>
                <a:spcPts val="4816"/>
              </a:lnSpc>
              <a:spcBef>
                <a:spcPct val="0"/>
              </a:spcBef>
            </a:pPr>
            <a:r>
              <a:rPr lang="en-US" sz="3440" b="1">
                <a:solidFill>
                  <a:srgbClr val="004AAD"/>
                </a:solidFill>
                <a:latin typeface="Canva Sans Bold"/>
                <a:ea typeface="Canva Sans Bold"/>
                <a:cs typeface="Canva Sans Bold"/>
                <a:sym typeface="Canva Sans Bold"/>
              </a:rPr>
              <a:t>  v2.RandomAdjustSharpness(sharpness_factor=.2)</a:t>
            </a:r>
          </a:p>
          <a:p>
            <a:pPr algn="l">
              <a:lnSpc>
                <a:spcPts val="4816"/>
              </a:lnSpc>
              <a:spcBef>
                <a:spcPct val="0"/>
              </a:spcBef>
            </a:pPr>
            <a:r>
              <a:rPr lang="en-US" sz="3440" b="1">
                <a:solidFill>
                  <a:srgbClr val="004AAD"/>
                </a:solidFill>
                <a:latin typeface="Canva Sans Bold"/>
                <a:ea typeface="Canva Sans Bold"/>
                <a:cs typeface="Canva Sans Bold"/>
                <a:sym typeface="Canva Sans Bold"/>
              </a:rPr>
              <a:t>  v2.ToImage()</a:t>
            </a:r>
          </a:p>
          <a:p>
            <a:pPr algn="l">
              <a:lnSpc>
                <a:spcPts val="4816"/>
              </a:lnSpc>
              <a:spcBef>
                <a:spcPct val="0"/>
              </a:spcBef>
            </a:pPr>
            <a:endParaRPr lang="en-US" sz="3440" b="1">
              <a:solidFill>
                <a:srgbClr val="004AAD"/>
              </a:solidFill>
              <a:latin typeface="Canva Sans Bold"/>
              <a:ea typeface="Canva Sans Bold"/>
              <a:cs typeface="Canva Sans Bold"/>
              <a:sym typeface="Canva Sans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2541966" y="4023926"/>
            <a:ext cx="5026323" cy="5026323"/>
          </a:xfrm>
          <a:custGeom>
            <a:avLst/>
            <a:gdLst/>
            <a:ahLst/>
            <a:cxnLst/>
            <a:rect l="l" t="t" r="r" b="b"/>
            <a:pathLst>
              <a:path w="5026323" h="5026323">
                <a:moveTo>
                  <a:pt x="0" y="0"/>
                </a:moveTo>
                <a:lnTo>
                  <a:pt x="5026324" y="0"/>
                </a:lnTo>
                <a:lnTo>
                  <a:pt x="5026324" y="5026323"/>
                </a:lnTo>
                <a:lnTo>
                  <a:pt x="0" y="5026323"/>
                </a:lnTo>
                <a:lnTo>
                  <a:pt x="0" y="0"/>
                </a:lnTo>
                <a:close/>
              </a:path>
            </a:pathLst>
          </a:custGeom>
          <a:blipFill>
            <a:blip r:embed="rId2"/>
            <a:stretch>
              <a:fillRect/>
            </a:stretch>
          </a:blipFill>
        </p:spPr>
        <p:txBody>
          <a:bodyPr/>
          <a:lstStyle/>
          <a:p>
            <a:endParaRPr lang="en-US"/>
          </a:p>
        </p:txBody>
      </p:sp>
      <p:sp>
        <p:nvSpPr>
          <p:cNvPr id="12" name="Freeform 12"/>
          <p:cNvSpPr/>
          <p:nvPr/>
        </p:nvSpPr>
        <p:spPr>
          <a:xfrm>
            <a:off x="1226421" y="4311762"/>
            <a:ext cx="6993815" cy="5245361"/>
          </a:xfrm>
          <a:custGeom>
            <a:avLst/>
            <a:gdLst/>
            <a:ahLst/>
            <a:cxnLst/>
            <a:rect l="l" t="t" r="r" b="b"/>
            <a:pathLst>
              <a:path w="6993815" h="5245361">
                <a:moveTo>
                  <a:pt x="0" y="0"/>
                </a:moveTo>
                <a:lnTo>
                  <a:pt x="6993815" y="0"/>
                </a:lnTo>
                <a:lnTo>
                  <a:pt x="6993815" y="5245361"/>
                </a:lnTo>
                <a:lnTo>
                  <a:pt x="0" y="5245361"/>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4" name="TextBox 14"/>
          <p:cNvSpPr txBox="1"/>
          <p:nvPr/>
        </p:nvSpPr>
        <p:spPr>
          <a:xfrm>
            <a:off x="6437159" y="316229"/>
            <a:ext cx="6340844"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Image Augmentation</a:t>
            </a:r>
          </a:p>
        </p:txBody>
      </p:sp>
      <p:sp>
        <p:nvSpPr>
          <p:cNvPr id="15" name="TextBox 15"/>
          <p:cNvSpPr txBox="1"/>
          <p:nvPr/>
        </p:nvSpPr>
        <p:spPr>
          <a:xfrm>
            <a:off x="1163677" y="2038478"/>
            <a:ext cx="9053751" cy="820025"/>
          </a:xfrm>
          <a:prstGeom prst="rect">
            <a:avLst/>
          </a:prstGeom>
        </p:spPr>
        <p:txBody>
          <a:bodyPr lIns="0" tIns="0" rIns="0" bIns="0" rtlCol="0" anchor="t">
            <a:spAutoFit/>
          </a:bodyPr>
          <a:lstStyle/>
          <a:p>
            <a:pPr algn="ctr">
              <a:lnSpc>
                <a:spcPts val="6776"/>
              </a:lnSpc>
              <a:spcBef>
                <a:spcPct val="0"/>
              </a:spcBef>
            </a:pPr>
            <a:r>
              <a:rPr lang="en-US" sz="4840" b="1">
                <a:solidFill>
                  <a:srgbClr val="000000"/>
                </a:solidFill>
                <a:latin typeface="Canva Sans Bold"/>
                <a:ea typeface="Canva Sans Bold"/>
                <a:cs typeface="Canva Sans Bold"/>
                <a:sym typeface="Canva Sans Bold"/>
              </a:rPr>
              <a:t>Example from GossipCop Fake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6725" y="102870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2" name="TextBox 12"/>
          <p:cNvSpPr txBox="1"/>
          <p:nvPr/>
        </p:nvSpPr>
        <p:spPr>
          <a:xfrm>
            <a:off x="6437159" y="316229"/>
            <a:ext cx="6473296" cy="920750"/>
          </a:xfrm>
          <a:prstGeom prst="rect">
            <a:avLst/>
          </a:prstGeom>
        </p:spPr>
        <p:txBody>
          <a:bodyPr lIns="0" tIns="0" rIns="0" bIns="0" rtlCol="0" anchor="t">
            <a:spAutoFit/>
          </a:bodyPr>
          <a:lstStyle/>
          <a:p>
            <a:pPr algn="l">
              <a:lnSpc>
                <a:spcPts val="7150"/>
              </a:lnSpc>
            </a:pPr>
            <a:r>
              <a:rPr lang="en-US" sz="6500" b="1">
                <a:solidFill>
                  <a:srgbClr val="FF3131"/>
                </a:solidFill>
                <a:latin typeface="Barlow Condensed Bold"/>
                <a:ea typeface="Barlow Condensed Bold"/>
                <a:cs typeface="Barlow Condensed Bold"/>
                <a:sym typeface="Barlow Condensed Bold"/>
              </a:rPr>
              <a:t>Problems </a:t>
            </a:r>
            <a:r>
              <a:rPr lang="en-US" sz="6500" b="1">
                <a:solidFill>
                  <a:srgbClr val="02CDFF"/>
                </a:solidFill>
                <a:latin typeface="Barlow Condensed Bold"/>
                <a:ea typeface="Barlow Condensed Bold"/>
                <a:cs typeface="Barlow Condensed Bold"/>
                <a:sym typeface="Barlow Condensed Bold"/>
              </a:rPr>
              <a:t>&amp; </a:t>
            </a:r>
            <a:r>
              <a:rPr lang="en-US" sz="6500" b="1">
                <a:solidFill>
                  <a:srgbClr val="00BF63"/>
                </a:solidFill>
                <a:latin typeface="Barlow Condensed Bold"/>
                <a:ea typeface="Barlow Condensed Bold"/>
                <a:cs typeface="Barlow Condensed Bold"/>
                <a:sym typeface="Barlow Condensed Bold"/>
              </a:rPr>
              <a:t>Solutions</a:t>
            </a:r>
          </a:p>
        </p:txBody>
      </p:sp>
      <p:sp>
        <p:nvSpPr>
          <p:cNvPr id="13" name="TextBox 13"/>
          <p:cNvSpPr txBox="1"/>
          <p:nvPr/>
        </p:nvSpPr>
        <p:spPr>
          <a:xfrm>
            <a:off x="514350" y="2126779"/>
            <a:ext cx="17533032" cy="2290049"/>
          </a:xfrm>
          <a:prstGeom prst="rect">
            <a:avLst/>
          </a:prstGeom>
        </p:spPr>
        <p:txBody>
          <a:bodyPr lIns="0" tIns="0" rIns="0" bIns="0" rtlCol="0" anchor="t">
            <a:spAutoFit/>
          </a:bodyPr>
          <a:lstStyle/>
          <a:p>
            <a:pPr marL="937130" lvl="1" indent="-468565" algn="l">
              <a:lnSpc>
                <a:spcPts val="6076"/>
              </a:lnSpc>
              <a:buFont typeface="Arial"/>
              <a:buChar char="•"/>
            </a:pPr>
            <a:r>
              <a:rPr lang="en-US" sz="4340" b="1" dirty="0">
                <a:solidFill>
                  <a:srgbClr val="FF3131"/>
                </a:solidFill>
                <a:latin typeface="Canva Sans Bold"/>
                <a:ea typeface="Canva Sans Bold"/>
                <a:cs typeface="Canva Sans Bold"/>
                <a:sym typeface="Canva Sans Bold"/>
              </a:rPr>
              <a:t>We didn’t know the source file (Gossip/</a:t>
            </a:r>
            <a:r>
              <a:rPr lang="en-US" sz="4340" b="1" dirty="0" err="1">
                <a:solidFill>
                  <a:srgbClr val="FF3131"/>
                </a:solidFill>
                <a:latin typeface="Canva Sans Bold"/>
                <a:ea typeface="Canva Sans Bold"/>
                <a:cs typeface="Canva Sans Bold"/>
                <a:sym typeface="Canva Sans Bold"/>
              </a:rPr>
              <a:t>Polti</a:t>
            </a:r>
            <a:r>
              <a:rPr lang="en-US" sz="4340" b="1" dirty="0">
                <a:solidFill>
                  <a:srgbClr val="FF3131"/>
                </a:solidFill>
                <a:latin typeface="Canva Sans Bold"/>
                <a:ea typeface="Canva Sans Bold"/>
                <a:cs typeface="Canva Sans Bold"/>
                <a:sym typeface="Canva Sans Bold"/>
              </a:rPr>
              <a:t>-ID)</a:t>
            </a:r>
          </a:p>
          <a:p>
            <a:pPr marL="937130" lvl="1" indent="-468565" algn="l">
              <a:lnSpc>
                <a:spcPts val="6076"/>
              </a:lnSpc>
              <a:buFont typeface="Arial"/>
              <a:buChar char="•"/>
            </a:pPr>
            <a:r>
              <a:rPr lang="en-US" sz="4340" b="1" dirty="0">
                <a:solidFill>
                  <a:srgbClr val="FF3131"/>
                </a:solidFill>
                <a:latin typeface="Canva Sans Bold"/>
                <a:ea typeface="Canva Sans Bold"/>
                <a:cs typeface="Canva Sans Bold"/>
                <a:sym typeface="Canva Sans Bold"/>
              </a:rPr>
              <a:t>We couldn’t link images with text</a:t>
            </a:r>
          </a:p>
          <a:p>
            <a:pPr marL="937130" lvl="1" indent="-468565" algn="l">
              <a:lnSpc>
                <a:spcPts val="6076"/>
              </a:lnSpc>
              <a:buFont typeface="Arial"/>
              <a:buChar char="•"/>
            </a:pPr>
            <a:r>
              <a:rPr lang="en-US" sz="4340" b="1" dirty="0">
                <a:solidFill>
                  <a:srgbClr val="FF3131"/>
                </a:solidFill>
                <a:latin typeface="Canva Sans Bold"/>
                <a:ea typeface="Canva Sans Bold"/>
                <a:cs typeface="Canva Sans Bold"/>
                <a:sym typeface="Canva Sans Bold"/>
              </a:rPr>
              <a:t>No Error Tracking</a:t>
            </a:r>
          </a:p>
        </p:txBody>
      </p:sp>
      <p:sp>
        <p:nvSpPr>
          <p:cNvPr id="14" name="TextBox 14"/>
          <p:cNvSpPr txBox="1"/>
          <p:nvPr/>
        </p:nvSpPr>
        <p:spPr>
          <a:xfrm>
            <a:off x="514350" y="5302654"/>
            <a:ext cx="17533032" cy="3061574"/>
          </a:xfrm>
          <a:prstGeom prst="rect">
            <a:avLst/>
          </a:prstGeom>
        </p:spPr>
        <p:txBody>
          <a:bodyPr lIns="0" tIns="0" rIns="0" bIns="0" rtlCol="0" anchor="t">
            <a:spAutoFit/>
          </a:bodyPr>
          <a:lstStyle/>
          <a:p>
            <a:pPr marL="937130" lvl="1" indent="-468565" algn="l">
              <a:lnSpc>
                <a:spcPts val="6076"/>
              </a:lnSpc>
              <a:buFont typeface="Arial"/>
              <a:buChar char="•"/>
            </a:pPr>
            <a:r>
              <a:rPr lang="en-US" sz="4340" b="1" dirty="0">
                <a:solidFill>
                  <a:srgbClr val="00BF63"/>
                </a:solidFill>
                <a:latin typeface="Canva Sans Bold"/>
                <a:ea typeface="Canva Sans Bold"/>
                <a:cs typeface="Canva Sans Bold"/>
                <a:sym typeface="Canva Sans Bold"/>
              </a:rPr>
              <a:t>Developed a code that enable us to save Json files directly to dataset</a:t>
            </a:r>
          </a:p>
          <a:p>
            <a:pPr marL="937130" lvl="1" indent="-468565" algn="l">
              <a:lnSpc>
                <a:spcPts val="6076"/>
              </a:lnSpc>
              <a:buFont typeface="Arial"/>
              <a:buChar char="•"/>
            </a:pPr>
            <a:r>
              <a:rPr lang="en-US" sz="4340" b="1" dirty="0">
                <a:solidFill>
                  <a:srgbClr val="00BF63"/>
                </a:solidFill>
                <a:latin typeface="Canva Sans Bold"/>
                <a:ea typeface="Canva Sans Bold"/>
                <a:cs typeface="Canva Sans Bold"/>
                <a:sym typeface="Canva Sans Bold"/>
              </a:rPr>
              <a:t>Made two new columns: “</a:t>
            </a:r>
            <a:r>
              <a:rPr lang="en-US" sz="4340" b="1" dirty="0">
                <a:solidFill>
                  <a:srgbClr val="FF914D"/>
                </a:solidFill>
                <a:latin typeface="Canva Sans Bold"/>
                <a:ea typeface="Canva Sans Bold"/>
                <a:cs typeface="Canva Sans Bold"/>
                <a:sym typeface="Canva Sans Bold"/>
              </a:rPr>
              <a:t>ID</a:t>
            </a:r>
            <a:r>
              <a:rPr lang="en-US" sz="4340" b="1" dirty="0">
                <a:solidFill>
                  <a:srgbClr val="00BF63"/>
                </a:solidFill>
                <a:latin typeface="Canva Sans Bold"/>
                <a:ea typeface="Canva Sans Bold"/>
                <a:cs typeface="Canva Sans Bold"/>
                <a:sym typeface="Canva Sans Bold"/>
              </a:rPr>
              <a:t>” and “</a:t>
            </a:r>
            <a:r>
              <a:rPr lang="en-US" sz="4340" b="1" dirty="0" err="1">
                <a:solidFill>
                  <a:srgbClr val="FF914D"/>
                </a:solidFill>
                <a:latin typeface="Canva Sans Bold"/>
                <a:ea typeface="Canva Sans Bold"/>
                <a:cs typeface="Canva Sans Bold"/>
                <a:sym typeface="Canva Sans Bold"/>
              </a:rPr>
              <a:t>Images_Error</a:t>
            </a:r>
            <a:r>
              <a:rPr lang="en-US" sz="4340" b="1" dirty="0">
                <a:solidFill>
                  <a:srgbClr val="00BF63"/>
                </a:solidFill>
                <a:latin typeface="Canva Sans Bold"/>
                <a:ea typeface="Canva Sans Bold"/>
                <a:cs typeface="Canva Sans Bold"/>
                <a:sym typeface="Canva Sans Bold"/>
              </a:rPr>
              <a:t>”</a:t>
            </a:r>
          </a:p>
          <a:p>
            <a:pPr marL="937130" lvl="1" indent="-468565" algn="l">
              <a:lnSpc>
                <a:spcPts val="6076"/>
              </a:lnSpc>
              <a:buFont typeface="Arial"/>
              <a:buChar char="•"/>
            </a:pPr>
            <a:r>
              <a:rPr lang="en-US" sz="4340" b="1" dirty="0">
                <a:solidFill>
                  <a:srgbClr val="00BF63"/>
                </a:solidFill>
                <a:latin typeface="Canva Sans Bold"/>
                <a:ea typeface="Canva Sans Bold"/>
                <a:cs typeface="Canva Sans Bold"/>
                <a:sym typeface="Canva Sans Bold"/>
              </a:rPr>
              <a:t>The same code does downloading images into new directories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6725" y="102870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264904" y="1236980"/>
            <a:ext cx="17235014" cy="5601380"/>
          </a:xfrm>
          <a:custGeom>
            <a:avLst/>
            <a:gdLst/>
            <a:ahLst/>
            <a:cxnLst/>
            <a:rect l="l" t="t" r="r" b="b"/>
            <a:pathLst>
              <a:path w="17235014" h="5601380">
                <a:moveTo>
                  <a:pt x="0" y="0"/>
                </a:moveTo>
                <a:lnTo>
                  <a:pt x="17235014" y="0"/>
                </a:lnTo>
                <a:lnTo>
                  <a:pt x="17235014" y="5601379"/>
                </a:lnTo>
                <a:lnTo>
                  <a:pt x="0" y="5601379"/>
                </a:lnTo>
                <a:lnTo>
                  <a:pt x="0" y="0"/>
                </a:lnTo>
                <a:close/>
              </a:path>
            </a:pathLst>
          </a:custGeom>
          <a:blipFill>
            <a:blip r:embed="rId2"/>
            <a:stretch>
              <a:fillRect/>
            </a:stretch>
          </a:blipFill>
        </p:spPr>
        <p:txBody>
          <a:bodyPr/>
          <a:lstStyle/>
          <a:p>
            <a:endParaRPr lang="en-US"/>
          </a:p>
        </p:txBody>
      </p:sp>
      <p:sp>
        <p:nvSpPr>
          <p:cNvPr id="12" name="Freeform 12"/>
          <p:cNvSpPr/>
          <p:nvPr/>
        </p:nvSpPr>
        <p:spPr>
          <a:xfrm>
            <a:off x="711435" y="2843999"/>
            <a:ext cx="17335947" cy="6414301"/>
          </a:xfrm>
          <a:custGeom>
            <a:avLst/>
            <a:gdLst/>
            <a:ahLst/>
            <a:cxnLst/>
            <a:rect l="l" t="t" r="r" b="b"/>
            <a:pathLst>
              <a:path w="17335947" h="6414301">
                <a:moveTo>
                  <a:pt x="0" y="0"/>
                </a:moveTo>
                <a:lnTo>
                  <a:pt x="17335947" y="0"/>
                </a:lnTo>
                <a:lnTo>
                  <a:pt x="17335947" y="6414301"/>
                </a:lnTo>
                <a:lnTo>
                  <a:pt x="0" y="6414301"/>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4" name="TextBox 14"/>
          <p:cNvSpPr txBox="1"/>
          <p:nvPr/>
        </p:nvSpPr>
        <p:spPr>
          <a:xfrm>
            <a:off x="6437159" y="316229"/>
            <a:ext cx="6473296"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Finalized Dataset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500" fill="hold"/>
                                        <p:tgtEl>
                                          <p:spTgt spid="12"/>
                                        </p:tgtEl>
                                        <p:attrNameLst>
                                          <p:attrName>ppt_x</p:attrName>
                                        </p:attrNameLst>
                                      </p:cBhvr>
                                      <p:tavLst>
                                        <p:tav tm="0">
                                          <p:val>
                                            <p:strVal val="#ppt_x"/>
                                          </p:val>
                                        </p:tav>
                                        <p:tav tm="100000">
                                          <p:val>
                                            <p:strVal val="#ppt_x"/>
                                          </p:val>
                                        </p:tav>
                                      </p:tavLst>
                                    </p:anim>
                                    <p:anim calcmode="lin" valueType="num">
                                      <p:cBhvr additive="base">
                                        <p:cTn id="1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2" name="TextBox 12"/>
          <p:cNvSpPr txBox="1"/>
          <p:nvPr/>
        </p:nvSpPr>
        <p:spPr>
          <a:xfrm>
            <a:off x="7383024" y="1085850"/>
            <a:ext cx="3375984"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Methodolgy</a:t>
            </a:r>
          </a:p>
        </p:txBody>
      </p:sp>
      <p:sp>
        <p:nvSpPr>
          <p:cNvPr id="13" name="TextBox 13"/>
          <p:cNvSpPr txBox="1"/>
          <p:nvPr/>
        </p:nvSpPr>
        <p:spPr>
          <a:xfrm>
            <a:off x="1028700" y="2458220"/>
            <a:ext cx="15132674" cy="5018543"/>
          </a:xfrm>
          <a:prstGeom prst="rect">
            <a:avLst/>
          </a:prstGeom>
        </p:spPr>
        <p:txBody>
          <a:bodyPr lIns="0" tIns="0" rIns="0" bIns="0" rtlCol="0" anchor="t">
            <a:spAutoFit/>
          </a:bodyPr>
          <a:lstStyle/>
          <a:p>
            <a:pPr algn="l">
              <a:lnSpc>
                <a:spcPts val="5676"/>
              </a:lnSpc>
            </a:pPr>
            <a:r>
              <a:rPr lang="en-US" sz="5160" b="1">
                <a:solidFill>
                  <a:srgbClr val="00BF63"/>
                </a:solidFill>
                <a:latin typeface="Barlow Condensed Bold"/>
                <a:ea typeface="Barlow Condensed Bold"/>
                <a:cs typeface="Barlow Condensed Bold"/>
                <a:sym typeface="Barlow Condensed Bold"/>
              </a:rPr>
              <a:t>Steps taken:</a:t>
            </a:r>
          </a:p>
          <a:p>
            <a:pPr algn="l">
              <a:lnSpc>
                <a:spcPts val="5676"/>
              </a:lnSpc>
            </a:pPr>
            <a:endParaRPr lang="en-US" sz="5160" b="1">
              <a:solidFill>
                <a:srgbClr val="00BF63"/>
              </a:solidFill>
              <a:latin typeface="Barlow Condensed Bold"/>
              <a:ea typeface="Barlow Condensed Bold"/>
              <a:cs typeface="Barlow Condensed Bold"/>
              <a:sym typeface="Barlow Condensed Bold"/>
            </a:endParaRPr>
          </a:p>
          <a:p>
            <a:pPr algn="l">
              <a:lnSpc>
                <a:spcPts val="5676"/>
              </a:lnSpc>
            </a:pPr>
            <a:r>
              <a:rPr lang="en-US" sz="5160" b="1">
                <a:solidFill>
                  <a:srgbClr val="000000"/>
                </a:solidFill>
                <a:latin typeface="Barlow Condensed Bold"/>
                <a:ea typeface="Barlow Condensed Bold"/>
                <a:cs typeface="Barlow Condensed Bold"/>
                <a:sym typeface="Barlow Condensed Bold"/>
              </a:rPr>
              <a:t>1- Preprocessing (Done in phase1)</a:t>
            </a:r>
          </a:p>
          <a:p>
            <a:pPr algn="l">
              <a:lnSpc>
                <a:spcPts val="5676"/>
              </a:lnSpc>
            </a:pPr>
            <a:r>
              <a:rPr lang="en-US" sz="5160" b="1">
                <a:solidFill>
                  <a:srgbClr val="000000"/>
                </a:solidFill>
                <a:latin typeface="Barlow Condensed Bold"/>
                <a:ea typeface="Barlow Condensed Bold"/>
                <a:cs typeface="Barlow Condensed Bold"/>
                <a:sym typeface="Barlow Condensed Bold"/>
              </a:rPr>
              <a:t>2- Implementing models (2 Images + 2 text)</a:t>
            </a:r>
          </a:p>
          <a:p>
            <a:pPr algn="l">
              <a:lnSpc>
                <a:spcPts val="5676"/>
              </a:lnSpc>
            </a:pPr>
            <a:r>
              <a:rPr lang="en-US" sz="5160" b="1">
                <a:solidFill>
                  <a:srgbClr val="000000"/>
                </a:solidFill>
                <a:latin typeface="Barlow Condensed Bold"/>
                <a:ea typeface="Barlow Condensed Bold"/>
                <a:cs typeface="Barlow Condensed Bold"/>
                <a:sym typeface="Barlow Condensed Bold"/>
              </a:rPr>
              <a:t>3- Combining models (Late and Early Fusions)</a:t>
            </a:r>
          </a:p>
          <a:p>
            <a:pPr algn="l">
              <a:lnSpc>
                <a:spcPts val="5676"/>
              </a:lnSpc>
            </a:pPr>
            <a:r>
              <a:rPr lang="en-US" sz="5160" b="1">
                <a:solidFill>
                  <a:srgbClr val="000000"/>
                </a:solidFill>
                <a:latin typeface="Barlow Condensed Bold"/>
                <a:ea typeface="Barlow Condensed Bold"/>
                <a:cs typeface="Barlow Condensed Bold"/>
                <a:sym typeface="Barlow Condensed Bold"/>
              </a:rPr>
              <a:t>4- use of vlm (clip+bert)</a:t>
            </a:r>
          </a:p>
          <a:p>
            <a:pPr algn="l">
              <a:lnSpc>
                <a:spcPts val="5676"/>
              </a:lnSpc>
            </a:pPr>
            <a:endParaRPr lang="en-US" sz="5160" b="1">
              <a:solidFill>
                <a:srgbClr val="000000"/>
              </a:solidFill>
              <a:latin typeface="Barlow Condensed Bold"/>
              <a:ea typeface="Barlow Condensed Bold"/>
              <a:cs typeface="Barlow Condensed Bold"/>
              <a:sym typeface="Barlow Condensed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925830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2" name="TextBox 12"/>
          <p:cNvSpPr txBox="1"/>
          <p:nvPr/>
        </p:nvSpPr>
        <p:spPr>
          <a:xfrm>
            <a:off x="7456008" y="1085850"/>
            <a:ext cx="3375984"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Methodolgy</a:t>
            </a:r>
          </a:p>
        </p:txBody>
      </p:sp>
      <p:sp>
        <p:nvSpPr>
          <p:cNvPr id="13" name="TextBox 13"/>
          <p:cNvSpPr txBox="1"/>
          <p:nvPr/>
        </p:nvSpPr>
        <p:spPr>
          <a:xfrm>
            <a:off x="1028700" y="2458220"/>
            <a:ext cx="8115300" cy="5732918"/>
          </a:xfrm>
          <a:prstGeom prst="rect">
            <a:avLst/>
          </a:prstGeom>
        </p:spPr>
        <p:txBody>
          <a:bodyPr lIns="0" tIns="0" rIns="0" bIns="0" rtlCol="0" anchor="t">
            <a:spAutoFit/>
          </a:bodyPr>
          <a:lstStyle/>
          <a:p>
            <a:pPr algn="l">
              <a:lnSpc>
                <a:spcPts val="5676"/>
              </a:lnSpc>
            </a:pPr>
            <a:r>
              <a:rPr lang="en-US" sz="5160" b="1">
                <a:solidFill>
                  <a:srgbClr val="00BF63"/>
                </a:solidFill>
                <a:latin typeface="Barlow Condensed Bold"/>
                <a:ea typeface="Barlow Condensed Bold"/>
                <a:cs typeface="Barlow Condensed Bold"/>
                <a:sym typeface="Barlow Condensed Bold"/>
              </a:rPr>
              <a:t>Models:</a:t>
            </a:r>
          </a:p>
          <a:p>
            <a:pPr algn="l">
              <a:lnSpc>
                <a:spcPts val="5676"/>
              </a:lnSpc>
            </a:pPr>
            <a:endParaRPr lang="en-US" sz="5160" b="1">
              <a:solidFill>
                <a:srgbClr val="00BF63"/>
              </a:solidFill>
              <a:latin typeface="Barlow Condensed Bold"/>
              <a:ea typeface="Barlow Condensed Bold"/>
              <a:cs typeface="Barlow Condensed Bold"/>
              <a:sym typeface="Barlow Condensed Bold"/>
            </a:endParaRPr>
          </a:p>
          <a:p>
            <a:pPr marL="1114235" lvl="1" indent="-557118" algn="l">
              <a:lnSpc>
                <a:spcPts val="5676"/>
              </a:lnSpc>
              <a:buFont typeface="Arial"/>
              <a:buChar char="•"/>
            </a:pPr>
            <a:r>
              <a:rPr lang="en-US" sz="5160" b="1">
                <a:solidFill>
                  <a:srgbClr val="000000"/>
                </a:solidFill>
                <a:latin typeface="Barlow Condensed Bold"/>
                <a:ea typeface="Barlow Condensed Bold"/>
                <a:cs typeface="Barlow Condensed Bold"/>
                <a:sym typeface="Barlow Condensed Bold"/>
              </a:rPr>
              <a:t>LSTM with MobileNet</a:t>
            </a:r>
          </a:p>
          <a:p>
            <a:pPr marL="2228470" lvl="2" indent="-742823" algn="l">
              <a:lnSpc>
                <a:spcPts val="5676"/>
              </a:lnSpc>
              <a:buFont typeface="Arial"/>
              <a:buChar char="⚬"/>
            </a:pPr>
            <a:r>
              <a:rPr lang="en-US" sz="5160" b="1">
                <a:solidFill>
                  <a:srgbClr val="00BF63"/>
                </a:solidFill>
                <a:latin typeface="Barlow Condensed Bold"/>
                <a:ea typeface="Barlow Condensed Bold"/>
                <a:cs typeface="Barlow Condensed Bold"/>
                <a:sym typeface="Barlow Condensed Bold"/>
              </a:rPr>
              <a:t>why?</a:t>
            </a:r>
          </a:p>
          <a:p>
            <a:pPr marL="1114235" lvl="1" indent="-557118" algn="l">
              <a:lnSpc>
                <a:spcPts val="5676"/>
              </a:lnSpc>
              <a:buFont typeface="Arial"/>
              <a:buChar char="•"/>
            </a:pPr>
            <a:r>
              <a:rPr lang="en-US" sz="5160" b="1">
                <a:solidFill>
                  <a:srgbClr val="000000"/>
                </a:solidFill>
                <a:latin typeface="Barlow Condensed Bold"/>
                <a:ea typeface="Barlow Condensed Bold"/>
                <a:cs typeface="Barlow Condensed Bold"/>
                <a:sym typeface="Barlow Condensed Bold"/>
              </a:rPr>
              <a:t>BERT with EffiecientNet</a:t>
            </a:r>
          </a:p>
          <a:p>
            <a:pPr marL="2228470" lvl="2" indent="-742823" algn="l">
              <a:lnSpc>
                <a:spcPts val="5676"/>
              </a:lnSpc>
              <a:buFont typeface="Arial"/>
              <a:buChar char="⚬"/>
            </a:pPr>
            <a:r>
              <a:rPr lang="en-US" sz="5160" b="1">
                <a:solidFill>
                  <a:srgbClr val="00BF63"/>
                </a:solidFill>
                <a:latin typeface="Barlow Condensed Bold"/>
                <a:ea typeface="Barlow Condensed Bold"/>
                <a:cs typeface="Barlow Condensed Bold"/>
                <a:sym typeface="Barlow Condensed Bold"/>
              </a:rPr>
              <a:t>why?</a:t>
            </a:r>
          </a:p>
          <a:p>
            <a:pPr marL="1114235" lvl="1" indent="-557118" algn="l">
              <a:lnSpc>
                <a:spcPts val="5676"/>
              </a:lnSpc>
              <a:buFont typeface="Arial"/>
              <a:buChar char="•"/>
            </a:pPr>
            <a:r>
              <a:rPr lang="en-US" sz="5160" b="1">
                <a:solidFill>
                  <a:srgbClr val="000000"/>
                </a:solidFill>
                <a:latin typeface="Barlow Condensed Bold"/>
                <a:ea typeface="Barlow Condensed Bold"/>
                <a:cs typeface="Barlow Condensed Bold"/>
                <a:sym typeface="Barlow Condensed Bold"/>
              </a:rPr>
              <a:t>BERT with CLIP</a:t>
            </a:r>
          </a:p>
          <a:p>
            <a:pPr marL="2228470" lvl="2" indent="-742823" algn="l">
              <a:lnSpc>
                <a:spcPts val="5676"/>
              </a:lnSpc>
              <a:buFont typeface="Arial"/>
              <a:buChar char="⚬"/>
            </a:pPr>
            <a:r>
              <a:rPr lang="en-US" sz="5160" b="1">
                <a:solidFill>
                  <a:srgbClr val="00BF63"/>
                </a:solidFill>
                <a:latin typeface="Barlow Condensed Bold"/>
                <a:ea typeface="Barlow Condensed Bold"/>
                <a:cs typeface="Barlow Condensed Bold"/>
                <a:sym typeface="Barlow Condensed Bold"/>
              </a:rPr>
              <a:t>why?</a:t>
            </a:r>
          </a:p>
        </p:txBody>
      </p:sp>
      <p:sp>
        <p:nvSpPr>
          <p:cNvPr id="14" name="TextBox 14"/>
          <p:cNvSpPr txBox="1"/>
          <p:nvPr/>
        </p:nvSpPr>
        <p:spPr>
          <a:xfrm>
            <a:off x="9349956" y="2458220"/>
            <a:ext cx="7843838" cy="4304168"/>
          </a:xfrm>
          <a:prstGeom prst="rect">
            <a:avLst/>
          </a:prstGeom>
        </p:spPr>
        <p:txBody>
          <a:bodyPr lIns="0" tIns="0" rIns="0" bIns="0" rtlCol="0" anchor="t">
            <a:spAutoFit/>
          </a:bodyPr>
          <a:lstStyle/>
          <a:p>
            <a:pPr algn="l">
              <a:lnSpc>
                <a:spcPts val="5676"/>
              </a:lnSpc>
            </a:pPr>
            <a:r>
              <a:rPr lang="en-US" sz="5160" b="1">
                <a:solidFill>
                  <a:srgbClr val="00BF63"/>
                </a:solidFill>
                <a:latin typeface="Barlow Condensed Bold"/>
                <a:ea typeface="Barlow Condensed Bold"/>
                <a:cs typeface="Barlow Condensed Bold"/>
                <a:sym typeface="Barlow Condensed Bold"/>
              </a:rPr>
              <a:t>Fusion Models:</a:t>
            </a:r>
          </a:p>
          <a:p>
            <a:pPr algn="l">
              <a:lnSpc>
                <a:spcPts val="5676"/>
              </a:lnSpc>
            </a:pPr>
            <a:endParaRPr lang="en-US" sz="5160" b="1">
              <a:solidFill>
                <a:srgbClr val="00BF63"/>
              </a:solidFill>
              <a:latin typeface="Barlow Condensed Bold"/>
              <a:ea typeface="Barlow Condensed Bold"/>
              <a:cs typeface="Barlow Condensed Bold"/>
              <a:sym typeface="Barlow Condensed Bold"/>
            </a:endParaRPr>
          </a:p>
          <a:p>
            <a:pPr marL="1114235" lvl="1" indent="-557118" algn="l">
              <a:lnSpc>
                <a:spcPts val="5676"/>
              </a:lnSpc>
              <a:buFont typeface="Arial"/>
              <a:buChar char="•"/>
            </a:pPr>
            <a:r>
              <a:rPr lang="en-US" sz="5160" b="1">
                <a:solidFill>
                  <a:srgbClr val="00BF63"/>
                </a:solidFill>
                <a:latin typeface="Barlow Condensed Bold"/>
                <a:ea typeface="Barlow Condensed Bold"/>
                <a:cs typeface="Barlow Condensed Bold"/>
                <a:sym typeface="Barlow Condensed Bold"/>
              </a:rPr>
              <a:t>Late</a:t>
            </a:r>
            <a:r>
              <a:rPr lang="en-US" sz="5160" b="1">
                <a:solidFill>
                  <a:srgbClr val="000000"/>
                </a:solidFill>
                <a:latin typeface="Barlow Condensed Bold"/>
                <a:ea typeface="Barlow Condensed Bold"/>
                <a:cs typeface="Barlow Condensed Bold"/>
                <a:sym typeface="Barlow Condensed Bold"/>
              </a:rPr>
              <a:t> </a:t>
            </a:r>
            <a:r>
              <a:rPr lang="en-US" sz="5160" b="1">
                <a:solidFill>
                  <a:srgbClr val="00BF63"/>
                </a:solidFill>
                <a:latin typeface="Barlow Condensed Bold"/>
                <a:ea typeface="Barlow Condensed Bold"/>
                <a:cs typeface="Barlow Condensed Bold"/>
                <a:sym typeface="Barlow Condensed Bold"/>
              </a:rPr>
              <a:t>Fusion  </a:t>
            </a:r>
          </a:p>
          <a:p>
            <a:pPr marL="2228470" lvl="2" indent="-742823" algn="l">
              <a:lnSpc>
                <a:spcPts val="5676"/>
              </a:lnSpc>
              <a:buFont typeface="Arial"/>
              <a:buChar char="⚬"/>
            </a:pPr>
            <a:r>
              <a:rPr lang="en-US" sz="5160" b="1">
                <a:solidFill>
                  <a:srgbClr val="000000"/>
                </a:solidFill>
                <a:latin typeface="Barlow Condensed Bold"/>
                <a:ea typeface="Barlow Condensed Bold"/>
                <a:cs typeface="Barlow Condensed Bold"/>
                <a:sym typeface="Barlow Condensed Bold"/>
              </a:rPr>
              <a:t>LSTM with MobileNet</a:t>
            </a:r>
          </a:p>
          <a:p>
            <a:pPr marL="1114235" lvl="1" indent="-557118" algn="l">
              <a:lnSpc>
                <a:spcPts val="5676"/>
              </a:lnSpc>
              <a:buFont typeface="Arial"/>
              <a:buChar char="•"/>
            </a:pPr>
            <a:r>
              <a:rPr lang="en-US" sz="5160" b="1">
                <a:solidFill>
                  <a:srgbClr val="00BF63"/>
                </a:solidFill>
                <a:latin typeface="Barlow Condensed Bold"/>
                <a:ea typeface="Barlow Condensed Bold"/>
                <a:cs typeface="Barlow Condensed Bold"/>
                <a:sym typeface="Barlow Condensed Bold"/>
              </a:rPr>
              <a:t>Early</a:t>
            </a:r>
            <a:r>
              <a:rPr lang="en-US" sz="5160" b="1">
                <a:solidFill>
                  <a:srgbClr val="000000"/>
                </a:solidFill>
                <a:latin typeface="Barlow Condensed Bold"/>
                <a:ea typeface="Barlow Condensed Bold"/>
                <a:cs typeface="Barlow Condensed Bold"/>
                <a:sym typeface="Barlow Condensed Bold"/>
              </a:rPr>
              <a:t> </a:t>
            </a:r>
            <a:r>
              <a:rPr lang="en-US" sz="5160" b="1">
                <a:solidFill>
                  <a:srgbClr val="00BF63"/>
                </a:solidFill>
                <a:latin typeface="Barlow Condensed Bold"/>
                <a:ea typeface="Barlow Condensed Bold"/>
                <a:cs typeface="Barlow Condensed Bold"/>
                <a:sym typeface="Barlow Condensed Bold"/>
              </a:rPr>
              <a:t>Fusion</a:t>
            </a:r>
          </a:p>
          <a:p>
            <a:pPr marL="2228470" lvl="2" indent="-742823" algn="l">
              <a:lnSpc>
                <a:spcPts val="5676"/>
              </a:lnSpc>
              <a:buFont typeface="Arial"/>
              <a:buChar char="⚬"/>
            </a:pPr>
            <a:r>
              <a:rPr lang="en-US" sz="5160" b="1">
                <a:solidFill>
                  <a:srgbClr val="000000"/>
                </a:solidFill>
                <a:latin typeface="Barlow Condensed Bold"/>
                <a:ea typeface="Barlow Condensed Bold"/>
                <a:cs typeface="Barlow Condensed Bold"/>
                <a:sym typeface="Barlow Condensed Bold"/>
              </a:rPr>
              <a:t>BERT with EffiecientNet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5717423" y="3083588"/>
            <a:ext cx="12329959" cy="5086108"/>
          </a:xfrm>
          <a:custGeom>
            <a:avLst/>
            <a:gdLst/>
            <a:ahLst/>
            <a:cxnLst/>
            <a:rect l="l" t="t" r="r" b="b"/>
            <a:pathLst>
              <a:path w="12329959" h="5086108">
                <a:moveTo>
                  <a:pt x="0" y="0"/>
                </a:moveTo>
                <a:lnTo>
                  <a:pt x="12329959" y="0"/>
                </a:lnTo>
                <a:lnTo>
                  <a:pt x="12329959" y="5086108"/>
                </a:lnTo>
                <a:lnTo>
                  <a:pt x="0" y="5086108"/>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3" name="TextBox 13"/>
          <p:cNvSpPr txBox="1"/>
          <p:nvPr/>
        </p:nvSpPr>
        <p:spPr>
          <a:xfrm>
            <a:off x="5423575" y="1085850"/>
            <a:ext cx="7940608"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Comparison and Results</a:t>
            </a:r>
          </a:p>
        </p:txBody>
      </p:sp>
      <p:sp>
        <p:nvSpPr>
          <p:cNvPr id="14" name="TextBox 14"/>
          <p:cNvSpPr txBox="1"/>
          <p:nvPr/>
        </p:nvSpPr>
        <p:spPr>
          <a:xfrm>
            <a:off x="1453271" y="4952064"/>
            <a:ext cx="7940608" cy="732293"/>
          </a:xfrm>
          <a:prstGeom prst="rect">
            <a:avLst/>
          </a:prstGeom>
        </p:spPr>
        <p:txBody>
          <a:bodyPr lIns="0" tIns="0" rIns="0" bIns="0" rtlCol="0" anchor="t">
            <a:spAutoFit/>
          </a:bodyPr>
          <a:lstStyle/>
          <a:p>
            <a:pPr algn="l">
              <a:lnSpc>
                <a:spcPts val="5676"/>
              </a:lnSpc>
            </a:pPr>
            <a:r>
              <a:rPr lang="en-US" sz="5160" b="1">
                <a:solidFill>
                  <a:srgbClr val="02CDFF"/>
                </a:solidFill>
                <a:latin typeface="Barlow Condensed Bold"/>
                <a:ea typeface="Barlow Condensed Bold"/>
                <a:cs typeface="Barlow Condensed Bold"/>
                <a:sym typeface="Barlow Condensed Bold"/>
              </a:rPr>
              <a:t>Early Fusion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4427374" y="4198104"/>
            <a:ext cx="9277824" cy="5574546"/>
          </a:xfrm>
          <a:custGeom>
            <a:avLst/>
            <a:gdLst/>
            <a:ahLst/>
            <a:cxnLst/>
            <a:rect l="l" t="t" r="r" b="b"/>
            <a:pathLst>
              <a:path w="9277824" h="5574546">
                <a:moveTo>
                  <a:pt x="0" y="0"/>
                </a:moveTo>
                <a:lnTo>
                  <a:pt x="9277824" y="0"/>
                </a:lnTo>
                <a:lnTo>
                  <a:pt x="9277824" y="5574546"/>
                </a:lnTo>
                <a:lnTo>
                  <a:pt x="0" y="5574546"/>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7494239" y="1095375"/>
            <a:ext cx="3299521"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Fake News</a:t>
            </a:r>
          </a:p>
        </p:txBody>
      </p:sp>
      <p:sp>
        <p:nvSpPr>
          <p:cNvPr id="13" name="TextBox 13"/>
          <p:cNvSpPr txBox="1"/>
          <p:nvPr/>
        </p:nvSpPr>
        <p:spPr>
          <a:xfrm>
            <a:off x="4497769" y="2654441"/>
            <a:ext cx="9292462" cy="1153795"/>
          </a:xfrm>
          <a:prstGeom prst="rect">
            <a:avLst/>
          </a:prstGeom>
        </p:spPr>
        <p:txBody>
          <a:bodyPr lIns="0" tIns="0" rIns="0" bIns="0" rtlCol="0" anchor="t">
            <a:spAutoFit/>
          </a:bodyPr>
          <a:lstStyle/>
          <a:p>
            <a:pPr algn="l">
              <a:lnSpc>
                <a:spcPts val="3079"/>
              </a:lnSpc>
              <a:spcBef>
                <a:spcPct val="0"/>
              </a:spcBef>
            </a:pPr>
            <a:r>
              <a:rPr lang="en-US" sz="2199">
                <a:solidFill>
                  <a:srgbClr val="1F2020"/>
                </a:solidFill>
                <a:latin typeface="Open Sans"/>
                <a:ea typeface="Open Sans"/>
                <a:cs typeface="Open Sans"/>
                <a:sym typeface="Open Sans"/>
              </a:rPr>
              <a:t>Fake news is a growing concern, especially with the rise of social media platforms. Misleading information can influence public opinion, spread misinformation, and cause real-world harm.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5958041" y="5405354"/>
            <a:ext cx="11301259" cy="4661769"/>
          </a:xfrm>
          <a:custGeom>
            <a:avLst/>
            <a:gdLst/>
            <a:ahLst/>
            <a:cxnLst/>
            <a:rect l="l" t="t" r="r" b="b"/>
            <a:pathLst>
              <a:path w="11301259" h="4661769">
                <a:moveTo>
                  <a:pt x="0" y="0"/>
                </a:moveTo>
                <a:lnTo>
                  <a:pt x="11301259" y="0"/>
                </a:lnTo>
                <a:lnTo>
                  <a:pt x="11301259" y="4661770"/>
                </a:lnTo>
                <a:lnTo>
                  <a:pt x="0" y="4661770"/>
                </a:lnTo>
                <a:lnTo>
                  <a:pt x="0" y="0"/>
                </a:lnTo>
                <a:close/>
              </a:path>
            </a:pathLst>
          </a:custGeom>
          <a:blipFill>
            <a:blip r:embed="rId2"/>
            <a:stretch>
              <a:fillRect/>
            </a:stretch>
          </a:blipFill>
        </p:spPr>
        <p:txBody>
          <a:bodyPr/>
          <a:lstStyle/>
          <a:p>
            <a:endParaRPr lang="en-US"/>
          </a:p>
        </p:txBody>
      </p:sp>
      <p:sp>
        <p:nvSpPr>
          <p:cNvPr id="12" name="Freeform 12"/>
          <p:cNvSpPr/>
          <p:nvPr/>
        </p:nvSpPr>
        <p:spPr>
          <a:xfrm>
            <a:off x="317682" y="806035"/>
            <a:ext cx="11301259" cy="4661769"/>
          </a:xfrm>
          <a:custGeom>
            <a:avLst/>
            <a:gdLst/>
            <a:ahLst/>
            <a:cxnLst/>
            <a:rect l="l" t="t" r="r" b="b"/>
            <a:pathLst>
              <a:path w="11301259" h="4661769">
                <a:moveTo>
                  <a:pt x="0" y="0"/>
                </a:moveTo>
                <a:lnTo>
                  <a:pt x="11301259" y="0"/>
                </a:lnTo>
                <a:lnTo>
                  <a:pt x="11301259" y="4661770"/>
                </a:lnTo>
                <a:lnTo>
                  <a:pt x="0" y="4661770"/>
                </a:lnTo>
                <a:lnTo>
                  <a:pt x="0" y="0"/>
                </a:lnTo>
                <a:close/>
              </a:path>
            </a:pathLst>
          </a:custGeom>
          <a:blipFill>
            <a:blip r:embed="rId3"/>
            <a:stretch>
              <a:fillRect/>
            </a:stretch>
          </a:blipFill>
        </p:spPr>
        <p:txBody>
          <a:bodyPr/>
          <a:lstStyle/>
          <a:p>
            <a:endParaRPr lang="en-US"/>
          </a:p>
        </p:txBody>
      </p:sp>
      <p:sp>
        <p:nvSpPr>
          <p:cNvPr id="13" name="TextBox 13"/>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4" name="TextBox 14"/>
          <p:cNvSpPr txBox="1"/>
          <p:nvPr/>
        </p:nvSpPr>
        <p:spPr>
          <a:xfrm>
            <a:off x="5173696" y="119566"/>
            <a:ext cx="7940608"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Comparison and Results</a:t>
            </a:r>
          </a:p>
        </p:txBody>
      </p:sp>
      <p:sp>
        <p:nvSpPr>
          <p:cNvPr id="15" name="TextBox 15"/>
          <p:cNvSpPr txBox="1"/>
          <p:nvPr/>
        </p:nvSpPr>
        <p:spPr>
          <a:xfrm>
            <a:off x="1028700" y="6709472"/>
            <a:ext cx="2886122" cy="732293"/>
          </a:xfrm>
          <a:prstGeom prst="rect">
            <a:avLst/>
          </a:prstGeom>
        </p:spPr>
        <p:txBody>
          <a:bodyPr lIns="0" tIns="0" rIns="0" bIns="0" rtlCol="0" anchor="t">
            <a:spAutoFit/>
          </a:bodyPr>
          <a:lstStyle/>
          <a:p>
            <a:pPr algn="l">
              <a:lnSpc>
                <a:spcPts val="5676"/>
              </a:lnSpc>
            </a:pPr>
            <a:r>
              <a:rPr lang="en-US" sz="5160" b="1">
                <a:solidFill>
                  <a:srgbClr val="02CDFF"/>
                </a:solidFill>
                <a:latin typeface="Barlow Condensed Bold"/>
                <a:ea typeface="Barlow Condensed Bold"/>
                <a:cs typeface="Barlow Condensed Bold"/>
                <a:sym typeface="Barlow Condensed Bold"/>
              </a:rPr>
              <a:t>Late Fusion</a:t>
            </a:r>
          </a:p>
        </p:txBody>
      </p:sp>
      <p:sp>
        <p:nvSpPr>
          <p:cNvPr id="16" name="TextBox 16"/>
          <p:cNvSpPr txBox="1"/>
          <p:nvPr/>
        </p:nvSpPr>
        <p:spPr>
          <a:xfrm>
            <a:off x="14348466" y="4820285"/>
            <a:ext cx="2779633" cy="323215"/>
          </a:xfrm>
          <a:prstGeom prst="rect">
            <a:avLst/>
          </a:prstGeom>
        </p:spPr>
        <p:txBody>
          <a:bodyPr lIns="0" tIns="0" rIns="0" bIns="0" rtlCol="0" anchor="t">
            <a:spAutoFit/>
          </a:bodyPr>
          <a:lstStyle/>
          <a:p>
            <a:pPr algn="ctr">
              <a:lnSpc>
                <a:spcPts val="2659"/>
              </a:lnSpc>
              <a:spcBef>
                <a:spcPct val="0"/>
              </a:spcBef>
            </a:pPr>
            <a:r>
              <a:rPr lang="en-US" sz="1899" b="1">
                <a:solidFill>
                  <a:srgbClr val="FF3131"/>
                </a:solidFill>
                <a:latin typeface="Canva Sans Bold"/>
                <a:ea typeface="Canva Sans Bold"/>
                <a:cs typeface="Canva Sans Bold"/>
                <a:sym typeface="Canva Sans Bold"/>
              </a:rPr>
              <a:t>tried solving overfitting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89041" y="1678328"/>
            <a:ext cx="17692508" cy="8094322"/>
          </a:xfrm>
          <a:custGeom>
            <a:avLst/>
            <a:gdLst/>
            <a:ahLst/>
            <a:cxnLst/>
            <a:rect l="l" t="t" r="r" b="b"/>
            <a:pathLst>
              <a:path w="17692508" h="8094322">
                <a:moveTo>
                  <a:pt x="0" y="0"/>
                </a:moveTo>
                <a:lnTo>
                  <a:pt x="17692507" y="0"/>
                </a:lnTo>
                <a:lnTo>
                  <a:pt x="17692507" y="8094322"/>
                </a:lnTo>
                <a:lnTo>
                  <a:pt x="0" y="8094322"/>
                </a:lnTo>
                <a:lnTo>
                  <a:pt x="0" y="0"/>
                </a:lnTo>
                <a:close/>
              </a:path>
            </a:pathLst>
          </a:custGeom>
          <a:blipFill>
            <a:blip r:embed="rId2"/>
            <a:stretch>
              <a:fillRect/>
            </a:stretch>
          </a:blipFill>
        </p:spPr>
        <p:txBody>
          <a:bodyPr/>
          <a:lstStyle/>
          <a:p>
            <a:endParaRPr lang="en-US"/>
          </a:p>
        </p:txBody>
      </p:sp>
      <p:sp>
        <p:nvSpPr>
          <p:cNvPr id="9" name="TextBox 9"/>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grpSp>
        <p:nvGrpSpPr>
          <p:cNvPr id="10" name="Group 10"/>
          <p:cNvGrpSpPr/>
          <p:nvPr/>
        </p:nvGrpSpPr>
        <p:grpSpPr>
          <a:xfrm>
            <a:off x="17259300" y="925830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5882425" y="571500"/>
            <a:ext cx="6523149"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Classification Reports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770379" y="2110786"/>
            <a:ext cx="16747243" cy="7661864"/>
          </a:xfrm>
          <a:custGeom>
            <a:avLst/>
            <a:gdLst/>
            <a:ahLst/>
            <a:cxnLst/>
            <a:rect l="l" t="t" r="r" b="b"/>
            <a:pathLst>
              <a:path w="16747243" h="7661864">
                <a:moveTo>
                  <a:pt x="0" y="0"/>
                </a:moveTo>
                <a:lnTo>
                  <a:pt x="16747242" y="0"/>
                </a:lnTo>
                <a:lnTo>
                  <a:pt x="16747242" y="7661864"/>
                </a:lnTo>
                <a:lnTo>
                  <a:pt x="0" y="7661864"/>
                </a:lnTo>
                <a:lnTo>
                  <a:pt x="0" y="0"/>
                </a:lnTo>
                <a:close/>
              </a:path>
            </a:pathLst>
          </a:custGeom>
          <a:blipFill>
            <a:blip r:embed="rId2"/>
            <a:stretch>
              <a:fillRect/>
            </a:stretch>
          </a:blipFill>
        </p:spPr>
        <p:txBody>
          <a:bodyPr/>
          <a:lstStyle/>
          <a:p>
            <a:endParaRPr lang="en-US"/>
          </a:p>
        </p:txBody>
      </p:sp>
      <p:grpSp>
        <p:nvGrpSpPr>
          <p:cNvPr id="9" name="Group 9"/>
          <p:cNvGrpSpPr/>
          <p:nvPr/>
        </p:nvGrpSpPr>
        <p:grpSpPr>
          <a:xfrm>
            <a:off x="17259300" y="925830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08</a:t>
            </a:r>
          </a:p>
        </p:txBody>
      </p:sp>
      <p:sp>
        <p:nvSpPr>
          <p:cNvPr id="13" name="TextBox 13"/>
          <p:cNvSpPr txBox="1"/>
          <p:nvPr/>
        </p:nvSpPr>
        <p:spPr>
          <a:xfrm>
            <a:off x="5882425" y="571500"/>
            <a:ext cx="6523149" cy="909134"/>
          </a:xfrm>
          <a:prstGeom prst="rect">
            <a:avLst/>
          </a:prstGeom>
        </p:spPr>
        <p:txBody>
          <a:bodyPr lIns="0" tIns="0" rIns="0" bIns="0" rtlCol="0" anchor="t">
            <a:spAutoFit/>
          </a:bodyPr>
          <a:lstStyle/>
          <a:p>
            <a:pPr algn="l">
              <a:lnSpc>
                <a:spcPts val="6996"/>
              </a:lnSpc>
            </a:pPr>
            <a:r>
              <a:rPr lang="en-US" sz="6360" b="1">
                <a:solidFill>
                  <a:srgbClr val="02CDFF"/>
                </a:solidFill>
                <a:latin typeface="Barlow Condensed Bold"/>
                <a:ea typeface="Barlow Condensed Bold"/>
                <a:cs typeface="Barlow Condensed Bold"/>
                <a:sym typeface="Barlow Condensed Bold"/>
              </a:rPr>
              <a:t>Classification Reports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a:off x="6274611" y="5692767"/>
            <a:ext cx="4633901" cy="3810096"/>
          </a:xfrm>
          <a:custGeom>
            <a:avLst/>
            <a:gdLst/>
            <a:ahLst/>
            <a:cxnLst/>
            <a:rect l="l" t="t" r="r" b="b"/>
            <a:pathLst>
              <a:path w="4633901" h="3810096">
                <a:moveTo>
                  <a:pt x="0" y="0"/>
                </a:moveTo>
                <a:lnTo>
                  <a:pt x="4633901" y="0"/>
                </a:lnTo>
                <a:lnTo>
                  <a:pt x="4633901" y="3810096"/>
                </a:lnTo>
                <a:lnTo>
                  <a:pt x="0" y="3810096"/>
                </a:lnTo>
                <a:lnTo>
                  <a:pt x="0" y="0"/>
                </a:lnTo>
                <a:close/>
              </a:path>
            </a:pathLst>
          </a:custGeom>
          <a:blipFill>
            <a:blip r:embed="rId3"/>
            <a:stretch>
              <a:fillRect/>
            </a:stretch>
          </a:blipFill>
        </p:spPr>
        <p:txBody>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105523" y="1095375"/>
            <a:ext cx="4125510"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Our DataSet</a:t>
            </a:r>
          </a:p>
        </p:txBody>
      </p:sp>
      <p:sp>
        <p:nvSpPr>
          <p:cNvPr id="12" name="TextBox 12"/>
          <p:cNvSpPr txBox="1"/>
          <p:nvPr/>
        </p:nvSpPr>
        <p:spPr>
          <a:xfrm>
            <a:off x="2240788"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3" name="TextBox 13"/>
          <p:cNvSpPr txBox="1"/>
          <p:nvPr/>
        </p:nvSpPr>
        <p:spPr>
          <a:xfrm>
            <a:off x="7255969"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4" name="TextBox 14"/>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15" name="TextBox 15"/>
          <p:cNvSpPr txBox="1"/>
          <p:nvPr/>
        </p:nvSpPr>
        <p:spPr>
          <a:xfrm>
            <a:off x="1670617" y="2197100"/>
            <a:ext cx="8818872" cy="4513519"/>
          </a:xfrm>
          <a:prstGeom prst="rect">
            <a:avLst/>
          </a:prstGeom>
        </p:spPr>
        <p:txBody>
          <a:bodyPr lIns="0" tIns="0" rIns="0" bIns="0" rtlCol="0" anchor="t">
            <a:spAutoFit/>
          </a:bodyPr>
          <a:lstStyle/>
          <a:p>
            <a:pPr algn="l">
              <a:lnSpc>
                <a:spcPts val="7352"/>
              </a:lnSpc>
            </a:pPr>
            <a:r>
              <a:rPr lang="en-US" sz="4299" b="1" spc="159">
                <a:solidFill>
                  <a:srgbClr val="000000"/>
                </a:solidFill>
                <a:latin typeface="Canva Sans Bold"/>
                <a:ea typeface="Canva Sans Bold"/>
                <a:cs typeface="Canva Sans Bold"/>
                <a:sym typeface="Canva Sans Bold"/>
              </a:rPr>
              <a:t>Content:</a:t>
            </a:r>
          </a:p>
          <a:p>
            <a:pPr algn="l">
              <a:lnSpc>
                <a:spcPts val="4787"/>
              </a:lnSpc>
            </a:pPr>
            <a:r>
              <a:rPr lang="en-US" sz="2799" spc="103">
                <a:solidFill>
                  <a:srgbClr val="000000"/>
                </a:solidFill>
                <a:latin typeface="Canva Sans"/>
                <a:ea typeface="Canva Sans"/>
                <a:cs typeface="Canva Sans"/>
                <a:sym typeface="Canva Sans"/>
              </a:rPr>
              <a:t>2 Sources:</a:t>
            </a:r>
          </a:p>
          <a:p>
            <a:pPr algn="l">
              <a:lnSpc>
                <a:spcPts val="4787"/>
              </a:lnSpc>
            </a:pPr>
            <a:r>
              <a:rPr lang="en-US" sz="2799" spc="103">
                <a:solidFill>
                  <a:srgbClr val="FF3131"/>
                </a:solidFill>
                <a:latin typeface="Canva Sans"/>
                <a:ea typeface="Canva Sans"/>
                <a:cs typeface="Canva Sans"/>
                <a:sym typeface="Canva Sans"/>
              </a:rPr>
              <a:t>GossipCop</a:t>
            </a:r>
            <a:r>
              <a:rPr lang="en-US" sz="2799" spc="103">
                <a:solidFill>
                  <a:srgbClr val="000000"/>
                </a:solidFill>
                <a:latin typeface="Canva Sans"/>
                <a:ea typeface="Canva Sans"/>
                <a:cs typeface="Canva Sans"/>
                <a:sym typeface="Canva Sans"/>
              </a:rPr>
              <a:t>: Entertainment and celebrity news</a:t>
            </a:r>
          </a:p>
          <a:p>
            <a:pPr algn="l">
              <a:lnSpc>
                <a:spcPts val="4787"/>
              </a:lnSpc>
            </a:pPr>
            <a:r>
              <a:rPr lang="en-US" sz="2799" spc="103">
                <a:solidFill>
                  <a:srgbClr val="FF3131"/>
                </a:solidFill>
                <a:latin typeface="Canva Sans"/>
                <a:ea typeface="Canva Sans"/>
                <a:cs typeface="Canva Sans"/>
                <a:sym typeface="Canva Sans"/>
              </a:rPr>
              <a:t>PolitiFact</a:t>
            </a:r>
            <a:r>
              <a:rPr lang="en-US" sz="2799" spc="103">
                <a:solidFill>
                  <a:srgbClr val="000000"/>
                </a:solidFill>
                <a:latin typeface="Canva Sans"/>
                <a:ea typeface="Canva Sans"/>
                <a:cs typeface="Canva Sans"/>
                <a:sym typeface="Canva Sans"/>
              </a:rPr>
              <a:t>: Political statements and fact-checks</a:t>
            </a:r>
          </a:p>
          <a:p>
            <a:pPr algn="l">
              <a:lnSpc>
                <a:spcPts val="4787"/>
              </a:lnSpc>
            </a:pPr>
            <a:r>
              <a:rPr lang="en-US" sz="2799" spc="103">
                <a:solidFill>
                  <a:srgbClr val="000000"/>
                </a:solidFill>
                <a:latin typeface="Canva Sans"/>
                <a:ea typeface="Canva Sans"/>
                <a:cs typeface="Canva Sans"/>
                <a:sym typeface="Canva Sans"/>
              </a:rPr>
              <a:t>Each source has:</a:t>
            </a:r>
          </a:p>
          <a:p>
            <a:pPr algn="l">
              <a:lnSpc>
                <a:spcPts val="4787"/>
              </a:lnSpc>
            </a:pPr>
            <a:r>
              <a:rPr lang="en-US" sz="2799" spc="103">
                <a:solidFill>
                  <a:srgbClr val="000000"/>
                </a:solidFill>
                <a:latin typeface="Canva Sans"/>
                <a:ea typeface="Canva Sans"/>
                <a:cs typeface="Canva Sans"/>
                <a:sym typeface="Canva Sans"/>
              </a:rPr>
              <a:t>1 - real news samples</a:t>
            </a:r>
          </a:p>
          <a:p>
            <a:pPr algn="l">
              <a:lnSpc>
                <a:spcPts val="4787"/>
              </a:lnSpc>
            </a:pPr>
            <a:r>
              <a:rPr lang="en-US" sz="2799" spc="103">
                <a:solidFill>
                  <a:srgbClr val="000000"/>
                </a:solidFill>
                <a:latin typeface="Canva Sans"/>
                <a:ea typeface="Canva Sans"/>
                <a:cs typeface="Canva Sans"/>
                <a:sym typeface="Canva Sans"/>
              </a:rPr>
              <a:t>2 - fake news samples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028700" y="2627083"/>
            <a:ext cx="17259300" cy="4507092"/>
          </a:xfrm>
          <a:custGeom>
            <a:avLst/>
            <a:gdLst/>
            <a:ahLst/>
            <a:cxnLst/>
            <a:rect l="l" t="t" r="r" b="b"/>
            <a:pathLst>
              <a:path w="17259300" h="4507092">
                <a:moveTo>
                  <a:pt x="0" y="0"/>
                </a:moveTo>
                <a:lnTo>
                  <a:pt x="17259300" y="0"/>
                </a:lnTo>
                <a:lnTo>
                  <a:pt x="17259300" y="4507092"/>
                </a:lnTo>
                <a:lnTo>
                  <a:pt x="0" y="4507092"/>
                </a:lnTo>
                <a:lnTo>
                  <a:pt x="0" y="0"/>
                </a:lnTo>
                <a:close/>
              </a:path>
            </a:pathLst>
          </a:custGeom>
          <a:blipFill>
            <a:blip r:embed="rId2"/>
            <a:stretch>
              <a:fillRect t="-520"/>
            </a:stretch>
          </a:blipFill>
        </p:spPr>
        <p:txBody>
          <a:bodyPr/>
          <a:lstStyle/>
          <a:p>
            <a:endParaRPr lang="en-US"/>
          </a:p>
        </p:txBody>
      </p:sp>
      <p:grpSp>
        <p:nvGrpSpPr>
          <p:cNvPr id="12" name="Group 12"/>
          <p:cNvGrpSpPr/>
          <p:nvPr/>
        </p:nvGrpSpPr>
        <p:grpSpPr>
          <a:xfrm>
            <a:off x="7600950" y="3136869"/>
            <a:ext cx="10148888" cy="3549681"/>
            <a:chOff x="0" y="0"/>
            <a:chExt cx="2672958" cy="934895"/>
          </a:xfrm>
        </p:grpSpPr>
        <p:sp>
          <p:nvSpPr>
            <p:cNvPr id="13" name="Freeform 13"/>
            <p:cNvSpPr/>
            <p:nvPr/>
          </p:nvSpPr>
          <p:spPr>
            <a:xfrm>
              <a:off x="0" y="0"/>
              <a:ext cx="2672958" cy="934895"/>
            </a:xfrm>
            <a:custGeom>
              <a:avLst/>
              <a:gdLst/>
              <a:ahLst/>
              <a:cxnLst/>
              <a:rect l="l" t="t" r="r" b="b"/>
              <a:pathLst>
                <a:path w="2672958" h="934895">
                  <a:moveTo>
                    <a:pt x="0" y="0"/>
                  </a:moveTo>
                  <a:lnTo>
                    <a:pt x="2672958" y="0"/>
                  </a:lnTo>
                  <a:lnTo>
                    <a:pt x="2672958" y="934895"/>
                  </a:lnTo>
                  <a:lnTo>
                    <a:pt x="0" y="934895"/>
                  </a:lnTo>
                  <a:close/>
                </a:path>
              </a:pathLst>
            </a:custGeom>
            <a:solidFill>
              <a:srgbClr val="02CDFF"/>
            </a:solidFill>
          </p:spPr>
          <p:txBody>
            <a:bodyPr/>
            <a:lstStyle/>
            <a:p>
              <a:endParaRPr lang="en-US"/>
            </a:p>
          </p:txBody>
        </p:sp>
        <p:sp>
          <p:nvSpPr>
            <p:cNvPr id="14" name="TextBox 14"/>
            <p:cNvSpPr txBox="1"/>
            <p:nvPr/>
          </p:nvSpPr>
          <p:spPr>
            <a:xfrm>
              <a:off x="0" y="-38100"/>
              <a:ext cx="2672958" cy="97299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6" name="TextBox 16"/>
          <p:cNvSpPr txBox="1"/>
          <p:nvPr/>
        </p:nvSpPr>
        <p:spPr>
          <a:xfrm>
            <a:off x="6437159" y="1095375"/>
            <a:ext cx="4972176"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Data Acquisition</a:t>
            </a:r>
          </a:p>
        </p:txBody>
      </p:sp>
      <p:sp>
        <p:nvSpPr>
          <p:cNvPr id="17" name="TextBox 17"/>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18" name="TextBox 18"/>
          <p:cNvSpPr txBox="1"/>
          <p:nvPr/>
        </p:nvSpPr>
        <p:spPr>
          <a:xfrm>
            <a:off x="1028700" y="1949450"/>
            <a:ext cx="4274463" cy="637942"/>
          </a:xfrm>
          <a:prstGeom prst="rect">
            <a:avLst/>
          </a:prstGeom>
        </p:spPr>
        <p:txBody>
          <a:bodyPr lIns="0" tIns="0" rIns="0" bIns="0" rtlCol="0" anchor="t">
            <a:spAutoFit/>
          </a:bodyPr>
          <a:lstStyle/>
          <a:p>
            <a:pPr algn="ctr">
              <a:lnSpc>
                <a:spcPts val="5262"/>
              </a:lnSpc>
              <a:spcBef>
                <a:spcPct val="0"/>
              </a:spcBef>
            </a:pPr>
            <a:r>
              <a:rPr lang="en-US" sz="3759" b="1">
                <a:solidFill>
                  <a:srgbClr val="000000"/>
                </a:solidFill>
                <a:latin typeface="Canva Sans Bold"/>
                <a:ea typeface="Canva Sans Bold"/>
                <a:cs typeface="Canva Sans Bold"/>
                <a:sym typeface="Canva Sans Bold"/>
              </a:rPr>
              <a:t>Dataset collection</a:t>
            </a:r>
          </a:p>
        </p:txBody>
      </p:sp>
      <p:sp>
        <p:nvSpPr>
          <p:cNvPr id="19" name="TextBox 19"/>
          <p:cNvSpPr txBox="1"/>
          <p:nvPr/>
        </p:nvSpPr>
        <p:spPr>
          <a:xfrm>
            <a:off x="8381686" y="7722684"/>
            <a:ext cx="9665696" cy="511811"/>
          </a:xfrm>
          <a:prstGeom prst="rect">
            <a:avLst/>
          </a:prstGeom>
        </p:spPr>
        <p:txBody>
          <a:bodyPr lIns="0" tIns="0" rIns="0" bIns="0" rtlCol="0" anchor="t">
            <a:spAutoFit/>
          </a:bodyPr>
          <a:lstStyle/>
          <a:p>
            <a:pPr algn="l">
              <a:lnSpc>
                <a:spcPts val="4339"/>
              </a:lnSpc>
              <a:spcBef>
                <a:spcPct val="0"/>
              </a:spcBef>
            </a:pPr>
            <a:r>
              <a:rPr lang="en-US" sz="3099" b="1" dirty="0">
                <a:solidFill>
                  <a:srgbClr val="004AAD"/>
                </a:solidFill>
                <a:latin typeface="Canva Sans Bold"/>
                <a:ea typeface="Canva Sans Bold"/>
                <a:cs typeface="Canva Sans Bold"/>
                <a:sym typeface="Canva Sans Bold"/>
              </a:rPr>
              <a:t>We focused only on collecting </a:t>
            </a:r>
            <a:r>
              <a:rPr lang="en-US" sz="3099" b="1" dirty="0">
                <a:solidFill>
                  <a:srgbClr val="FF3131"/>
                </a:solidFill>
                <a:latin typeface="Canva Sans Bold"/>
                <a:ea typeface="Canva Sans Bold"/>
                <a:cs typeface="Canva Sans Bold"/>
                <a:sym typeface="Canva Sans Bold"/>
              </a:rPr>
              <a:t>News Content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9525"/>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663368" y="5438775"/>
            <a:ext cx="17244935" cy="4762579"/>
          </a:xfrm>
          <a:custGeom>
            <a:avLst/>
            <a:gdLst/>
            <a:ahLst/>
            <a:cxnLst/>
            <a:rect l="l" t="t" r="r" b="b"/>
            <a:pathLst>
              <a:path w="17244935" h="4762579">
                <a:moveTo>
                  <a:pt x="0" y="0"/>
                </a:moveTo>
                <a:lnTo>
                  <a:pt x="17244935" y="0"/>
                </a:lnTo>
                <a:lnTo>
                  <a:pt x="17244935" y="4762579"/>
                </a:lnTo>
                <a:lnTo>
                  <a:pt x="0" y="4762579"/>
                </a:lnTo>
                <a:lnTo>
                  <a:pt x="0" y="0"/>
                </a:lnTo>
                <a:close/>
              </a:path>
            </a:pathLst>
          </a:custGeom>
          <a:blipFill>
            <a:blip r:embed="rId2"/>
            <a:stretch>
              <a:fillRect t="-14" b="-14"/>
            </a:stretch>
          </a:blipFill>
        </p:spPr>
        <p:txBody>
          <a:bodyPr/>
          <a:lstStyle/>
          <a:p>
            <a:endParaRPr lang="en-US"/>
          </a:p>
        </p:txBody>
      </p:sp>
      <p:grpSp>
        <p:nvGrpSpPr>
          <p:cNvPr id="9" name="Group 9"/>
          <p:cNvGrpSpPr/>
          <p:nvPr/>
        </p:nvGrpSpPr>
        <p:grpSpPr>
          <a:xfrm>
            <a:off x="17259300" y="925830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3" name="TextBox 13"/>
          <p:cNvSpPr txBox="1"/>
          <p:nvPr/>
        </p:nvSpPr>
        <p:spPr>
          <a:xfrm>
            <a:off x="6437159" y="316229"/>
            <a:ext cx="4972176"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Data Acquisition</a:t>
            </a:r>
          </a:p>
        </p:txBody>
      </p:sp>
      <p:sp>
        <p:nvSpPr>
          <p:cNvPr id="14" name="TextBox 14"/>
          <p:cNvSpPr txBox="1"/>
          <p:nvPr/>
        </p:nvSpPr>
        <p:spPr>
          <a:xfrm>
            <a:off x="1028700" y="1170305"/>
            <a:ext cx="4610100" cy="637942"/>
          </a:xfrm>
          <a:prstGeom prst="rect">
            <a:avLst/>
          </a:prstGeom>
        </p:spPr>
        <p:txBody>
          <a:bodyPr wrap="square" lIns="0" tIns="0" rIns="0" bIns="0" rtlCol="0" anchor="t">
            <a:spAutoFit/>
          </a:bodyPr>
          <a:lstStyle/>
          <a:p>
            <a:pPr algn="ctr">
              <a:lnSpc>
                <a:spcPts val="5262"/>
              </a:lnSpc>
              <a:spcBef>
                <a:spcPct val="0"/>
              </a:spcBef>
            </a:pPr>
            <a:r>
              <a:rPr lang="en-US" sz="3759" b="1" dirty="0">
                <a:solidFill>
                  <a:srgbClr val="000000"/>
                </a:solidFill>
                <a:latin typeface="Canva Sans Bold"/>
                <a:ea typeface="Canva Sans Bold"/>
                <a:cs typeface="Canva Sans Bold"/>
                <a:sym typeface="Canva Sans Bold"/>
              </a:rPr>
              <a:t>Dataset collection</a:t>
            </a:r>
          </a:p>
        </p:txBody>
      </p:sp>
      <p:sp>
        <p:nvSpPr>
          <p:cNvPr id="15" name="TextBox 15"/>
          <p:cNvSpPr txBox="1"/>
          <p:nvPr/>
        </p:nvSpPr>
        <p:spPr>
          <a:xfrm>
            <a:off x="6437159" y="1834180"/>
            <a:ext cx="4972176" cy="511811"/>
          </a:xfrm>
          <a:prstGeom prst="rect">
            <a:avLst/>
          </a:prstGeom>
        </p:spPr>
        <p:txBody>
          <a:bodyPr wrap="square" lIns="0" tIns="0" rIns="0" bIns="0" rtlCol="0" anchor="t">
            <a:spAutoFit/>
          </a:bodyPr>
          <a:lstStyle/>
          <a:p>
            <a:pPr algn="ctr">
              <a:lnSpc>
                <a:spcPts val="4339"/>
              </a:lnSpc>
              <a:spcBef>
                <a:spcPct val="0"/>
              </a:spcBef>
            </a:pPr>
            <a:r>
              <a:rPr lang="en-US" sz="3099" b="1" dirty="0">
                <a:solidFill>
                  <a:srgbClr val="000000"/>
                </a:solidFill>
                <a:latin typeface="Canva Sans Bold"/>
                <a:ea typeface="Canva Sans Bold"/>
                <a:cs typeface="Canva Sans Bold"/>
                <a:sym typeface="Canva Sans Bold"/>
              </a:rPr>
              <a:t>Web scrapping </a:t>
            </a:r>
            <a:r>
              <a:rPr lang="en-US" sz="3099" b="1" dirty="0">
                <a:solidFill>
                  <a:srgbClr val="FF3131"/>
                </a:solidFill>
                <a:latin typeface="Canva Sans Bold"/>
                <a:ea typeface="Canva Sans Bold"/>
                <a:cs typeface="Canva Sans Bold"/>
                <a:sym typeface="Canva Sans Bold"/>
              </a:rPr>
              <a:t>Problems</a:t>
            </a:r>
          </a:p>
        </p:txBody>
      </p:sp>
      <p:sp>
        <p:nvSpPr>
          <p:cNvPr id="16" name="TextBox 16"/>
          <p:cNvSpPr txBox="1"/>
          <p:nvPr/>
        </p:nvSpPr>
        <p:spPr>
          <a:xfrm>
            <a:off x="2524859" y="2526965"/>
            <a:ext cx="12796775" cy="941071"/>
          </a:xfrm>
          <a:prstGeom prst="rect">
            <a:avLst/>
          </a:prstGeom>
        </p:spPr>
        <p:txBody>
          <a:bodyPr lIns="0" tIns="0" rIns="0" bIns="0" rtlCol="0" anchor="t">
            <a:spAutoFit/>
          </a:bodyPr>
          <a:lstStyle/>
          <a:p>
            <a:pPr marL="582925" lvl="1" indent="-291463" algn="ctr">
              <a:lnSpc>
                <a:spcPts val="3779"/>
              </a:lnSpc>
              <a:buFont typeface="Arial"/>
              <a:buChar char="•"/>
            </a:pPr>
            <a:r>
              <a:rPr lang="en-US" sz="2699" b="1" dirty="0">
                <a:solidFill>
                  <a:srgbClr val="1178BE"/>
                </a:solidFill>
                <a:latin typeface="Canva Sans Bold"/>
                <a:ea typeface="Canva Sans Bold"/>
                <a:cs typeface="Canva Sans Bold"/>
                <a:sym typeface="Canva Sans Bold"/>
              </a:rPr>
              <a:t>Old Code with older version of libraries and python</a:t>
            </a:r>
          </a:p>
          <a:p>
            <a:pPr marL="582925" lvl="1" indent="-291463" algn="ctr">
              <a:lnSpc>
                <a:spcPts val="3779"/>
              </a:lnSpc>
              <a:buFont typeface="Arial"/>
              <a:buChar char="•"/>
            </a:pPr>
            <a:r>
              <a:rPr lang="en-US" sz="2699" b="1" dirty="0">
                <a:solidFill>
                  <a:srgbClr val="1178BE"/>
                </a:solidFill>
                <a:latin typeface="Canva Sans Bold"/>
                <a:ea typeface="Canva Sans Bold"/>
                <a:cs typeface="Canva Sans Bold"/>
                <a:sym typeface="Canva Sans Bold"/>
              </a:rPr>
              <a:t>Too long time (147 hr.)</a:t>
            </a:r>
          </a:p>
        </p:txBody>
      </p:sp>
      <p:sp>
        <p:nvSpPr>
          <p:cNvPr id="17" name="TextBox 17"/>
          <p:cNvSpPr txBox="1"/>
          <p:nvPr/>
        </p:nvSpPr>
        <p:spPr>
          <a:xfrm>
            <a:off x="7870195" y="3553761"/>
            <a:ext cx="1883092" cy="537846"/>
          </a:xfrm>
          <a:prstGeom prst="rect">
            <a:avLst/>
          </a:prstGeom>
        </p:spPr>
        <p:txBody>
          <a:bodyPr lIns="0" tIns="0" rIns="0" bIns="0" rtlCol="0" anchor="t">
            <a:spAutoFit/>
          </a:bodyPr>
          <a:lstStyle/>
          <a:p>
            <a:pPr algn="ctr">
              <a:lnSpc>
                <a:spcPts val="4479"/>
              </a:lnSpc>
              <a:spcBef>
                <a:spcPct val="0"/>
              </a:spcBef>
            </a:pPr>
            <a:r>
              <a:rPr lang="en-US" sz="3199" b="1">
                <a:solidFill>
                  <a:srgbClr val="00BF63"/>
                </a:solidFill>
                <a:latin typeface="Canva Sans Bold"/>
                <a:ea typeface="Canva Sans Bold"/>
                <a:cs typeface="Canva Sans Bold"/>
                <a:sym typeface="Canva Sans Bold"/>
              </a:rPr>
              <a:t>Solutions</a:t>
            </a:r>
          </a:p>
        </p:txBody>
      </p:sp>
      <p:sp>
        <p:nvSpPr>
          <p:cNvPr id="18" name="TextBox 18"/>
          <p:cNvSpPr txBox="1"/>
          <p:nvPr/>
        </p:nvSpPr>
        <p:spPr>
          <a:xfrm>
            <a:off x="1976840" y="4202429"/>
            <a:ext cx="14971196" cy="941071"/>
          </a:xfrm>
          <a:prstGeom prst="rect">
            <a:avLst/>
          </a:prstGeom>
        </p:spPr>
        <p:txBody>
          <a:bodyPr lIns="0" tIns="0" rIns="0" bIns="0" rtlCol="0" anchor="t">
            <a:spAutoFit/>
          </a:bodyPr>
          <a:lstStyle/>
          <a:p>
            <a:pPr marL="582925" lvl="1" indent="-291463" algn="ctr">
              <a:lnSpc>
                <a:spcPts val="3779"/>
              </a:lnSpc>
              <a:buFont typeface="Arial"/>
              <a:buChar char="•"/>
            </a:pPr>
            <a:r>
              <a:rPr lang="en-US" sz="2699" b="1">
                <a:solidFill>
                  <a:srgbClr val="1178BE"/>
                </a:solidFill>
                <a:latin typeface="Canva Sans Bold"/>
                <a:ea typeface="Canva Sans Bold"/>
                <a:cs typeface="Canva Sans Bold"/>
                <a:sym typeface="Canva Sans Bold"/>
              </a:rPr>
              <a:t>Creatred venv with isolated dependancies and downloaded older python v11</a:t>
            </a:r>
          </a:p>
          <a:p>
            <a:pPr marL="582925" lvl="1" indent="-291463" algn="ctr">
              <a:lnSpc>
                <a:spcPts val="3779"/>
              </a:lnSpc>
              <a:buFont typeface="Arial"/>
              <a:buChar char="•"/>
            </a:pPr>
            <a:r>
              <a:rPr lang="en-US" sz="2699" b="1">
                <a:solidFill>
                  <a:srgbClr val="1178BE"/>
                </a:solidFill>
                <a:latin typeface="Canva Sans Bold"/>
                <a:ea typeface="Canva Sans Bold"/>
                <a:cs typeface="Canva Sans Bold"/>
                <a:sym typeface="Canva Sans Bold"/>
              </a:rPr>
              <a:t>Updated the code to become faster [Total time taken about 1hr.]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6437159" y="1095375"/>
            <a:ext cx="5413682"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Text Visualization</a:t>
            </a:r>
          </a:p>
        </p:txBody>
      </p:sp>
      <p:sp>
        <p:nvSpPr>
          <p:cNvPr id="12" name="TextBox 12"/>
          <p:cNvSpPr txBox="1"/>
          <p:nvPr/>
        </p:nvSpPr>
        <p:spPr>
          <a:xfrm>
            <a:off x="2240788"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3" name="TextBox 13"/>
          <p:cNvSpPr txBox="1"/>
          <p:nvPr/>
        </p:nvSpPr>
        <p:spPr>
          <a:xfrm>
            <a:off x="7255969"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4" name="TextBox 14"/>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15" name="TextBox 15"/>
          <p:cNvSpPr txBox="1"/>
          <p:nvPr/>
        </p:nvSpPr>
        <p:spPr>
          <a:xfrm>
            <a:off x="1670617" y="2497975"/>
            <a:ext cx="10180224" cy="4513519"/>
          </a:xfrm>
          <a:prstGeom prst="rect">
            <a:avLst/>
          </a:prstGeom>
        </p:spPr>
        <p:txBody>
          <a:bodyPr lIns="0" tIns="0" rIns="0" bIns="0" rtlCol="0" anchor="t">
            <a:spAutoFit/>
          </a:bodyPr>
          <a:lstStyle/>
          <a:p>
            <a:pPr algn="l">
              <a:lnSpc>
                <a:spcPts val="7352"/>
              </a:lnSpc>
            </a:pPr>
            <a:r>
              <a:rPr lang="en-US" sz="4299" b="1" spc="159">
                <a:solidFill>
                  <a:srgbClr val="000000"/>
                </a:solidFill>
                <a:latin typeface="Canva Sans Bold"/>
                <a:ea typeface="Canva Sans Bold"/>
                <a:cs typeface="Canva Sans Bold"/>
                <a:sym typeface="Canva Sans Bold"/>
              </a:rPr>
              <a:t>Real vs Fake Article Distribution</a:t>
            </a:r>
          </a:p>
          <a:p>
            <a:pPr marL="604515" lvl="1" indent="-302257" algn="l">
              <a:lnSpc>
                <a:spcPts val="4787"/>
              </a:lnSpc>
              <a:buFont typeface="Arial"/>
              <a:buChar char="•"/>
            </a:pPr>
            <a:r>
              <a:rPr lang="en-US" sz="2799" spc="103">
                <a:solidFill>
                  <a:srgbClr val="000000"/>
                </a:solidFill>
                <a:latin typeface="Canva Sans"/>
                <a:ea typeface="Canva Sans"/>
                <a:cs typeface="Canva Sans"/>
                <a:sym typeface="Canva Sans"/>
              </a:rPr>
              <a:t>Compared the number of real vs fake news articles in each dataset</a:t>
            </a:r>
          </a:p>
          <a:p>
            <a:pPr marL="604515" lvl="1" indent="-302257" algn="l">
              <a:lnSpc>
                <a:spcPts val="4787"/>
              </a:lnSpc>
              <a:buFont typeface="Arial"/>
              <a:buChar char="•"/>
            </a:pPr>
            <a:r>
              <a:rPr lang="en-US" sz="2799" spc="103">
                <a:solidFill>
                  <a:srgbClr val="000000"/>
                </a:solidFill>
                <a:latin typeface="Canva Sans"/>
                <a:ea typeface="Canva Sans"/>
                <a:cs typeface="Canva Sans"/>
                <a:sym typeface="Canva Sans"/>
              </a:rPr>
              <a:t>Used:</a:t>
            </a:r>
          </a:p>
          <a:p>
            <a:pPr marL="1209029" lvl="2" indent="-403010" algn="l">
              <a:lnSpc>
                <a:spcPts val="4787"/>
              </a:lnSpc>
              <a:buFont typeface="Arial"/>
              <a:buChar char="⚬"/>
            </a:pPr>
            <a:r>
              <a:rPr lang="en-US" sz="2799" spc="103">
                <a:solidFill>
                  <a:srgbClr val="000000"/>
                </a:solidFill>
                <a:latin typeface="Canva Sans"/>
                <a:ea typeface="Canva Sans"/>
                <a:cs typeface="Canva Sans"/>
                <a:sym typeface="Canva Sans"/>
              </a:rPr>
              <a:t>Pie charts to show percentage</a:t>
            </a:r>
          </a:p>
          <a:p>
            <a:pPr marL="1209029" lvl="2" indent="-403010" algn="l">
              <a:lnSpc>
                <a:spcPts val="4787"/>
              </a:lnSpc>
              <a:buFont typeface="Arial"/>
              <a:buChar char="⚬"/>
            </a:pPr>
            <a:r>
              <a:rPr lang="en-US" sz="2799" spc="103">
                <a:solidFill>
                  <a:srgbClr val="000000"/>
                </a:solidFill>
                <a:latin typeface="Canva Sans"/>
                <a:ea typeface="Canva Sans"/>
                <a:cs typeface="Canva Sans"/>
                <a:sym typeface="Canva Sans"/>
              </a:rPr>
              <a:t>Frequent Words in Fake vs Real News</a:t>
            </a:r>
          </a:p>
          <a:p>
            <a:pPr algn="l">
              <a:lnSpc>
                <a:spcPts val="4787"/>
              </a:lnSpc>
            </a:pPr>
            <a:endParaRPr lang="en-US" sz="2799" spc="103">
              <a:solidFill>
                <a:srgbClr val="00000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9456018" y="3009795"/>
            <a:ext cx="8593489" cy="5489091"/>
          </a:xfrm>
          <a:custGeom>
            <a:avLst/>
            <a:gdLst/>
            <a:ahLst/>
            <a:cxnLst/>
            <a:rect l="l" t="t" r="r" b="b"/>
            <a:pathLst>
              <a:path w="8593489" h="5489091">
                <a:moveTo>
                  <a:pt x="0" y="0"/>
                </a:moveTo>
                <a:lnTo>
                  <a:pt x="8593488" y="0"/>
                </a:lnTo>
                <a:lnTo>
                  <a:pt x="8593488" y="5489091"/>
                </a:lnTo>
                <a:lnTo>
                  <a:pt x="0" y="5489091"/>
                </a:lnTo>
                <a:lnTo>
                  <a:pt x="0" y="0"/>
                </a:lnTo>
                <a:close/>
              </a:path>
            </a:pathLst>
          </a:custGeom>
          <a:blipFill>
            <a:blip r:embed="rId2"/>
            <a:stretch>
              <a:fillRect/>
            </a:stretch>
          </a:blipFill>
        </p:spPr>
        <p:txBody>
          <a:bodyPr/>
          <a:lstStyle/>
          <a:p>
            <a:endParaRPr lang="en-US"/>
          </a:p>
        </p:txBody>
      </p:sp>
      <p:sp>
        <p:nvSpPr>
          <p:cNvPr id="12" name="Freeform 12"/>
          <p:cNvSpPr/>
          <p:nvPr/>
        </p:nvSpPr>
        <p:spPr>
          <a:xfrm>
            <a:off x="4523705" y="3369068"/>
            <a:ext cx="4400097" cy="4565930"/>
          </a:xfrm>
          <a:custGeom>
            <a:avLst/>
            <a:gdLst/>
            <a:ahLst/>
            <a:cxnLst/>
            <a:rect l="l" t="t" r="r" b="b"/>
            <a:pathLst>
              <a:path w="4400097" h="4565930">
                <a:moveTo>
                  <a:pt x="0" y="0"/>
                </a:moveTo>
                <a:lnTo>
                  <a:pt x="4400098" y="0"/>
                </a:lnTo>
                <a:lnTo>
                  <a:pt x="4400098" y="4565930"/>
                </a:lnTo>
                <a:lnTo>
                  <a:pt x="0" y="4565930"/>
                </a:lnTo>
                <a:lnTo>
                  <a:pt x="0" y="0"/>
                </a:lnTo>
                <a:close/>
              </a:path>
            </a:pathLst>
          </a:custGeom>
          <a:blipFill>
            <a:blip r:embed="rId3"/>
            <a:stretch>
              <a:fillRect/>
            </a:stretch>
          </a:blipFill>
        </p:spPr>
        <p:txBody>
          <a:bodyPr/>
          <a:lstStyle/>
          <a:p>
            <a:endParaRPr lang="en-US"/>
          </a:p>
        </p:txBody>
      </p:sp>
      <p:sp>
        <p:nvSpPr>
          <p:cNvPr id="13" name="Freeform 13"/>
          <p:cNvSpPr/>
          <p:nvPr/>
        </p:nvSpPr>
        <p:spPr>
          <a:xfrm>
            <a:off x="38731" y="3297421"/>
            <a:ext cx="4484975" cy="4709223"/>
          </a:xfrm>
          <a:custGeom>
            <a:avLst/>
            <a:gdLst/>
            <a:ahLst/>
            <a:cxnLst/>
            <a:rect l="l" t="t" r="r" b="b"/>
            <a:pathLst>
              <a:path w="4484975" h="4709223">
                <a:moveTo>
                  <a:pt x="0" y="0"/>
                </a:moveTo>
                <a:lnTo>
                  <a:pt x="4484974" y="0"/>
                </a:lnTo>
                <a:lnTo>
                  <a:pt x="4484974" y="4709223"/>
                </a:lnTo>
                <a:lnTo>
                  <a:pt x="0" y="4709223"/>
                </a:lnTo>
                <a:lnTo>
                  <a:pt x="0" y="0"/>
                </a:lnTo>
                <a:close/>
              </a:path>
            </a:pathLst>
          </a:custGeom>
          <a:blipFill>
            <a:blip r:embed="rId4"/>
            <a:stretch>
              <a:fillRect/>
            </a:stretch>
          </a:blipFill>
        </p:spPr>
        <p:txBody>
          <a:bodyPr/>
          <a:lstStyle/>
          <a:p>
            <a:endParaRPr lang="en-US"/>
          </a:p>
        </p:txBody>
      </p:sp>
      <p:sp>
        <p:nvSpPr>
          <p:cNvPr id="14" name="TextBox 14"/>
          <p:cNvSpPr txBox="1"/>
          <p:nvPr/>
        </p:nvSpPr>
        <p:spPr>
          <a:xfrm>
            <a:off x="6437159" y="1095375"/>
            <a:ext cx="5413682"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Text Visualization</a:t>
            </a:r>
          </a:p>
        </p:txBody>
      </p:sp>
      <p:sp>
        <p:nvSpPr>
          <p:cNvPr id="15" name="TextBox 15"/>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9825354" y="2836747"/>
            <a:ext cx="7364683" cy="4900862"/>
          </a:xfrm>
          <a:custGeom>
            <a:avLst/>
            <a:gdLst/>
            <a:ahLst/>
            <a:cxnLst/>
            <a:rect l="l" t="t" r="r" b="b"/>
            <a:pathLst>
              <a:path w="7364683" h="4900862">
                <a:moveTo>
                  <a:pt x="0" y="0"/>
                </a:moveTo>
                <a:lnTo>
                  <a:pt x="7364682" y="0"/>
                </a:lnTo>
                <a:lnTo>
                  <a:pt x="7364682" y="4900861"/>
                </a:lnTo>
                <a:lnTo>
                  <a:pt x="0" y="4900861"/>
                </a:lnTo>
                <a:lnTo>
                  <a:pt x="0" y="0"/>
                </a:lnTo>
                <a:close/>
              </a:path>
            </a:pathLst>
          </a:custGeom>
          <a:blipFill>
            <a:blip r:embed="rId2"/>
            <a:stretch>
              <a:fillRect/>
            </a:stretch>
          </a:blipFill>
        </p:spPr>
        <p:txBody>
          <a:bodyPr/>
          <a:lstStyle/>
          <a:p>
            <a:endParaRPr lang="en-US"/>
          </a:p>
        </p:txBody>
      </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3" name="TextBox 13"/>
          <p:cNvSpPr txBox="1"/>
          <p:nvPr/>
        </p:nvSpPr>
        <p:spPr>
          <a:xfrm>
            <a:off x="7105523" y="1095375"/>
            <a:ext cx="5413682"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Text Cleaning</a:t>
            </a:r>
          </a:p>
        </p:txBody>
      </p:sp>
      <p:sp>
        <p:nvSpPr>
          <p:cNvPr id="14" name="TextBox 14"/>
          <p:cNvSpPr txBox="1"/>
          <p:nvPr/>
        </p:nvSpPr>
        <p:spPr>
          <a:xfrm>
            <a:off x="2240788"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5" name="TextBox 15"/>
          <p:cNvSpPr txBox="1"/>
          <p:nvPr/>
        </p:nvSpPr>
        <p:spPr>
          <a:xfrm>
            <a:off x="7255969"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6" name="TextBox 16"/>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17" name="TextBox 17"/>
          <p:cNvSpPr txBox="1"/>
          <p:nvPr/>
        </p:nvSpPr>
        <p:spPr>
          <a:xfrm>
            <a:off x="658230" y="3025775"/>
            <a:ext cx="8485770" cy="6264895"/>
          </a:xfrm>
          <a:prstGeom prst="rect">
            <a:avLst/>
          </a:prstGeom>
        </p:spPr>
        <p:txBody>
          <a:bodyPr lIns="0" tIns="0" rIns="0" bIns="0" rtlCol="0" anchor="t">
            <a:spAutoFit/>
          </a:bodyPr>
          <a:lstStyle/>
          <a:p>
            <a:pPr marL="785641" lvl="1" indent="-392821" algn="l">
              <a:lnSpc>
                <a:spcPts val="6222"/>
              </a:lnSpc>
              <a:buFont typeface="Arial"/>
              <a:buChar char="•"/>
            </a:pPr>
            <a:r>
              <a:rPr lang="en-US" sz="3638" b="1" spc="134">
                <a:solidFill>
                  <a:srgbClr val="000000"/>
                </a:solidFill>
                <a:latin typeface="Canva Sans Bold"/>
                <a:ea typeface="Canva Sans Bold"/>
                <a:cs typeface="Canva Sans Bold"/>
                <a:sym typeface="Canva Sans Bold"/>
              </a:rPr>
              <a:t>Converted all text to lowercase.</a:t>
            </a:r>
          </a:p>
          <a:p>
            <a:pPr marL="785641" lvl="1" indent="-392821" algn="l">
              <a:lnSpc>
                <a:spcPts val="6222"/>
              </a:lnSpc>
              <a:buFont typeface="Arial"/>
              <a:buChar char="•"/>
            </a:pPr>
            <a:r>
              <a:rPr lang="en-US" sz="3638" b="1" spc="134">
                <a:solidFill>
                  <a:srgbClr val="000000"/>
                </a:solidFill>
                <a:latin typeface="Canva Sans Bold"/>
                <a:ea typeface="Canva Sans Bold"/>
                <a:cs typeface="Canva Sans Bold"/>
                <a:sym typeface="Canva Sans Bold"/>
              </a:rPr>
              <a:t>Removed links like http://example.com.</a:t>
            </a:r>
          </a:p>
          <a:p>
            <a:pPr marL="785641" lvl="1" indent="-392821" algn="l">
              <a:lnSpc>
                <a:spcPts val="6222"/>
              </a:lnSpc>
              <a:buFont typeface="Arial"/>
              <a:buChar char="•"/>
            </a:pPr>
            <a:r>
              <a:rPr lang="en-US" sz="3638" b="1" spc="134">
                <a:solidFill>
                  <a:srgbClr val="000000"/>
                </a:solidFill>
                <a:latin typeface="Canva Sans Bold"/>
                <a:ea typeface="Canva Sans Bold"/>
                <a:cs typeface="Canva Sans Bold"/>
                <a:sym typeface="Canva Sans Bold"/>
              </a:rPr>
              <a:t>Removed punctuation and numbers.</a:t>
            </a:r>
          </a:p>
          <a:p>
            <a:pPr marL="785641" lvl="1" indent="-392821" algn="l">
              <a:lnSpc>
                <a:spcPts val="6222"/>
              </a:lnSpc>
              <a:buFont typeface="Arial"/>
              <a:buChar char="•"/>
            </a:pPr>
            <a:r>
              <a:rPr lang="en-US" sz="3638" b="1" spc="134">
                <a:solidFill>
                  <a:srgbClr val="000000"/>
                </a:solidFill>
                <a:latin typeface="Canva Sans Bold"/>
                <a:ea typeface="Canva Sans Bold"/>
                <a:cs typeface="Canva Sans Bold"/>
                <a:sym typeface="Canva Sans Bold"/>
              </a:rPr>
              <a:t>Removed extra spaces.</a:t>
            </a:r>
          </a:p>
          <a:p>
            <a:pPr algn="l">
              <a:lnSpc>
                <a:spcPts val="6222"/>
              </a:lnSpc>
            </a:pPr>
            <a:endParaRPr lang="en-US" sz="3638" b="1" spc="134">
              <a:solidFill>
                <a:srgbClr val="000000"/>
              </a:solidFill>
              <a:latin typeface="Canva Sans Bold"/>
              <a:ea typeface="Canva Sans Bold"/>
              <a:cs typeface="Canva Sans Bold"/>
              <a:sym typeface="Canva Sans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en-US"/>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0577965" y="3339063"/>
            <a:ext cx="7203572" cy="4345921"/>
          </a:xfrm>
          <a:custGeom>
            <a:avLst/>
            <a:gdLst/>
            <a:ahLst/>
            <a:cxnLst/>
            <a:rect l="l" t="t" r="r" b="b"/>
            <a:pathLst>
              <a:path w="7203572" h="4345921">
                <a:moveTo>
                  <a:pt x="0" y="0"/>
                </a:moveTo>
                <a:lnTo>
                  <a:pt x="7203572" y="0"/>
                </a:lnTo>
                <a:lnTo>
                  <a:pt x="7203572" y="4345921"/>
                </a:lnTo>
                <a:lnTo>
                  <a:pt x="0" y="4345921"/>
                </a:lnTo>
                <a:lnTo>
                  <a:pt x="0" y="0"/>
                </a:lnTo>
                <a:close/>
              </a:path>
            </a:pathLst>
          </a:custGeom>
          <a:blipFill>
            <a:blip r:embed="rId2"/>
            <a:stretch>
              <a:fillRect l="-2700" r="-2700"/>
            </a:stretch>
          </a:blipFill>
        </p:spPr>
        <p:txBody>
          <a:bodyPr/>
          <a:lstStyle/>
          <a:p>
            <a:endParaRPr lang="en-US"/>
          </a:p>
        </p:txBody>
      </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3" name="TextBox 13"/>
          <p:cNvSpPr txBox="1"/>
          <p:nvPr/>
        </p:nvSpPr>
        <p:spPr>
          <a:xfrm>
            <a:off x="6749260" y="800100"/>
            <a:ext cx="5366540" cy="884858"/>
          </a:xfrm>
          <a:prstGeom prst="rect">
            <a:avLst/>
          </a:prstGeom>
        </p:spPr>
        <p:txBody>
          <a:bodyPr wrap="square" lIns="0" tIns="0" rIns="0" bIns="0" rtlCol="0" anchor="t">
            <a:spAutoFit/>
          </a:bodyPr>
          <a:lstStyle/>
          <a:p>
            <a:pPr algn="l">
              <a:lnSpc>
                <a:spcPts val="6865"/>
              </a:lnSpc>
            </a:pPr>
            <a:r>
              <a:rPr lang="en-US" sz="6241" b="1" dirty="0">
                <a:solidFill>
                  <a:srgbClr val="02CDFF"/>
                </a:solidFill>
                <a:latin typeface="Barlow Condensed Bold"/>
                <a:ea typeface="Barlow Condensed Bold"/>
                <a:cs typeface="Barlow Condensed Bold"/>
                <a:sym typeface="Barlow Condensed Bold"/>
              </a:rPr>
              <a:t>Text Tokenization</a:t>
            </a:r>
          </a:p>
        </p:txBody>
      </p:sp>
      <p:sp>
        <p:nvSpPr>
          <p:cNvPr id="14" name="TextBox 14"/>
          <p:cNvSpPr txBox="1"/>
          <p:nvPr/>
        </p:nvSpPr>
        <p:spPr>
          <a:xfrm>
            <a:off x="2240788"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15" name="TextBox 15"/>
          <p:cNvSpPr txBox="1"/>
          <p:nvPr/>
        </p:nvSpPr>
        <p:spPr>
          <a:xfrm>
            <a:off x="7255969"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6" name="TextBox 16"/>
          <p:cNvSpPr txBox="1"/>
          <p:nvPr/>
        </p:nvSpPr>
        <p:spPr>
          <a:xfrm>
            <a:off x="12271150" y="71056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17" name="TextBox 17"/>
          <p:cNvSpPr txBox="1"/>
          <p:nvPr/>
        </p:nvSpPr>
        <p:spPr>
          <a:xfrm>
            <a:off x="240758" y="2348689"/>
            <a:ext cx="10826492" cy="8332093"/>
          </a:xfrm>
          <a:prstGeom prst="rect">
            <a:avLst/>
          </a:prstGeom>
        </p:spPr>
        <p:txBody>
          <a:bodyPr lIns="0" tIns="0" rIns="0" bIns="0" rtlCol="0" anchor="t">
            <a:spAutoFit/>
          </a:bodyPr>
          <a:lstStyle/>
          <a:p>
            <a:pPr marL="928357" lvl="1" indent="-464178" algn="l">
              <a:lnSpc>
                <a:spcPts val="7352"/>
              </a:lnSpc>
              <a:buFont typeface="Arial"/>
              <a:buChar char="•"/>
            </a:pPr>
            <a:r>
              <a:rPr lang="en-US" sz="4299" spc="159">
                <a:solidFill>
                  <a:srgbClr val="000000"/>
                </a:solidFill>
                <a:latin typeface="Canva Sans"/>
                <a:ea typeface="Canva Sans"/>
                <a:cs typeface="Canva Sans"/>
                <a:sym typeface="Canva Sans"/>
              </a:rPr>
              <a:t>Turned words into numbers using a tokenizer.</a:t>
            </a:r>
          </a:p>
          <a:p>
            <a:pPr marL="928357" lvl="1" indent="-464178" algn="l">
              <a:lnSpc>
                <a:spcPts val="7352"/>
              </a:lnSpc>
              <a:buFont typeface="Arial"/>
              <a:buChar char="•"/>
            </a:pPr>
            <a:r>
              <a:rPr lang="en-US" sz="4299" spc="159">
                <a:solidFill>
                  <a:srgbClr val="000000"/>
                </a:solidFill>
                <a:latin typeface="Canva Sans"/>
                <a:ea typeface="Canva Sans"/>
                <a:cs typeface="Canva Sans"/>
                <a:sym typeface="Canva Sans"/>
              </a:rPr>
              <a:t>Used only the top 10,000 most common words.</a:t>
            </a:r>
          </a:p>
          <a:p>
            <a:pPr marL="928357" lvl="1" indent="-464178" algn="l">
              <a:lnSpc>
                <a:spcPts val="7352"/>
              </a:lnSpc>
              <a:buFont typeface="Arial"/>
              <a:buChar char="•"/>
            </a:pPr>
            <a:r>
              <a:rPr lang="en-US" sz="4299" spc="159">
                <a:solidFill>
                  <a:srgbClr val="000000"/>
                </a:solidFill>
                <a:latin typeface="Canva Sans"/>
                <a:ea typeface="Canva Sans"/>
                <a:cs typeface="Canva Sans"/>
                <a:sym typeface="Canva Sans"/>
              </a:rPr>
              <a:t>Replaced unknown words with &lt;OOV&gt;.</a:t>
            </a:r>
          </a:p>
          <a:p>
            <a:pPr marL="928357" lvl="1" indent="-464178" algn="l">
              <a:lnSpc>
                <a:spcPts val="7352"/>
              </a:lnSpc>
              <a:buFont typeface="Arial"/>
              <a:buChar char="•"/>
            </a:pPr>
            <a:r>
              <a:rPr lang="en-US" sz="4299" spc="159">
                <a:solidFill>
                  <a:srgbClr val="000000"/>
                </a:solidFill>
                <a:latin typeface="Canva Sans"/>
                <a:ea typeface="Canva Sans"/>
                <a:cs typeface="Canva Sans"/>
                <a:sym typeface="Canva Sans"/>
              </a:rPr>
              <a:t>Made all sequences the same length (300) by padding.</a:t>
            </a:r>
          </a:p>
          <a:p>
            <a:pPr algn="l">
              <a:lnSpc>
                <a:spcPts val="7352"/>
              </a:lnSpc>
            </a:pPr>
            <a:endParaRPr lang="en-US" sz="4299" spc="159">
              <a:solidFill>
                <a:srgbClr val="00000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671</Words>
  <Application>Microsoft Office PowerPoint</Application>
  <PresentationFormat>Custom</PresentationFormat>
  <Paragraphs>135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Canva Sans Bold</vt:lpstr>
      <vt:lpstr>Calibri</vt:lpstr>
      <vt:lpstr>Open Sans</vt:lpstr>
      <vt:lpstr>Open Sans Bold</vt:lpstr>
      <vt:lpstr>Barlow Condensed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Fake News Detection Using Text and Images Presentation Artificial Intelligence Phase 3</dc:title>
  <cp:lastModifiedBy>Ahmed Hazem Hassan</cp:lastModifiedBy>
  <cp:revision>3</cp:revision>
  <dcterms:created xsi:type="dcterms:W3CDTF">2006-08-16T00:00:00Z</dcterms:created>
  <dcterms:modified xsi:type="dcterms:W3CDTF">2025-05-26T01:56:41Z</dcterms:modified>
  <dc:identifier>DAGoexz9UBw</dc:identifier>
</cp:coreProperties>
</file>