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0" r:id="rId2"/>
    <p:sldId id="261" r:id="rId3"/>
    <p:sldId id="262"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2940"/>
    <a:srgbClr val="0115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1" d="100"/>
          <a:sy n="161" d="100"/>
        </p:scale>
        <p:origin x="260"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4546AA-8A42-4C8B-B4E0-3DD14A0BB938}" type="datetimeFigureOut">
              <a:rPr lang="en-US" smtClean="0"/>
              <a:t>6/2/2025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5AE5FF-D646-4713-94C6-D760CF332324}" type="slidenum">
              <a:rPr lang="en-US" smtClean="0"/>
              <a:t>‹#›</a:t>
            </a:fld>
            <a:endParaRPr lang="en-US"/>
          </a:p>
        </p:txBody>
      </p:sp>
    </p:spTree>
    <p:extLst>
      <p:ext uri="{BB962C8B-B14F-4D97-AF65-F5344CB8AC3E}">
        <p14:creationId xmlns:p14="http://schemas.microsoft.com/office/powerpoint/2010/main" val="2046486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F881-837F-3074-500C-8B775A037D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BF1267-F99A-5559-85F4-8E43BE095A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07720A-6117-6E82-B4C6-0D27E86A3668}"/>
              </a:ext>
            </a:extLst>
          </p:cNvPr>
          <p:cNvSpPr>
            <a:spLocks noGrp="1"/>
          </p:cNvSpPr>
          <p:nvPr>
            <p:ph type="dt" sz="half" idx="10"/>
          </p:nvPr>
        </p:nvSpPr>
        <p:spPr/>
        <p:txBody>
          <a:bodyPr/>
          <a:lstStyle/>
          <a:p>
            <a:fld id="{06345CA3-3671-44CC-8774-4E81AB3C78FC}" type="datetimeFigureOut">
              <a:rPr lang="en-US" smtClean="0"/>
              <a:t>6/2/2025</a:t>
            </a:fld>
            <a:endParaRPr lang="en-US"/>
          </a:p>
        </p:txBody>
      </p:sp>
      <p:sp>
        <p:nvSpPr>
          <p:cNvPr id="5" name="Footer Placeholder 4">
            <a:extLst>
              <a:ext uri="{FF2B5EF4-FFF2-40B4-BE49-F238E27FC236}">
                <a16:creationId xmlns:a16="http://schemas.microsoft.com/office/drawing/2014/main" id="{9311D6D8-D2B2-5919-96D9-C30A0AB467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1EB67F-87B8-41D9-7F67-303E2FC8D053}"/>
              </a:ext>
            </a:extLst>
          </p:cNvPr>
          <p:cNvSpPr>
            <a:spLocks noGrp="1"/>
          </p:cNvSpPr>
          <p:nvPr>
            <p:ph type="sldNum" sz="quarter" idx="12"/>
          </p:nvPr>
        </p:nvSpPr>
        <p:spPr/>
        <p:txBody>
          <a:bodyPr/>
          <a:lstStyle/>
          <a:p>
            <a:fld id="{99D14E1F-6E28-4BF8-B95B-E888406BAA1B}" type="slidenum">
              <a:rPr lang="en-US" smtClean="0"/>
              <a:t>‹#›</a:t>
            </a:fld>
            <a:endParaRPr lang="en-US"/>
          </a:p>
        </p:txBody>
      </p:sp>
    </p:spTree>
    <p:extLst>
      <p:ext uri="{BB962C8B-B14F-4D97-AF65-F5344CB8AC3E}">
        <p14:creationId xmlns:p14="http://schemas.microsoft.com/office/powerpoint/2010/main" val="2590013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95DE2-AAF6-57C6-BC6E-0CCE4DCF9E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2DD954-FA89-EAE6-4A5F-0D33AEC6B3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48453-3A92-7C97-66F7-7295DC624279}"/>
              </a:ext>
            </a:extLst>
          </p:cNvPr>
          <p:cNvSpPr>
            <a:spLocks noGrp="1"/>
          </p:cNvSpPr>
          <p:nvPr>
            <p:ph type="dt" sz="half" idx="10"/>
          </p:nvPr>
        </p:nvSpPr>
        <p:spPr/>
        <p:txBody>
          <a:bodyPr/>
          <a:lstStyle/>
          <a:p>
            <a:fld id="{06345CA3-3671-44CC-8774-4E81AB3C78FC}" type="datetimeFigureOut">
              <a:rPr lang="en-US" smtClean="0"/>
              <a:t>6/2/2025</a:t>
            </a:fld>
            <a:endParaRPr lang="en-US"/>
          </a:p>
        </p:txBody>
      </p:sp>
      <p:sp>
        <p:nvSpPr>
          <p:cNvPr id="5" name="Footer Placeholder 4">
            <a:extLst>
              <a:ext uri="{FF2B5EF4-FFF2-40B4-BE49-F238E27FC236}">
                <a16:creationId xmlns:a16="http://schemas.microsoft.com/office/drawing/2014/main" id="{6A4929D4-FE7C-6832-54D8-A6F0BDFAA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DEF5CD-4297-5BC6-74A4-56448D69A0AC}"/>
              </a:ext>
            </a:extLst>
          </p:cNvPr>
          <p:cNvSpPr>
            <a:spLocks noGrp="1"/>
          </p:cNvSpPr>
          <p:nvPr>
            <p:ph type="sldNum" sz="quarter" idx="12"/>
          </p:nvPr>
        </p:nvSpPr>
        <p:spPr/>
        <p:txBody>
          <a:bodyPr/>
          <a:lstStyle/>
          <a:p>
            <a:fld id="{99D14E1F-6E28-4BF8-B95B-E888406BAA1B}" type="slidenum">
              <a:rPr lang="en-US" smtClean="0"/>
              <a:t>‹#›</a:t>
            </a:fld>
            <a:endParaRPr lang="en-US"/>
          </a:p>
        </p:txBody>
      </p:sp>
    </p:spTree>
    <p:extLst>
      <p:ext uri="{BB962C8B-B14F-4D97-AF65-F5344CB8AC3E}">
        <p14:creationId xmlns:p14="http://schemas.microsoft.com/office/powerpoint/2010/main" val="140101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695286-286D-FA62-AEF1-84AC5EE60C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0AA854-C2FD-3AC8-AB7C-D01DCAA295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428D4-5370-F2A1-C661-BD9398248A98}"/>
              </a:ext>
            </a:extLst>
          </p:cNvPr>
          <p:cNvSpPr>
            <a:spLocks noGrp="1"/>
          </p:cNvSpPr>
          <p:nvPr>
            <p:ph type="dt" sz="half" idx="10"/>
          </p:nvPr>
        </p:nvSpPr>
        <p:spPr/>
        <p:txBody>
          <a:bodyPr/>
          <a:lstStyle/>
          <a:p>
            <a:fld id="{06345CA3-3671-44CC-8774-4E81AB3C78FC}" type="datetimeFigureOut">
              <a:rPr lang="en-US" smtClean="0"/>
              <a:t>6/2/2025</a:t>
            </a:fld>
            <a:endParaRPr lang="en-US"/>
          </a:p>
        </p:txBody>
      </p:sp>
      <p:sp>
        <p:nvSpPr>
          <p:cNvPr id="5" name="Footer Placeholder 4">
            <a:extLst>
              <a:ext uri="{FF2B5EF4-FFF2-40B4-BE49-F238E27FC236}">
                <a16:creationId xmlns:a16="http://schemas.microsoft.com/office/drawing/2014/main" id="{C8617D69-B372-E863-ACBB-BF939072C6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8F8EB-9C2E-68DB-CB30-AF979F2BCA5E}"/>
              </a:ext>
            </a:extLst>
          </p:cNvPr>
          <p:cNvSpPr>
            <a:spLocks noGrp="1"/>
          </p:cNvSpPr>
          <p:nvPr>
            <p:ph type="sldNum" sz="quarter" idx="12"/>
          </p:nvPr>
        </p:nvSpPr>
        <p:spPr/>
        <p:txBody>
          <a:bodyPr/>
          <a:lstStyle/>
          <a:p>
            <a:fld id="{99D14E1F-6E28-4BF8-B95B-E888406BAA1B}" type="slidenum">
              <a:rPr lang="en-US" smtClean="0"/>
              <a:t>‹#›</a:t>
            </a:fld>
            <a:endParaRPr lang="en-US"/>
          </a:p>
        </p:txBody>
      </p:sp>
    </p:spTree>
    <p:extLst>
      <p:ext uri="{BB962C8B-B14F-4D97-AF65-F5344CB8AC3E}">
        <p14:creationId xmlns:p14="http://schemas.microsoft.com/office/powerpoint/2010/main" val="394299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B8870-604D-2C5D-D3B3-CD54E28C33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BB0CC5-462F-2508-2F5A-3D736A347A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3A3E6-8717-5DB9-589E-D366311DEC91}"/>
              </a:ext>
            </a:extLst>
          </p:cNvPr>
          <p:cNvSpPr>
            <a:spLocks noGrp="1"/>
          </p:cNvSpPr>
          <p:nvPr>
            <p:ph type="dt" sz="half" idx="10"/>
          </p:nvPr>
        </p:nvSpPr>
        <p:spPr/>
        <p:txBody>
          <a:bodyPr/>
          <a:lstStyle/>
          <a:p>
            <a:fld id="{06345CA3-3671-44CC-8774-4E81AB3C78FC}" type="datetimeFigureOut">
              <a:rPr lang="en-US" smtClean="0"/>
              <a:t>6/2/2025</a:t>
            </a:fld>
            <a:endParaRPr lang="en-US"/>
          </a:p>
        </p:txBody>
      </p:sp>
      <p:sp>
        <p:nvSpPr>
          <p:cNvPr id="5" name="Footer Placeholder 4">
            <a:extLst>
              <a:ext uri="{FF2B5EF4-FFF2-40B4-BE49-F238E27FC236}">
                <a16:creationId xmlns:a16="http://schemas.microsoft.com/office/drawing/2014/main" id="{A32A262C-EE02-416B-E2B0-134B3D7EC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6C302D-4F4D-4A24-A508-1D098E297592}"/>
              </a:ext>
            </a:extLst>
          </p:cNvPr>
          <p:cNvSpPr>
            <a:spLocks noGrp="1"/>
          </p:cNvSpPr>
          <p:nvPr>
            <p:ph type="sldNum" sz="quarter" idx="12"/>
          </p:nvPr>
        </p:nvSpPr>
        <p:spPr/>
        <p:txBody>
          <a:bodyPr/>
          <a:lstStyle/>
          <a:p>
            <a:fld id="{99D14E1F-6E28-4BF8-B95B-E888406BAA1B}" type="slidenum">
              <a:rPr lang="en-US" smtClean="0"/>
              <a:t>‹#›</a:t>
            </a:fld>
            <a:endParaRPr lang="en-US"/>
          </a:p>
        </p:txBody>
      </p:sp>
    </p:spTree>
    <p:extLst>
      <p:ext uri="{BB962C8B-B14F-4D97-AF65-F5344CB8AC3E}">
        <p14:creationId xmlns:p14="http://schemas.microsoft.com/office/powerpoint/2010/main" val="1596501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A4B9-CC4F-9C52-DF3B-93CD29E7A1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88BA8A-7D4B-0015-E89F-169BE63162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BBF5BF-5471-9CC6-9FDF-A8C234417DC5}"/>
              </a:ext>
            </a:extLst>
          </p:cNvPr>
          <p:cNvSpPr>
            <a:spLocks noGrp="1"/>
          </p:cNvSpPr>
          <p:nvPr>
            <p:ph type="dt" sz="half" idx="10"/>
          </p:nvPr>
        </p:nvSpPr>
        <p:spPr/>
        <p:txBody>
          <a:bodyPr/>
          <a:lstStyle/>
          <a:p>
            <a:fld id="{06345CA3-3671-44CC-8774-4E81AB3C78FC}" type="datetimeFigureOut">
              <a:rPr lang="en-US" smtClean="0"/>
              <a:t>6/2/2025</a:t>
            </a:fld>
            <a:endParaRPr lang="en-US"/>
          </a:p>
        </p:txBody>
      </p:sp>
      <p:sp>
        <p:nvSpPr>
          <p:cNvPr id="5" name="Footer Placeholder 4">
            <a:extLst>
              <a:ext uri="{FF2B5EF4-FFF2-40B4-BE49-F238E27FC236}">
                <a16:creationId xmlns:a16="http://schemas.microsoft.com/office/drawing/2014/main" id="{B1E583D5-EB2C-8E88-329C-7C7F27652D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F7873-6522-D448-A6EA-DF2093032188}"/>
              </a:ext>
            </a:extLst>
          </p:cNvPr>
          <p:cNvSpPr>
            <a:spLocks noGrp="1"/>
          </p:cNvSpPr>
          <p:nvPr>
            <p:ph type="sldNum" sz="quarter" idx="12"/>
          </p:nvPr>
        </p:nvSpPr>
        <p:spPr/>
        <p:txBody>
          <a:bodyPr/>
          <a:lstStyle/>
          <a:p>
            <a:fld id="{99D14E1F-6E28-4BF8-B95B-E888406BAA1B}" type="slidenum">
              <a:rPr lang="en-US" smtClean="0"/>
              <a:t>‹#›</a:t>
            </a:fld>
            <a:endParaRPr lang="en-US"/>
          </a:p>
        </p:txBody>
      </p:sp>
    </p:spTree>
    <p:extLst>
      <p:ext uri="{BB962C8B-B14F-4D97-AF65-F5344CB8AC3E}">
        <p14:creationId xmlns:p14="http://schemas.microsoft.com/office/powerpoint/2010/main" val="2519699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A2765-DCCC-175D-8266-56FEA2595F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B00510-C5EE-98EC-2997-66565AAAFC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62F7D2-5225-819B-EF62-02CDFCB8DC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7FE792-AA03-A388-E340-1AA589CBBFE9}"/>
              </a:ext>
            </a:extLst>
          </p:cNvPr>
          <p:cNvSpPr>
            <a:spLocks noGrp="1"/>
          </p:cNvSpPr>
          <p:nvPr>
            <p:ph type="dt" sz="half" idx="10"/>
          </p:nvPr>
        </p:nvSpPr>
        <p:spPr/>
        <p:txBody>
          <a:bodyPr/>
          <a:lstStyle/>
          <a:p>
            <a:fld id="{06345CA3-3671-44CC-8774-4E81AB3C78FC}" type="datetimeFigureOut">
              <a:rPr lang="en-US" smtClean="0"/>
              <a:t>6/2/2025</a:t>
            </a:fld>
            <a:endParaRPr lang="en-US"/>
          </a:p>
        </p:txBody>
      </p:sp>
      <p:sp>
        <p:nvSpPr>
          <p:cNvPr id="6" name="Footer Placeholder 5">
            <a:extLst>
              <a:ext uri="{FF2B5EF4-FFF2-40B4-BE49-F238E27FC236}">
                <a16:creationId xmlns:a16="http://schemas.microsoft.com/office/drawing/2014/main" id="{4929F9FB-0852-F874-8E03-B9C6F496B4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6DD713-6BE2-10C5-FD0A-A84CF25F9D1D}"/>
              </a:ext>
            </a:extLst>
          </p:cNvPr>
          <p:cNvSpPr>
            <a:spLocks noGrp="1"/>
          </p:cNvSpPr>
          <p:nvPr>
            <p:ph type="sldNum" sz="quarter" idx="12"/>
          </p:nvPr>
        </p:nvSpPr>
        <p:spPr/>
        <p:txBody>
          <a:bodyPr/>
          <a:lstStyle/>
          <a:p>
            <a:fld id="{99D14E1F-6E28-4BF8-B95B-E888406BAA1B}" type="slidenum">
              <a:rPr lang="en-US" smtClean="0"/>
              <a:t>‹#›</a:t>
            </a:fld>
            <a:endParaRPr lang="en-US"/>
          </a:p>
        </p:txBody>
      </p:sp>
    </p:spTree>
    <p:extLst>
      <p:ext uri="{BB962C8B-B14F-4D97-AF65-F5344CB8AC3E}">
        <p14:creationId xmlns:p14="http://schemas.microsoft.com/office/powerpoint/2010/main" val="17651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525F4-97E9-E511-62FE-3B546FEF6C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3BAA22-896F-9FEF-42F3-A616F3D253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CC5254-D0E5-D0CA-B060-F7E9420923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9B5FDB-E9CF-3654-483B-380056DE11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8335CC-316A-081D-FB76-7C7DD3B24A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13E6AD-5C3B-2554-CD80-5478D320785D}"/>
              </a:ext>
            </a:extLst>
          </p:cNvPr>
          <p:cNvSpPr>
            <a:spLocks noGrp="1"/>
          </p:cNvSpPr>
          <p:nvPr>
            <p:ph type="dt" sz="half" idx="10"/>
          </p:nvPr>
        </p:nvSpPr>
        <p:spPr/>
        <p:txBody>
          <a:bodyPr/>
          <a:lstStyle/>
          <a:p>
            <a:fld id="{06345CA3-3671-44CC-8774-4E81AB3C78FC}" type="datetimeFigureOut">
              <a:rPr lang="en-US" smtClean="0"/>
              <a:t>6/2/2025</a:t>
            </a:fld>
            <a:endParaRPr lang="en-US"/>
          </a:p>
        </p:txBody>
      </p:sp>
      <p:sp>
        <p:nvSpPr>
          <p:cNvPr id="8" name="Footer Placeholder 7">
            <a:extLst>
              <a:ext uri="{FF2B5EF4-FFF2-40B4-BE49-F238E27FC236}">
                <a16:creationId xmlns:a16="http://schemas.microsoft.com/office/drawing/2014/main" id="{F4D8AD2D-D473-C307-5C95-AF827086AF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67E1DC-B3F4-A950-3CF5-25AA36E15380}"/>
              </a:ext>
            </a:extLst>
          </p:cNvPr>
          <p:cNvSpPr>
            <a:spLocks noGrp="1"/>
          </p:cNvSpPr>
          <p:nvPr>
            <p:ph type="sldNum" sz="quarter" idx="12"/>
          </p:nvPr>
        </p:nvSpPr>
        <p:spPr/>
        <p:txBody>
          <a:bodyPr/>
          <a:lstStyle/>
          <a:p>
            <a:fld id="{99D14E1F-6E28-4BF8-B95B-E888406BAA1B}" type="slidenum">
              <a:rPr lang="en-US" smtClean="0"/>
              <a:t>‹#›</a:t>
            </a:fld>
            <a:endParaRPr lang="en-US"/>
          </a:p>
        </p:txBody>
      </p:sp>
    </p:spTree>
    <p:extLst>
      <p:ext uri="{BB962C8B-B14F-4D97-AF65-F5344CB8AC3E}">
        <p14:creationId xmlns:p14="http://schemas.microsoft.com/office/powerpoint/2010/main" val="1091564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11F4-1A54-E28F-8F03-EA03676105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46CF80-877A-5464-FDC8-C3209290D3A8}"/>
              </a:ext>
            </a:extLst>
          </p:cNvPr>
          <p:cNvSpPr>
            <a:spLocks noGrp="1"/>
          </p:cNvSpPr>
          <p:nvPr>
            <p:ph type="dt" sz="half" idx="10"/>
          </p:nvPr>
        </p:nvSpPr>
        <p:spPr/>
        <p:txBody>
          <a:bodyPr/>
          <a:lstStyle/>
          <a:p>
            <a:fld id="{06345CA3-3671-44CC-8774-4E81AB3C78FC}" type="datetimeFigureOut">
              <a:rPr lang="en-US" smtClean="0"/>
              <a:t>6/2/2025</a:t>
            </a:fld>
            <a:endParaRPr lang="en-US"/>
          </a:p>
        </p:txBody>
      </p:sp>
      <p:sp>
        <p:nvSpPr>
          <p:cNvPr id="4" name="Footer Placeholder 3">
            <a:extLst>
              <a:ext uri="{FF2B5EF4-FFF2-40B4-BE49-F238E27FC236}">
                <a16:creationId xmlns:a16="http://schemas.microsoft.com/office/drawing/2014/main" id="{11AE761E-FC0C-2DC9-E611-E9AB5FB78D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ABC1D2-CD9E-660E-29F4-C81EB6FF76E7}"/>
              </a:ext>
            </a:extLst>
          </p:cNvPr>
          <p:cNvSpPr>
            <a:spLocks noGrp="1"/>
          </p:cNvSpPr>
          <p:nvPr>
            <p:ph type="sldNum" sz="quarter" idx="12"/>
          </p:nvPr>
        </p:nvSpPr>
        <p:spPr/>
        <p:txBody>
          <a:bodyPr/>
          <a:lstStyle/>
          <a:p>
            <a:fld id="{99D14E1F-6E28-4BF8-B95B-E888406BAA1B}" type="slidenum">
              <a:rPr lang="en-US" smtClean="0"/>
              <a:t>‹#›</a:t>
            </a:fld>
            <a:endParaRPr lang="en-US"/>
          </a:p>
        </p:txBody>
      </p:sp>
    </p:spTree>
    <p:extLst>
      <p:ext uri="{BB962C8B-B14F-4D97-AF65-F5344CB8AC3E}">
        <p14:creationId xmlns:p14="http://schemas.microsoft.com/office/powerpoint/2010/main" val="4175495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8E2453-BAFA-7523-1D0A-7909959F9172}"/>
              </a:ext>
            </a:extLst>
          </p:cNvPr>
          <p:cNvSpPr>
            <a:spLocks noGrp="1"/>
          </p:cNvSpPr>
          <p:nvPr>
            <p:ph type="dt" sz="half" idx="10"/>
          </p:nvPr>
        </p:nvSpPr>
        <p:spPr/>
        <p:txBody>
          <a:bodyPr/>
          <a:lstStyle/>
          <a:p>
            <a:fld id="{06345CA3-3671-44CC-8774-4E81AB3C78FC}" type="datetimeFigureOut">
              <a:rPr lang="en-US" smtClean="0"/>
              <a:t>6/2/2025</a:t>
            </a:fld>
            <a:endParaRPr lang="en-US"/>
          </a:p>
        </p:txBody>
      </p:sp>
      <p:sp>
        <p:nvSpPr>
          <p:cNvPr id="3" name="Footer Placeholder 2">
            <a:extLst>
              <a:ext uri="{FF2B5EF4-FFF2-40B4-BE49-F238E27FC236}">
                <a16:creationId xmlns:a16="http://schemas.microsoft.com/office/drawing/2014/main" id="{EBE218A9-30AF-B9E2-1C96-6770A29CC5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A79041-8500-72E4-1551-74F0BC429BFB}"/>
              </a:ext>
            </a:extLst>
          </p:cNvPr>
          <p:cNvSpPr>
            <a:spLocks noGrp="1"/>
          </p:cNvSpPr>
          <p:nvPr>
            <p:ph type="sldNum" sz="quarter" idx="12"/>
          </p:nvPr>
        </p:nvSpPr>
        <p:spPr/>
        <p:txBody>
          <a:bodyPr/>
          <a:lstStyle/>
          <a:p>
            <a:fld id="{99D14E1F-6E28-4BF8-B95B-E888406BAA1B}" type="slidenum">
              <a:rPr lang="en-US" smtClean="0"/>
              <a:t>‹#›</a:t>
            </a:fld>
            <a:endParaRPr lang="en-US"/>
          </a:p>
        </p:txBody>
      </p:sp>
    </p:spTree>
    <p:extLst>
      <p:ext uri="{BB962C8B-B14F-4D97-AF65-F5344CB8AC3E}">
        <p14:creationId xmlns:p14="http://schemas.microsoft.com/office/powerpoint/2010/main" val="733311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37FE5-8649-1D84-7DF1-8F3648C2DD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F75308-5853-88A9-A020-DB40934FEB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112274-692E-AA34-6793-2B54D68425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BA8447-96A0-942A-1D5F-72E078A0E3CE}"/>
              </a:ext>
            </a:extLst>
          </p:cNvPr>
          <p:cNvSpPr>
            <a:spLocks noGrp="1"/>
          </p:cNvSpPr>
          <p:nvPr>
            <p:ph type="dt" sz="half" idx="10"/>
          </p:nvPr>
        </p:nvSpPr>
        <p:spPr/>
        <p:txBody>
          <a:bodyPr/>
          <a:lstStyle/>
          <a:p>
            <a:fld id="{06345CA3-3671-44CC-8774-4E81AB3C78FC}" type="datetimeFigureOut">
              <a:rPr lang="en-US" smtClean="0"/>
              <a:t>6/2/2025</a:t>
            </a:fld>
            <a:endParaRPr lang="en-US"/>
          </a:p>
        </p:txBody>
      </p:sp>
      <p:sp>
        <p:nvSpPr>
          <p:cNvPr id="6" name="Footer Placeholder 5">
            <a:extLst>
              <a:ext uri="{FF2B5EF4-FFF2-40B4-BE49-F238E27FC236}">
                <a16:creationId xmlns:a16="http://schemas.microsoft.com/office/drawing/2014/main" id="{69EA28CA-A0D6-2DCA-4B15-6F0BC09BB8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AD586E-6C1A-5454-390B-977621672E8E}"/>
              </a:ext>
            </a:extLst>
          </p:cNvPr>
          <p:cNvSpPr>
            <a:spLocks noGrp="1"/>
          </p:cNvSpPr>
          <p:nvPr>
            <p:ph type="sldNum" sz="quarter" idx="12"/>
          </p:nvPr>
        </p:nvSpPr>
        <p:spPr/>
        <p:txBody>
          <a:bodyPr/>
          <a:lstStyle/>
          <a:p>
            <a:fld id="{99D14E1F-6E28-4BF8-B95B-E888406BAA1B}" type="slidenum">
              <a:rPr lang="en-US" smtClean="0"/>
              <a:t>‹#›</a:t>
            </a:fld>
            <a:endParaRPr lang="en-US"/>
          </a:p>
        </p:txBody>
      </p:sp>
    </p:spTree>
    <p:extLst>
      <p:ext uri="{BB962C8B-B14F-4D97-AF65-F5344CB8AC3E}">
        <p14:creationId xmlns:p14="http://schemas.microsoft.com/office/powerpoint/2010/main" val="2394448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667FA-5DAA-2E5D-6CB9-81D8D50296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B0F96F-5EBF-73A9-F293-C6CC703326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89C317-16AA-31C5-AA21-9792305D5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79F87D-569D-E9E3-3D8E-0E7F32058931}"/>
              </a:ext>
            </a:extLst>
          </p:cNvPr>
          <p:cNvSpPr>
            <a:spLocks noGrp="1"/>
          </p:cNvSpPr>
          <p:nvPr>
            <p:ph type="dt" sz="half" idx="10"/>
          </p:nvPr>
        </p:nvSpPr>
        <p:spPr/>
        <p:txBody>
          <a:bodyPr/>
          <a:lstStyle/>
          <a:p>
            <a:fld id="{06345CA3-3671-44CC-8774-4E81AB3C78FC}" type="datetimeFigureOut">
              <a:rPr lang="en-US" smtClean="0"/>
              <a:t>6/2/2025</a:t>
            </a:fld>
            <a:endParaRPr lang="en-US"/>
          </a:p>
        </p:txBody>
      </p:sp>
      <p:sp>
        <p:nvSpPr>
          <p:cNvPr id="6" name="Footer Placeholder 5">
            <a:extLst>
              <a:ext uri="{FF2B5EF4-FFF2-40B4-BE49-F238E27FC236}">
                <a16:creationId xmlns:a16="http://schemas.microsoft.com/office/drawing/2014/main" id="{0E72E71C-F4DF-5571-A697-767F9F725D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DFFC0F-8269-8FF1-06D5-D6ED780CA1EE}"/>
              </a:ext>
            </a:extLst>
          </p:cNvPr>
          <p:cNvSpPr>
            <a:spLocks noGrp="1"/>
          </p:cNvSpPr>
          <p:nvPr>
            <p:ph type="sldNum" sz="quarter" idx="12"/>
          </p:nvPr>
        </p:nvSpPr>
        <p:spPr/>
        <p:txBody>
          <a:bodyPr/>
          <a:lstStyle/>
          <a:p>
            <a:fld id="{99D14E1F-6E28-4BF8-B95B-E888406BAA1B}" type="slidenum">
              <a:rPr lang="en-US" smtClean="0"/>
              <a:t>‹#›</a:t>
            </a:fld>
            <a:endParaRPr lang="en-US"/>
          </a:p>
        </p:txBody>
      </p:sp>
    </p:spTree>
    <p:extLst>
      <p:ext uri="{BB962C8B-B14F-4D97-AF65-F5344CB8AC3E}">
        <p14:creationId xmlns:p14="http://schemas.microsoft.com/office/powerpoint/2010/main" val="1275585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F66ACD-5D91-D51E-1D06-894B0E2519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F6B006-DF07-B0C9-C2C6-F1E23C21C5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53EA54-E37B-9639-8641-E619ED3CA2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345CA3-3671-44CC-8774-4E81AB3C78FC}" type="datetimeFigureOut">
              <a:rPr lang="en-US" smtClean="0"/>
              <a:t>6/2/2025</a:t>
            </a:fld>
            <a:endParaRPr lang="en-US"/>
          </a:p>
        </p:txBody>
      </p:sp>
      <p:sp>
        <p:nvSpPr>
          <p:cNvPr id="5" name="Footer Placeholder 4">
            <a:extLst>
              <a:ext uri="{FF2B5EF4-FFF2-40B4-BE49-F238E27FC236}">
                <a16:creationId xmlns:a16="http://schemas.microsoft.com/office/drawing/2014/main" id="{68612BDA-0E3E-59C5-B8A5-30E467557E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68393B9-50BA-3EEB-6C68-3ECB554FA7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9D14E1F-6E28-4BF8-B95B-E888406BAA1B}" type="slidenum">
              <a:rPr lang="en-US" smtClean="0"/>
              <a:t>‹#›</a:t>
            </a:fld>
            <a:endParaRPr lang="en-US"/>
          </a:p>
        </p:txBody>
      </p:sp>
    </p:spTree>
    <p:extLst>
      <p:ext uri="{BB962C8B-B14F-4D97-AF65-F5344CB8AC3E}">
        <p14:creationId xmlns:p14="http://schemas.microsoft.com/office/powerpoint/2010/main" val="4148782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95360-8BC7-5E55-2E30-7C8D87189B5B}"/>
              </a:ext>
            </a:extLst>
          </p:cNvPr>
          <p:cNvSpPr>
            <a:spLocks noGrp="1"/>
          </p:cNvSpPr>
          <p:nvPr>
            <p:ph type="title"/>
          </p:nvPr>
        </p:nvSpPr>
        <p:spPr>
          <a:xfrm>
            <a:off x="98961" y="1527958"/>
            <a:ext cx="6159335" cy="4603668"/>
          </a:xfrm>
        </p:spPr>
        <p:txBody>
          <a:bodyPr>
            <a:normAutofit/>
          </a:bodyPr>
          <a:lstStyle/>
          <a:p>
            <a:r>
              <a:rPr lang="en-US" sz="1600" b="1" dirty="0"/>
              <a:t>Observations:</a:t>
            </a:r>
            <a:br>
              <a:rPr lang="en-US" sz="900" dirty="0"/>
            </a:br>
            <a:r>
              <a:rPr lang="en-US" sz="1200" b="1" dirty="0"/>
              <a:t>Higher median among deceased patients:</a:t>
            </a:r>
            <a:br>
              <a:rPr lang="en-US" sz="1200" dirty="0"/>
            </a:br>
            <a:r>
              <a:rPr lang="en-US" sz="1200" dirty="0"/>
              <a:t>Patients who died had a higher average serum creatinine level, suggesting impaired kidney function.</a:t>
            </a:r>
            <a:br>
              <a:rPr lang="en-US" sz="1200" dirty="0"/>
            </a:br>
            <a:r>
              <a:rPr lang="en-US" sz="1200" b="1" dirty="0"/>
              <a:t>Many outliers among the deceased:</a:t>
            </a:r>
            <a:br>
              <a:rPr lang="en-US" sz="1200" dirty="0"/>
            </a:br>
            <a:r>
              <a:rPr lang="en-US" sz="1200" dirty="0"/>
              <a:t>Some cases reached extremely high levels (above 8 mg/dL), which could indicate severe kidney failure.</a:t>
            </a:r>
            <a:br>
              <a:rPr lang="en-US" sz="1200" dirty="0"/>
            </a:br>
            <a:r>
              <a:rPr lang="en-US" sz="1200" b="1" dirty="0"/>
              <a:t>Surviving patients showed a more concentrated and less dispersed distribution:</a:t>
            </a:r>
            <a:br>
              <a:rPr lang="en-US" sz="1200" dirty="0"/>
            </a:br>
            <a:r>
              <a:rPr lang="en-US" sz="1200" dirty="0"/>
              <a:t>Most of them had low serum creatinine values, closer to the normal range.</a:t>
            </a:r>
            <a:br>
              <a:rPr lang="en-US" sz="1200" dirty="0"/>
            </a:br>
            <a:r>
              <a:rPr lang="en-US" sz="1200" dirty="0"/>
              <a:t>📌 </a:t>
            </a:r>
            <a:r>
              <a:rPr lang="en-US" sz="1200" b="1" dirty="0"/>
              <a:t>Conclusion:</a:t>
            </a:r>
            <a:br>
              <a:rPr lang="en-US" sz="1200" dirty="0"/>
            </a:br>
            <a:r>
              <a:rPr lang="en-US" sz="1200" dirty="0"/>
              <a:t>An elevated </a:t>
            </a:r>
            <a:r>
              <a:rPr lang="en-US" sz="1200" b="1" dirty="0"/>
              <a:t>serum creatinine level</a:t>
            </a:r>
            <a:r>
              <a:rPr lang="en-US" sz="1200" dirty="0"/>
              <a:t> — a key indicator of kidney function — appears to be clearly associated with a higher likelihood of death. This suggests that </a:t>
            </a:r>
            <a:r>
              <a:rPr lang="en-US" sz="1200" b="1" dirty="0"/>
              <a:t>deteriorating </a:t>
            </a:r>
            <a:r>
              <a:rPr lang="en-US" sz="1200" dirty="0"/>
              <a:t>kidney function may be a critical risk factor in patient prognosis.</a:t>
            </a:r>
          </a:p>
        </p:txBody>
      </p:sp>
      <p:pic>
        <p:nvPicPr>
          <p:cNvPr id="7" name="Content Placeholder 6">
            <a:extLst>
              <a:ext uri="{FF2B5EF4-FFF2-40B4-BE49-F238E27FC236}">
                <a16:creationId xmlns:a16="http://schemas.microsoft.com/office/drawing/2014/main" id="{A5B34954-0B66-1854-DD2B-0627C4B9CE02}"/>
              </a:ext>
            </a:extLst>
          </p:cNvPr>
          <p:cNvPicPr>
            <a:picLocks noGrp="1" noChangeAspect="1"/>
          </p:cNvPicPr>
          <p:nvPr>
            <p:ph idx="1"/>
          </p:nvPr>
        </p:nvPicPr>
        <p:blipFill>
          <a:blip r:embed="rId2"/>
          <a:stretch>
            <a:fillRect/>
          </a:stretch>
        </p:blipFill>
        <p:spPr>
          <a:xfrm>
            <a:off x="6289698" y="2142666"/>
            <a:ext cx="5619750" cy="3714750"/>
          </a:xfrm>
        </p:spPr>
      </p:pic>
      <p:sp>
        <p:nvSpPr>
          <p:cNvPr id="4" name="TextBox 3">
            <a:extLst>
              <a:ext uri="{FF2B5EF4-FFF2-40B4-BE49-F238E27FC236}">
                <a16:creationId xmlns:a16="http://schemas.microsoft.com/office/drawing/2014/main" id="{9CADFA79-5F1E-7A2B-3AE2-86FD16C4EE04}"/>
              </a:ext>
            </a:extLst>
          </p:cNvPr>
          <p:cNvSpPr txBox="1"/>
          <p:nvPr/>
        </p:nvSpPr>
        <p:spPr>
          <a:xfrm>
            <a:off x="2636322" y="777235"/>
            <a:ext cx="6096000" cy="369332"/>
          </a:xfrm>
          <a:prstGeom prst="rect">
            <a:avLst/>
          </a:prstGeom>
          <a:noFill/>
        </p:spPr>
        <p:txBody>
          <a:bodyPr wrap="square">
            <a:spAutoFit/>
          </a:bodyPr>
          <a:lstStyle/>
          <a:p>
            <a:r>
              <a:rPr lang="en-US" b="1" dirty="0"/>
              <a:t>Interpretation of the Plot: Serum Creatinine vs Death</a:t>
            </a:r>
          </a:p>
        </p:txBody>
      </p:sp>
    </p:spTree>
    <p:extLst>
      <p:ext uri="{BB962C8B-B14F-4D97-AF65-F5344CB8AC3E}">
        <p14:creationId xmlns:p14="http://schemas.microsoft.com/office/powerpoint/2010/main" val="511233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D473-8558-9299-BF98-66FBF08C24A4}"/>
              </a:ext>
            </a:extLst>
          </p:cNvPr>
          <p:cNvSpPr>
            <a:spLocks noGrp="1"/>
          </p:cNvSpPr>
          <p:nvPr>
            <p:ph type="title"/>
          </p:nvPr>
        </p:nvSpPr>
        <p:spPr>
          <a:xfrm>
            <a:off x="252722" y="1706088"/>
            <a:ext cx="5789058" cy="4144281"/>
          </a:xfrm>
        </p:spPr>
        <p:txBody>
          <a:bodyPr>
            <a:normAutofit/>
          </a:bodyPr>
          <a:lstStyle/>
          <a:p>
            <a:r>
              <a:rPr lang="en-US" sz="1800" b="1" dirty="0"/>
              <a:t>🔍 Key Observations:</a:t>
            </a:r>
            <a:br>
              <a:rPr lang="en-US" sz="800" dirty="0"/>
            </a:br>
            <a:r>
              <a:rPr lang="en-US" sz="1200" b="1" dirty="0"/>
              <a:t>Median (the line inside the box):</a:t>
            </a:r>
            <a:br>
              <a:rPr lang="en-US" sz="1200" dirty="0"/>
            </a:br>
            <a:r>
              <a:rPr lang="en-US" sz="1200" dirty="0"/>
              <a:t>It's higher in the group that survived.</a:t>
            </a:r>
            <a:br>
              <a:rPr lang="en-US" sz="1200" dirty="0"/>
            </a:br>
            <a:r>
              <a:rPr lang="en-US" sz="1200" dirty="0"/>
              <a:t>→ Meaning: Most of the patients who lived had a higher ejection fraction than those who died.</a:t>
            </a:r>
            <a:br>
              <a:rPr lang="en-US" sz="1200" dirty="0"/>
            </a:br>
            <a:r>
              <a:rPr lang="en-US" sz="1200" b="1" dirty="0"/>
              <a:t>Interquartile Range (the box):</a:t>
            </a:r>
            <a:br>
              <a:rPr lang="en-US" sz="1200" dirty="0"/>
            </a:br>
            <a:r>
              <a:rPr lang="en-US" sz="1200" dirty="0"/>
              <a:t>Slightly wider in the surviving group, indicating relatively more variation in their ejection fraction values.</a:t>
            </a:r>
            <a:br>
              <a:rPr lang="en-US" sz="1200" dirty="0"/>
            </a:br>
            <a:r>
              <a:rPr lang="en-US" sz="1200" b="1" dirty="0"/>
              <a:t>Outliers (the dots above and below):</a:t>
            </a:r>
            <a:br>
              <a:rPr lang="en-US" sz="1200" dirty="0"/>
            </a:br>
            <a:r>
              <a:rPr lang="en-US" sz="1200" dirty="0"/>
              <a:t>Some patients had high ejection fraction even though they died — which is expected, as other factors also contribute to mortality.</a:t>
            </a:r>
            <a:br>
              <a:rPr lang="en-US" sz="1200" dirty="0"/>
            </a:br>
            <a:r>
              <a:rPr lang="en-US" sz="1200" dirty="0"/>
              <a:t>📌 </a:t>
            </a:r>
            <a:r>
              <a:rPr lang="en-US" sz="1200" b="1" dirty="0"/>
              <a:t>Conclusion:</a:t>
            </a:r>
            <a:br>
              <a:rPr lang="en-US" sz="1200" dirty="0"/>
            </a:br>
            <a:r>
              <a:rPr lang="en-US" sz="1200" dirty="0"/>
              <a:t>Patients who died generally had </a:t>
            </a:r>
            <a:r>
              <a:rPr lang="en-US" sz="1200" b="1" dirty="0"/>
              <a:t>lower ejection fraction</a:t>
            </a:r>
            <a:r>
              <a:rPr lang="en-US" sz="1200" dirty="0"/>
              <a:t> compared to those who survived. This is a strong indication that </a:t>
            </a:r>
            <a:r>
              <a:rPr lang="en-US" sz="1200" b="1" dirty="0"/>
              <a:t>weakened heart function may be associated with an increased risk of death</a:t>
            </a:r>
            <a:r>
              <a:rPr lang="en-US" sz="1200" dirty="0"/>
              <a:t>.</a:t>
            </a:r>
            <a:br>
              <a:rPr lang="en-US" sz="800" dirty="0"/>
            </a:br>
            <a:endParaRPr lang="en-US" sz="1300" dirty="0"/>
          </a:p>
        </p:txBody>
      </p:sp>
      <p:pic>
        <p:nvPicPr>
          <p:cNvPr id="5" name="Content Placeholder 4">
            <a:extLst>
              <a:ext uri="{FF2B5EF4-FFF2-40B4-BE49-F238E27FC236}">
                <a16:creationId xmlns:a16="http://schemas.microsoft.com/office/drawing/2014/main" id="{B366012A-355E-5F21-15C6-1435C95F4217}"/>
              </a:ext>
            </a:extLst>
          </p:cNvPr>
          <p:cNvPicPr>
            <a:picLocks noGrp="1" noChangeAspect="1"/>
          </p:cNvPicPr>
          <p:nvPr>
            <p:ph idx="1"/>
          </p:nvPr>
        </p:nvPicPr>
        <p:blipFill>
          <a:blip r:embed="rId2"/>
          <a:stretch>
            <a:fillRect/>
          </a:stretch>
        </p:blipFill>
        <p:spPr>
          <a:xfrm>
            <a:off x="5811611" y="2258498"/>
            <a:ext cx="5619750" cy="3714750"/>
          </a:xfrm>
        </p:spPr>
      </p:pic>
      <p:sp>
        <p:nvSpPr>
          <p:cNvPr id="4" name="TextBox 3">
            <a:extLst>
              <a:ext uri="{FF2B5EF4-FFF2-40B4-BE49-F238E27FC236}">
                <a16:creationId xmlns:a16="http://schemas.microsoft.com/office/drawing/2014/main" id="{9D69BDA9-1CFF-78F2-53F7-FEF36504664D}"/>
              </a:ext>
            </a:extLst>
          </p:cNvPr>
          <p:cNvSpPr txBox="1"/>
          <p:nvPr/>
        </p:nvSpPr>
        <p:spPr>
          <a:xfrm>
            <a:off x="2410691" y="768886"/>
            <a:ext cx="6096000" cy="369332"/>
          </a:xfrm>
          <a:prstGeom prst="rect">
            <a:avLst/>
          </a:prstGeom>
          <a:noFill/>
        </p:spPr>
        <p:txBody>
          <a:bodyPr wrap="square">
            <a:spAutoFit/>
          </a:bodyPr>
          <a:lstStyle/>
          <a:p>
            <a:r>
              <a:rPr lang="en-US" dirty="0"/>
              <a:t>✅ </a:t>
            </a:r>
            <a:r>
              <a:rPr lang="en-US" b="1" dirty="0"/>
              <a:t>Interpretation of the Plot: Ejection Fraction vs Death</a:t>
            </a:r>
            <a:endParaRPr lang="en-US" dirty="0"/>
          </a:p>
        </p:txBody>
      </p:sp>
    </p:spTree>
    <p:extLst>
      <p:ext uri="{BB962C8B-B14F-4D97-AF65-F5344CB8AC3E}">
        <p14:creationId xmlns:p14="http://schemas.microsoft.com/office/powerpoint/2010/main" val="2399148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E29AE7-557A-EAA7-26AB-502B16B4CD85}"/>
              </a:ext>
            </a:extLst>
          </p:cNvPr>
          <p:cNvPicPr>
            <a:picLocks noGrp="1" noChangeAspect="1"/>
          </p:cNvPicPr>
          <p:nvPr>
            <p:ph idx="1"/>
          </p:nvPr>
        </p:nvPicPr>
        <p:blipFill>
          <a:blip r:embed="rId2"/>
          <a:stretch>
            <a:fillRect/>
          </a:stretch>
        </p:blipFill>
        <p:spPr>
          <a:xfrm>
            <a:off x="4475142" y="2029125"/>
            <a:ext cx="7524750" cy="3714750"/>
          </a:xfrm>
        </p:spPr>
      </p:pic>
      <p:sp>
        <p:nvSpPr>
          <p:cNvPr id="12" name="Rectangle 5">
            <a:extLst>
              <a:ext uri="{FF2B5EF4-FFF2-40B4-BE49-F238E27FC236}">
                <a16:creationId xmlns:a16="http://schemas.microsoft.com/office/drawing/2014/main" id="{23C6FA99-7A2D-ACF8-E3BE-9D0F5AF2A917}"/>
              </a:ext>
            </a:extLst>
          </p:cNvPr>
          <p:cNvSpPr>
            <a:spLocks noChangeArrowheads="1"/>
          </p:cNvSpPr>
          <p:nvPr/>
        </p:nvSpPr>
        <p:spPr bwMode="auto">
          <a:xfrm>
            <a:off x="314819" y="2142889"/>
            <a:ext cx="4017818"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Key Observations: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Mortality increases with age:</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The blue curve starts low and gradually rises, indicating that the </a:t>
            </a:r>
            <a:r>
              <a:rPr kumimoji="0" lang="en-US" altLang="en-US" sz="1200" b="1" i="0" u="none" strike="noStrike" cap="none" normalizeH="0" baseline="0" dirty="0">
                <a:ln>
                  <a:noFill/>
                </a:ln>
                <a:solidFill>
                  <a:schemeClr val="tx1"/>
                </a:solidFill>
                <a:effectLst/>
                <a:latin typeface="Arial" panose="020B0604020202020204" pitchFamily="34" charset="0"/>
              </a:rPr>
              <a:t>likelihood of death increases significantly after age 60</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Younger patients mostly survived:</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Most of the </a:t>
            </a:r>
            <a:r>
              <a:rPr kumimoji="0" lang="en-US" altLang="en-US" sz="1200" b="1" i="0" u="none" strike="noStrike" cap="none" normalizeH="0" baseline="0" dirty="0">
                <a:ln>
                  <a:noFill/>
                </a:ln>
                <a:solidFill>
                  <a:schemeClr val="tx1"/>
                </a:solidFill>
                <a:effectLst/>
                <a:latin typeface="Arial" panose="020B0604020202020204" pitchFamily="34" charset="0"/>
              </a:rPr>
              <a:t>surviving patients (red bars)</a:t>
            </a:r>
            <a:r>
              <a:rPr kumimoji="0" lang="en-US" altLang="en-US" sz="1200" b="0" i="0" u="none" strike="noStrike" cap="none" normalizeH="0" baseline="0" dirty="0">
                <a:ln>
                  <a:noFill/>
                </a:ln>
                <a:solidFill>
                  <a:schemeClr val="tx1"/>
                </a:solidFill>
                <a:effectLst/>
                <a:latin typeface="Arial" panose="020B0604020202020204" pitchFamily="34" charset="0"/>
              </a:rPr>
              <a:t> are concentrated between the ages of </a:t>
            </a:r>
            <a:r>
              <a:rPr kumimoji="0" lang="en-US" altLang="en-US" sz="1200" b="1" i="0" u="none" strike="noStrike" cap="none" normalizeH="0" baseline="0" dirty="0">
                <a:ln>
                  <a:noFill/>
                </a:ln>
                <a:solidFill>
                  <a:schemeClr val="tx1"/>
                </a:solidFill>
                <a:effectLst/>
                <a:latin typeface="Arial" panose="020B0604020202020204" pitchFamily="34" charset="0"/>
              </a:rPr>
              <a:t>40 to 65</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Fewer very elderly patients:</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Although older age is linked with higher mortality, the </a:t>
            </a:r>
            <a:r>
              <a:rPr kumimoji="0" lang="en-US" altLang="en-US" sz="1200" b="1" i="0" u="none" strike="noStrike" cap="none" normalizeH="0" baseline="0" dirty="0">
                <a:ln>
                  <a:noFill/>
                </a:ln>
                <a:solidFill>
                  <a:schemeClr val="tx1"/>
                </a:solidFill>
                <a:effectLst/>
                <a:latin typeface="Arial" panose="020B0604020202020204" pitchFamily="34" charset="0"/>
              </a:rPr>
              <a:t>number of patients above 85 is quite low</a:t>
            </a:r>
            <a:r>
              <a:rPr kumimoji="0" lang="en-US" altLang="en-US" sz="1200" b="0" i="0" u="none" strike="noStrike" cap="none" normalizeH="0" baseline="0" dirty="0">
                <a:ln>
                  <a:noFill/>
                </a:ln>
                <a:solidFill>
                  <a:schemeClr val="tx1"/>
                </a:solidFill>
                <a:effectLst/>
                <a:latin typeface="Arial" panose="020B0604020202020204" pitchFamily="34" charset="0"/>
              </a:rPr>
              <a:t>, possibly due to the nature of the dataset or sample selection.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rPr>
              <a:t>Conclusion:</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1" i="0" u="none" strike="noStrike" cap="none" normalizeH="0" baseline="0" dirty="0">
                <a:ln>
                  <a:noFill/>
                </a:ln>
                <a:solidFill>
                  <a:schemeClr val="tx1"/>
                </a:solidFill>
                <a:effectLst/>
                <a:latin typeface="Arial" panose="020B0604020202020204" pitchFamily="34" charset="0"/>
              </a:rPr>
              <a:t>Age is a critical factor in predicting mortality.</a:t>
            </a:r>
            <a:r>
              <a:rPr kumimoji="0" lang="en-US" altLang="en-US" sz="1200" b="0" i="0" u="none" strike="noStrike" cap="none" normalizeH="0" baseline="0" dirty="0">
                <a:ln>
                  <a:noFill/>
                </a:ln>
                <a:solidFill>
                  <a:schemeClr val="tx1"/>
                </a:solidFill>
                <a:effectLst/>
                <a:latin typeface="Arial" panose="020B0604020202020204" pitchFamily="34" charset="0"/>
              </a:rPr>
              <a:t> As patients get older, their </a:t>
            </a:r>
            <a:r>
              <a:rPr kumimoji="0" lang="en-US" altLang="en-US" sz="1200" b="1" i="0" u="none" strike="noStrike" cap="none" normalizeH="0" baseline="0" dirty="0">
                <a:ln>
                  <a:noFill/>
                </a:ln>
                <a:solidFill>
                  <a:schemeClr val="tx1"/>
                </a:solidFill>
                <a:effectLst/>
                <a:latin typeface="Arial" panose="020B0604020202020204" pitchFamily="34" charset="0"/>
              </a:rPr>
              <a:t>risk of death due to heart disease or its complications increases.</a:t>
            </a:r>
            <a:r>
              <a:rPr kumimoji="0" lang="en-US" altLang="en-US" sz="1200" b="0" i="0" u="none" strike="noStrike" cap="none" normalizeH="0" baseline="0" dirty="0">
                <a:ln>
                  <a:noFill/>
                </a:ln>
                <a:solidFill>
                  <a:schemeClr val="tx1"/>
                </a:solidFill>
                <a:effectLst/>
                <a:latin typeface="Arial" panose="020B0604020202020204" pitchFamily="34" charset="0"/>
              </a:rPr>
              <a:t> This insight highlights the importance of early intervention and close monitoring in elderly patients.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03B6C14E-50BD-415D-4669-F46DE0C8BCF2}"/>
              </a:ext>
            </a:extLst>
          </p:cNvPr>
          <p:cNvSpPr txBox="1"/>
          <p:nvPr/>
        </p:nvSpPr>
        <p:spPr>
          <a:xfrm>
            <a:off x="2596738" y="650565"/>
            <a:ext cx="6096000" cy="369332"/>
          </a:xfrm>
          <a:prstGeom prst="rect">
            <a:avLst/>
          </a:prstGeom>
          <a:noFill/>
        </p:spPr>
        <p:txBody>
          <a:bodyPr wrap="square">
            <a:spAutoFit/>
          </a:bodyPr>
          <a:lstStyle/>
          <a:p>
            <a:r>
              <a:rPr lang="en-US" dirty="0"/>
              <a:t>🧠 </a:t>
            </a:r>
            <a:r>
              <a:rPr lang="en-US" b="1" dirty="0"/>
              <a:t>Analysis of the Plot: Age Distribution by Death Event</a:t>
            </a:r>
            <a:endParaRPr lang="en-US" dirty="0"/>
          </a:p>
        </p:txBody>
      </p:sp>
    </p:spTree>
    <p:extLst>
      <p:ext uri="{BB962C8B-B14F-4D97-AF65-F5344CB8AC3E}">
        <p14:creationId xmlns:p14="http://schemas.microsoft.com/office/powerpoint/2010/main" val="2209873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820DE-1499-C211-AD9B-F3A46C22A22E}"/>
              </a:ext>
            </a:extLst>
          </p:cNvPr>
          <p:cNvSpPr>
            <a:spLocks noGrp="1"/>
          </p:cNvSpPr>
          <p:nvPr>
            <p:ph type="title"/>
          </p:nvPr>
        </p:nvSpPr>
        <p:spPr>
          <a:xfrm>
            <a:off x="61546" y="118940"/>
            <a:ext cx="12130454" cy="1859329"/>
          </a:xfrm>
        </p:spPr>
        <p:txBody>
          <a:bodyPr>
            <a:normAutofit/>
          </a:bodyPr>
          <a:lstStyle/>
          <a:p>
            <a:r>
              <a:rPr lang="en-US" sz="3200" b="1" dirty="0"/>
              <a:t>📊 Key Conclusions:</a:t>
            </a:r>
            <a:br>
              <a:rPr lang="en-US" dirty="0"/>
            </a:br>
            <a:r>
              <a:rPr lang="en-US" sz="1800" dirty="0"/>
              <a:t>Patients without anemia (blue line) have a higher probability of survival over time compared to patients with anemia (orange line).</a:t>
            </a:r>
            <a:br>
              <a:rPr lang="en-US" sz="1800" dirty="0"/>
            </a:br>
            <a:r>
              <a:rPr lang="en-US" sz="1800" dirty="0"/>
              <a:t>The difference between the two lines is very clear, especially after about 100 days.</a:t>
            </a:r>
            <a:br>
              <a:rPr lang="en-US" sz="1800" dirty="0"/>
            </a:br>
            <a:r>
              <a:rPr lang="en-US" sz="1800" dirty="0"/>
              <a:t>Having anemia appears to be a risk factor that negatively affects survival, as the survival curve declines faster for those affected by it.</a:t>
            </a:r>
            <a:br>
              <a:rPr lang="en-US" sz="1800" dirty="0"/>
            </a:br>
            <a:endParaRPr lang="en-US" sz="1400" dirty="0"/>
          </a:p>
        </p:txBody>
      </p:sp>
      <p:pic>
        <p:nvPicPr>
          <p:cNvPr id="7" name="Content Placeholder 6">
            <a:extLst>
              <a:ext uri="{FF2B5EF4-FFF2-40B4-BE49-F238E27FC236}">
                <a16:creationId xmlns:a16="http://schemas.microsoft.com/office/drawing/2014/main" id="{7210701A-F12E-99B6-C64C-5624A704EA72}"/>
              </a:ext>
            </a:extLst>
          </p:cNvPr>
          <p:cNvPicPr>
            <a:picLocks noGrp="1" noChangeAspect="1"/>
          </p:cNvPicPr>
          <p:nvPr>
            <p:ph idx="1"/>
          </p:nvPr>
        </p:nvPicPr>
        <p:blipFill>
          <a:blip r:embed="rId2"/>
          <a:stretch>
            <a:fillRect/>
          </a:stretch>
        </p:blipFill>
        <p:spPr>
          <a:xfrm>
            <a:off x="2718723" y="1825625"/>
            <a:ext cx="6754554" cy="4351338"/>
          </a:xfrm>
        </p:spPr>
      </p:pic>
    </p:spTree>
    <p:extLst>
      <p:ext uri="{BB962C8B-B14F-4D97-AF65-F5344CB8AC3E}">
        <p14:creationId xmlns:p14="http://schemas.microsoft.com/office/powerpoint/2010/main" val="80032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213</TotalTime>
  <Words>508</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Observations: Higher median among deceased patients: Patients who died had a higher average serum creatinine level, suggesting impaired kidney function. Many outliers among the deceased: Some cases reached extremely high levels (above 8 mg/dL), which could indicate severe kidney failure. Surviving patients showed a more concentrated and less dispersed distribution: Most of them had low serum creatinine values, closer to the normal range. 📌 Conclusion: An elevated serum creatinine level — a key indicator of kidney function — appears to be clearly associated with a higher likelihood of death. This suggests that deteriorating kidney function may be a critical risk factor in patient prognosis.</vt:lpstr>
      <vt:lpstr>🔍 Key Observations: Median (the line inside the box): It's higher in the group that survived. → Meaning: Most of the patients who lived had a higher ejection fraction than those who died. Interquartile Range (the box): Slightly wider in the surviving group, indicating relatively more variation in their ejection fraction values. Outliers (the dots above and below): Some patients had high ejection fraction even though they died — which is expected, as other factors also contribute to mortality. 📌 Conclusion: Patients who died generally had lower ejection fraction compared to those who survived. This is a strong indication that weakened heart function may be associated with an increased risk of death. </vt:lpstr>
      <vt:lpstr>PowerPoint Presentation</vt:lpstr>
      <vt:lpstr>📊 Key Conclusions: Patients without anemia (blue line) have a higher probability of survival over time compared to patients with anemia (orange line). The difference between the two lines is very clear, especially after about 100 days. Having anemia appears to be a risk factor that negatively affects survival, as the survival curve declines faster for those affected by it.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Ahmed hegazy</dc:creator>
  <cp:lastModifiedBy>Ahmed hegazy</cp:lastModifiedBy>
  <cp:revision>6</cp:revision>
  <dcterms:created xsi:type="dcterms:W3CDTF">2025-05-29T15:53:56Z</dcterms:created>
  <dcterms:modified xsi:type="dcterms:W3CDTF">2025-06-02T00:12:53Z</dcterms:modified>
</cp:coreProperties>
</file>