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30EAA-9989-8694-3070-9FE4DA0DA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74A9-06AF-26C1-3B9D-79B305D3D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28C3-43F3-A305-326C-A57441E0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FB2-CBE2-2068-E2DF-F23D0689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E2D2-8FC6-100F-3639-31F6A6F1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F8D5-A3B6-C9EE-5541-0164B09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B453-E497-232F-CABE-6503A9845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B484-46A4-2014-4CC0-0C555DCD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475B-6E9A-78FC-A568-14EDDEA5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FE15-2BD3-80F2-FE9A-ADB86069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3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ED4B6-515F-DD0A-4E22-914992B94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7A077-A787-EFF8-ECF9-0CD76177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297EC-2FCF-C9CB-1719-8C5F949B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FD08-064D-E0DF-3F1C-1C1B349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8A836-9D60-B2C9-81D8-A5E92D7E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668A6-9682-19F5-9425-F4C2457E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DCFA9-5025-0136-9452-7D994248C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1EA93-4A2D-AFBC-D52D-7CF53F2F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B079-B9C0-4E7E-BE12-6CEE3C2720E7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F130-432D-AB55-4443-C8643119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2EB7A-6B45-E5AD-5494-B4F097A3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67D5-7B68-4743-BF99-18445CE1C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6D2F2-51BC-6A9E-0378-3505C77B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9319-D4DE-7868-DA9F-A1EB3B926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D111B-F8D7-4CEC-5D09-A52E7EA2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0098-DF3E-353D-C3FA-F5AD3207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E8F6-3C4F-3654-DF28-782AFB2D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8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6D09-ED35-AB8D-C331-192B0528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149A3-8BE2-42FB-52CA-FC479560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96EB6-236B-97F8-80E6-21575C0C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B99A-1533-2012-9C2F-9DD1E021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85AC-10AF-92A6-C35B-1C510C30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410-DB80-4F77-B79E-BCF7519D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96BC-45C4-DF5A-DE5B-8CE5E4904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45ADF-EECA-59DF-9000-5A43C2134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12DCB-DECD-AD93-C50B-F0BEF1B4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93A56-1104-EB0E-0A25-A295504A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C89B0-E9FF-8897-8A54-79C7A09E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7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DFB9-45A3-CAF8-2F05-6A815B24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9CEB-D070-5F41-642F-0AD0A4F4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12AB9-6117-FAB8-3F71-6CBC1CFA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A381C-1037-CC5E-71A9-C045B999B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EC8D3-BEB8-011D-F9C3-6A64C6AA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1DFF1-946F-30F4-F5DF-5B96845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E0857-1656-3E1D-DB83-F0E7D1A8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4308E-72F1-09FF-382F-9A253B98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5AE6-E929-A4F9-B882-BCD69FC6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74C4F-2D12-095C-8F88-68E9EF4F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46F74-0E76-88F9-B402-ED531E1D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6006E-A7AE-9B08-432A-2488A400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9B3CD-12B2-929E-DF18-39ED1C65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2456C-9E08-902C-E44F-EAFE3C1B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E20E3-68F3-12C0-96BF-C81B915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2D3D-37C2-1330-1CD6-3A11FFFC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ABC2-E0EE-311D-4993-4FC620BA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BBE62-B94F-8F06-C073-BDE2DFB36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5D57-67B1-C4D2-DA84-8613CEF6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BDE19-D26B-BA48-704D-EC34933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A7EB-4D0D-787A-7DD6-56D8AE3D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5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EB6-05B9-8A5F-2B6E-7B940056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ACAC-E236-FF54-D592-77AA31B8B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7B57-C26E-447C-D177-038EB467B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50F46-58D3-1D09-C751-FD04CDCB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69E12-21EC-6032-FC67-34B9137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859B4-6990-7622-A90D-E73C98EA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8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2F641-A5E7-857D-0A23-09FCE708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577C0-86D4-B471-9B0E-117E0084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FEFD-6514-8EEC-D458-5AB153842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81D6B-1A86-4C20-8C87-0E7851F8C82F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AD406-1AC7-7C0E-59DA-9292C0FFB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A26E-8C24-75FC-B82C-B2D082160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1F735-9DCD-4787-AB49-A5971D37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EA55-2D46-A2B4-C6BD-2CEDB82F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926" y="118087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BMW Car Sales Dashboard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582998-01A7-BA80-CB8C-5362C0D52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What are the Key Insights that we could focus on to provide Valuable Information?</a:t>
            </a:r>
          </a:p>
          <a:p>
            <a:r>
              <a:rPr lang="en-US" dirty="0"/>
              <a:t>Revenue Trends</a:t>
            </a:r>
          </a:p>
          <a:p>
            <a:pPr marL="0" indent="0">
              <a:buNone/>
            </a:pPr>
            <a:r>
              <a:rPr lang="en-US" dirty="0"/>
              <a:t>• Top-Selling Models</a:t>
            </a:r>
          </a:p>
          <a:p>
            <a:pPr marL="0" indent="0">
              <a:buNone/>
            </a:pPr>
            <a:r>
              <a:rPr lang="en-US" dirty="0"/>
              <a:t>• Sales Performance by Country</a:t>
            </a:r>
          </a:p>
          <a:p>
            <a:pPr marL="0" indent="0">
              <a:buNone/>
            </a:pPr>
            <a:r>
              <a:rPr lang="en-US" dirty="0"/>
              <a:t>• Sales Channel Performance</a:t>
            </a:r>
          </a:p>
          <a:p>
            <a:r>
              <a:rPr lang="en-US" dirty="0"/>
              <a:t>Quantity Sold</a:t>
            </a:r>
          </a:p>
          <a:p>
            <a:r>
              <a:rPr lang="en-US" dirty="0"/>
              <a:t>Year over Year Analysis</a:t>
            </a:r>
          </a:p>
        </p:txBody>
      </p:sp>
    </p:spTree>
    <p:extLst>
      <p:ext uri="{BB962C8B-B14F-4D97-AF65-F5344CB8AC3E}">
        <p14:creationId xmlns:p14="http://schemas.microsoft.com/office/powerpoint/2010/main" val="104236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FFF7-460A-251B-7288-39ECA070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Data Cleaning &amp;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54C7-1218-5394-A503-BF9B08CEB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Remove Empty Rows: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Identify and remove any rows where all columns are empty.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Remove Duplicated Rows: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Identify and remove any duplicate rows.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Check and Remove White Spaces &amp; Normalize Text: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Remove leading and trailing white spaces in all text fields.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Check Data Types and Ensure Correctness: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Verify that each column has the correct data type (e.g., date columns should be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datetime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, numerical columns should be integers or floats).</a:t>
            </a:r>
          </a:p>
        </p:txBody>
      </p:sp>
    </p:spTree>
    <p:extLst>
      <p:ext uri="{BB962C8B-B14F-4D97-AF65-F5344CB8AC3E}">
        <p14:creationId xmlns:p14="http://schemas.microsoft.com/office/powerpoint/2010/main" val="43340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9FCC-DE84-857F-3A3C-0A92D6A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Data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D5E97-625E-71DE-9F25-650CBF640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After cleaning the data, create the following dimension tables from the fact table: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dim_Country: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Columns: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Country_ID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Country_Name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Flag_URL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Purpose: Organize and reference country data efficiently.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dim_Model: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Columns: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Model_ID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Model_Name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Photo_URL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Purpose: Store unique model names and their images.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dim_Channel: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Columns: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Channel_ID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>
                <a:latin typeface="Courier New" panose="02070309020205020404" pitchFamily="49" charset="0"/>
              </a:rPr>
              <a:t>Channel_Name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Purpose: Track and analyze sales channels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47473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D2F867-8FC0-91C7-A291-688B3896D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75161"/>
              </p:ext>
            </p:extLst>
          </p:nvPr>
        </p:nvGraphicFramePr>
        <p:xfrm>
          <a:off x="2119470" y="357282"/>
          <a:ext cx="9828286" cy="6382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8580">
                  <a:extLst>
                    <a:ext uri="{9D8B030D-6E8A-4147-A177-3AD203B41FA5}">
                      <a16:colId xmlns:a16="http://schemas.microsoft.com/office/drawing/2014/main" val="947561607"/>
                    </a:ext>
                  </a:extLst>
                </a:gridCol>
                <a:gridCol w="3266223">
                  <a:extLst>
                    <a:ext uri="{9D8B030D-6E8A-4147-A177-3AD203B41FA5}">
                      <a16:colId xmlns:a16="http://schemas.microsoft.com/office/drawing/2014/main" val="1226163077"/>
                    </a:ext>
                  </a:extLst>
                </a:gridCol>
                <a:gridCol w="4523483">
                  <a:extLst>
                    <a:ext uri="{9D8B030D-6E8A-4147-A177-3AD203B41FA5}">
                      <a16:colId xmlns:a16="http://schemas.microsoft.com/office/drawing/2014/main" val="2528455556"/>
                    </a:ext>
                  </a:extLst>
                </a:gridCol>
              </a:tblGrid>
              <a:tr h="4029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 of the filed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Calculations</a:t>
                      </a:r>
                      <a:endParaRPr lang="en-US" sz="105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Exploring </a:t>
                      </a: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471544"/>
                  </a:ext>
                </a:extLst>
              </a:tr>
              <a:tr h="589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Select year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YEAR([Date])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This a parameter to Select year form it 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  create Dimension year to add in the parameter.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72567"/>
                  </a:ext>
                </a:extLst>
              </a:tr>
              <a:tr h="596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 Year Revenue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YEAR([Date]) = [Select </a:t>
                      </a:r>
                      <a:r>
                        <a:rPr lang="en-US" sz="800" kern="100" dirty="0" err="1">
                          <a:effectLst/>
                        </a:rPr>
                        <a:t>Yeat</a:t>
                      </a:r>
                      <a:r>
                        <a:rPr lang="en-US" sz="800" kern="100" dirty="0">
                          <a:effectLst/>
                        </a:rPr>
                        <a:t>] then  [Revenue] end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This is current year revenue  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Add the parameter that I heave done to make it interactive  with user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269436"/>
                  </a:ext>
                </a:extLst>
              </a:tr>
              <a:tr h="596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 Year Revenue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YEAR([Date]) = [Select </a:t>
                      </a:r>
                      <a:r>
                        <a:rPr lang="en-US" sz="800" kern="100" dirty="0" err="1">
                          <a:effectLst/>
                        </a:rPr>
                        <a:t>Yeat</a:t>
                      </a:r>
                      <a:r>
                        <a:rPr lang="en-US" sz="800" kern="100" dirty="0">
                          <a:effectLst/>
                        </a:rPr>
                        <a:t>]-1 then  [Revenue] end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This is a previous year Revenue 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 make mins 1 after parameter to select last year from selections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17050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 Year Quantity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if YEAR([Date]) = [Select Yeat] then  [Quantity Sold] end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>
                          <a:effectLst/>
                        </a:rPr>
                        <a:t>This is current year Quantity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189823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 Year Quantity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YEAR([Date]) = [Select </a:t>
                      </a:r>
                      <a:r>
                        <a:rPr lang="en-US" sz="800" kern="100" dirty="0" err="1">
                          <a:effectLst/>
                        </a:rPr>
                        <a:t>Yeat</a:t>
                      </a:r>
                      <a:r>
                        <a:rPr lang="en-US" sz="800" kern="100" dirty="0">
                          <a:effectLst/>
                        </a:rPr>
                        <a:t>] then  [Quantity Sold] end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This is a previous year Quantity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769770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 Avg  Revenue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AVG([C Year Revenue])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To indicate the average revenue to current year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608022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Below Avg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SUM([Revenue]) &lt;= WINDOW_AVG(SUM([Revenue]))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To indicate what is  below the average revenue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16187"/>
                  </a:ext>
                </a:extLst>
              </a:tr>
              <a:tr h="10356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 Max and  min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SUM([C Year Revenue]) = WINDOW_MAX(SUM([C Year Revenue])) THEN  SUM([C Year Revenue]) ELSEIF SUM([C Year Revenue])=WINDOW_MIN(SUM([C Year Revenue])) THEN SUM([C Year Revenue]) END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This indicate maximum point in the current year  and the minimum point as well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93008"/>
                  </a:ext>
                </a:extLst>
              </a:tr>
              <a:tr h="8103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 Revenue and Quantity &amp;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Choose Revenue or Quantity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[Choose Revenue or Quantity ] = "Revenue" THEN SUM([C Year Revenue])ELSEIF [Choose Revenue or Quantity ] = "Quantity" THEN SUM([c  Quantity]END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Create parameter called choose Revenue and Quantity  for select which any of them 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And calculations for make it select the sum of revenues or Quantity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37564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Diff Revenue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(SUM([C Year Revenue])-SUM([ P Year Revenue ]))/SUM([ P Year Revenue ])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Year over  year analysis  to  understand the data points and patterns between years 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63610"/>
                  </a:ext>
                </a:extLst>
              </a:tr>
              <a:tr h="391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color for table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if [Diff Revenue ]&lt;=0 Then "True" ELSE "False" end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effectLst/>
                        </a:rPr>
                        <a:t> Do indicate color  for less than 0 with red color .</a:t>
                      </a:r>
                      <a:endParaRPr lang="en-US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7857" marR="47857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838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761B772-276F-1FE4-9A9D-F9952B92C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1691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Manipulation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Calculations field 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555-F4FC-085D-B59E-36043E3A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Big Picture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5D4D1-110F-566E-CD96-CC390C39A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Total Revenue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$376 million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Top-Performing Product (Z4)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$17,061,083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Peak Year (2021)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$77,060,453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Top Region (Mexico)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$25,181,113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Top Sales Channel (Wholesales)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$165,713,912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Peak Month (November 2019)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$780,075</a:t>
            </a:r>
          </a:p>
        </p:txBody>
      </p:sp>
    </p:spTree>
    <p:extLst>
      <p:ext uri="{BB962C8B-B14F-4D97-AF65-F5344CB8AC3E}">
        <p14:creationId xmlns:p14="http://schemas.microsoft.com/office/powerpoint/2010/main" val="373922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91FE-BEA7-122D-70E9-783E7052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Trend Analysis Between Two Years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950D-AEC2-0622-CB55-896FA2F1F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Total Revenue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Current Year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$74,734,078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Model Series Performance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Current Year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$3,928,991 (Quantity: 150)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Monthly Revenue Growth (August)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Current Year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$7,401,914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Sales Channel Performance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Current Year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$25,919,552 (Online)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Regional Performance (Mexico)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Current Year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$5,076,142</a:t>
            </a:r>
          </a:p>
        </p:txBody>
      </p:sp>
    </p:spTree>
    <p:extLst>
      <p:ext uri="{BB962C8B-B14F-4D97-AF65-F5344CB8AC3E}">
        <p14:creationId xmlns:p14="http://schemas.microsoft.com/office/powerpoint/2010/main" val="17508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FBC2-A3F7-2E99-3F82-856B8D40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Concepts Behind the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E5A9-4385-4E07-9E5C-22C64B6BE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Revenue Decline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Suggests potential market challenges. Consider diversifying products, expanding markets, and enhancing customer engagement.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Product Success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Significant growth in the Model Series highlights the importance of innovation and customer feedback.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Seasonal Peaks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August's revenue spike indicates the need to capitalize on seasonal trends with targeted promotions.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Channel Shift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The rise of online sales reflects the growing importance of e-commerce. Invest in digital infrastructure and marketing.</a:t>
            </a:r>
          </a:p>
          <a:p>
            <a:pPr marR="0" lvl="0" rtl="0"/>
            <a:r>
              <a:rPr lang="en-US" b="0" i="0" u="none" strike="noStrike" baseline="0">
                <a:latin typeface="Times New Roman" panose="02020603050405020304" pitchFamily="18" charset="0"/>
              </a:rPr>
              <a:t>Regional Growth</a:t>
            </a:r>
            <a:r>
              <a:rPr lang="en-US" b="1" i="0" u="none" strike="noStrike" baseline="0">
                <a:latin typeface="Times New Roman" panose="02020603050405020304" pitchFamily="18" charset="0"/>
              </a:rPr>
              <a:t>: Revenue increase in Mexico points to effective localized strategies and market potential.</a:t>
            </a:r>
          </a:p>
        </p:txBody>
      </p:sp>
    </p:spTree>
    <p:extLst>
      <p:ext uri="{BB962C8B-B14F-4D97-AF65-F5344CB8AC3E}">
        <p14:creationId xmlns:p14="http://schemas.microsoft.com/office/powerpoint/2010/main" val="119464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C2E5-C635-9488-C3D8-69ECB84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2F5496"/>
                </a:solidFill>
                <a:latin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461FE-872E-D3A0-1D8E-D23D90BAF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Addressing Revenue Decline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Diversification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Explore new products or expand existing lines.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Capitalizing on Product Success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Innovation and Development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Invest in R&amp;D for the Model Series.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Leveraging Seasonal Peaks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Seasonal Promotions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Plan campaigns around peak periods.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Strengthening Online Sales Channels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Digital Transformation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Improve the online shopping experience.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Enhancing Regional Growth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Localized Strategies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Develop targeted marketing campaigns and partnerships in high-growth regions.</a:t>
            </a:r>
          </a:p>
          <a:p>
            <a:pPr marR="0" lvl="0" rtl="0"/>
            <a:r>
              <a:rPr lang="en-US" b="1" i="0" u="none" strike="noStrike" baseline="0">
                <a:latin typeface="Times New Roman" panose="02020603050405020304" pitchFamily="18" charset="0"/>
              </a:rPr>
              <a:t>Continuous Monitoring and Adaptation</a:t>
            </a:r>
            <a:r>
              <a:rPr lang="en-US" b="0" i="0" u="none" strike="noStrike" baseline="0">
                <a:latin typeface="Times New Roman" panose="02020603050405020304" pitchFamily="18" charset="0"/>
              </a:rPr>
              <a:t>:</a:t>
            </a:r>
          </a:p>
          <a:p>
            <a:pPr marR="0" lvl="0" rtl="0"/>
            <a:r>
              <a:rPr lang="en-US" b="1" i="0" u="none" strike="noStrike" kern="100" baseline="0">
                <a:latin typeface="Calibri" panose="020F0502020204030204" pitchFamily="34" charset="0"/>
              </a:rPr>
              <a:t>Data-Driven Decision Making</a:t>
            </a:r>
            <a:r>
              <a:rPr lang="en-US" b="0" i="0" u="none" strike="noStrike" kern="100" baseline="0">
                <a:latin typeface="Calibri" panose="020F0502020204030204" pitchFamily="34" charset="0"/>
              </a:rPr>
              <a:t>: Monitor KPIs and use data analytics for agile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656021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916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BMW Car Sales Dashboard</vt:lpstr>
      <vt:lpstr>Data Cleaning &amp; Preparation</vt:lpstr>
      <vt:lpstr>Data Modeling</vt:lpstr>
      <vt:lpstr>PowerPoint Presentation</vt:lpstr>
      <vt:lpstr>Big Picture Analysis</vt:lpstr>
      <vt:lpstr>Trend Analysis Between Two Years</vt:lpstr>
      <vt:lpstr>Concepts Behind the Trends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BMW Car Sales Dashboard</dc:title>
  <dc:creator>Ahmed HegaZY</dc:creator>
  <cp:lastModifiedBy>Ahmed HegaZY</cp:lastModifiedBy>
  <cp:revision>2</cp:revision>
  <dcterms:created xsi:type="dcterms:W3CDTF">2024-09-02T01:32:07Z</dcterms:created>
  <dcterms:modified xsi:type="dcterms:W3CDTF">2024-09-02T03:11:38Z</dcterms:modified>
</cp:coreProperties>
</file>