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</p:sldMasterIdLst>
  <p:notesMasterIdLst>
    <p:notesMasterId r:id="rId27"/>
  </p:notesMasterIdLst>
  <p:handoutMasterIdLst>
    <p:handoutMasterId r:id="rId28"/>
  </p:handoutMasterIdLst>
  <p:sldIdLst>
    <p:sldId id="261" r:id="rId3"/>
    <p:sldId id="257" r:id="rId4"/>
    <p:sldId id="272" r:id="rId5"/>
    <p:sldId id="281" r:id="rId6"/>
    <p:sldId id="282" r:id="rId7"/>
    <p:sldId id="283" r:id="rId8"/>
    <p:sldId id="258" r:id="rId9"/>
    <p:sldId id="259" r:id="rId10"/>
    <p:sldId id="260" r:id="rId11"/>
    <p:sldId id="284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386" autoAdjust="0"/>
  </p:normalViewPr>
  <p:slideViewPr>
    <p:cSldViewPr snapToGrid="0">
      <p:cViewPr varScale="1">
        <p:scale>
          <a:sx n="85" d="100"/>
          <a:sy n="85" d="100"/>
        </p:scale>
        <p:origin x="1536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5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algorithm on the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7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7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83C5-2DD4-4F8A-AAAF-4C1AD1F82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A71C3-7949-4216-9A05-A5C4894C9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64F4-9145-4E4F-93CE-2B1C2540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69BE-18C9-43A8-A3A2-F0B43397CB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F46FD-4C6A-4C14-88A3-37B2A05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97F2D-6D37-496C-B4C2-CFCC96D6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FAA7-5653-430C-855B-4220682C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35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E566-58B3-406F-9A1A-5547350E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B3D3-6E14-4B8C-B48E-674721572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4CFB-4976-4347-9B28-A2EE9ABF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69BE-18C9-43A8-A3A2-F0B43397CB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2092-1E26-445F-88C5-60D12D78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B4EF3-BAA4-4E05-A6B9-454EEF1A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FAA7-5653-430C-855B-4220682C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6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F79A-2549-4592-AEF4-8DDDE630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43089-EC6A-4AE2-8FD6-1D2B848E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8C78-777F-49C2-9FCD-78A54D88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69BE-18C9-43A8-A3A2-F0B43397CB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3905-7EBA-485D-8536-77E7D27A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BB802-4500-4A83-BAFC-873EA091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FAA7-5653-430C-855B-4220682C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3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BE3D-24BC-401F-855B-86DB5CCD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24DD-A398-45AC-9FC8-4C8D9B570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EEBE3-0132-4C68-B130-1B7F656B3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3DDE4-3647-4F4D-B6FE-7FF89EF9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69BE-18C9-43A8-A3A2-F0B43397CB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C58D2-9109-41BE-8F3A-166699D5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56638-33B0-4422-A895-F56E7B12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FAA7-5653-430C-855B-4220682C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A164-7830-4FE4-972F-FFF4000A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4DD3D-B421-4958-906B-D003E2CAF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C117B-2B83-49B9-92CD-200BEEAA9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F6419-0AB7-4FE9-8523-0818EF4C3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A2304-EBD6-41EA-983E-E9B395F6A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76B5A-340D-4148-8520-DF2F6180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69BE-18C9-43A8-A3A2-F0B43397CB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A083A-3D2D-4009-8C78-41032703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AC1B4-F59E-49E1-ACC4-0F095907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FAA7-5653-430C-855B-4220682C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6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6434-F3D2-4169-99DF-62050D32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70B3A-4D42-4CA4-9F24-FD861C47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69BE-18C9-43A8-A3A2-F0B43397CB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BD4EE-1DFC-4ED0-BBEA-659024C3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10F5E-5305-4ACF-A7E1-487F179F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FAA7-5653-430C-855B-4220682C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03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8F662-542F-412B-9B14-B149F9C7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69BE-18C9-43A8-A3A2-F0B43397CB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23496-0C36-4073-914E-390B9523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FF45E-0671-40EB-AB43-ADC30034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FAA7-5653-430C-855B-4220682C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7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A27B-1175-424D-8CD1-2F383B3A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142A-5859-4D59-84D7-CE0EA72C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FFB46-5AFC-4D9E-B30A-880C5DADB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0C3E3-5B9E-4ED2-A308-9E77673B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69BE-18C9-43A8-A3A2-F0B43397CB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D3F93-F1FE-443C-A965-A06C1941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5B6B6-6FB2-4BDA-8571-BDC0608D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FAA7-5653-430C-855B-4220682C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0199-4E62-4B4A-B8F1-1055B222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D4C51-2212-4416-9F5B-02D48FFA7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63097-8A45-4102-87F6-310E1BAC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C0E5F-397C-400A-9C97-C0468AD2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69BE-18C9-43A8-A3A2-F0B43397CB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98409-1FDA-4EB7-B283-DC003496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5475F-07F5-4F4C-B270-49D50E5D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FAA7-5653-430C-855B-4220682C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15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3B65-F603-4303-87AF-84BFF810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6D7CF-D2DE-45D9-BBB0-F83A79B9A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126B-71D0-4767-9A44-3554FD4A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69BE-18C9-43A8-A3A2-F0B43397CB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771F6-02D2-44B6-AEAC-4B7E5454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4B38-B099-4195-BADB-6DB5D0DD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FAA7-5653-430C-855B-4220682C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5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A4EC7-4910-464D-9B4A-96744B132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0B007-D458-44FD-A980-6616258A7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F4A2-B1FB-44B0-914B-707101F1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69BE-18C9-43A8-A3A2-F0B43397CB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918B7-A80A-4055-813C-A95EDCAB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A16F7-3103-4D6E-8E3F-5DFD0DAD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FAA7-5653-430C-855B-4220682C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11/23/2019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6F77-5F2A-4FA6-82A4-9719D218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9854B-6FDD-42B2-9D35-F036C520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A4D05-B2AC-48B2-952A-81A2CCC30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069BE-18C9-43A8-A3A2-F0B43397CB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9AD76-DA2F-4A8D-B17D-F4C56B244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7954A-D5F4-409F-B1CB-FD4DB49A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FAA7-5653-430C-855B-4220682C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15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Texture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57E42-8821-4019-A209-A2CAD50748AE}"/>
              </a:ext>
            </a:extLst>
          </p:cNvPr>
          <p:cNvSpPr txBox="1"/>
          <p:nvPr/>
        </p:nvSpPr>
        <p:spPr>
          <a:xfrm>
            <a:off x="1288252" y="603349"/>
            <a:ext cx="5438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Engineering Department</a:t>
            </a:r>
          </a:p>
          <a:p>
            <a:r>
              <a:rPr lang="en-US" dirty="0"/>
              <a:t>Faculty of Engineering</a:t>
            </a:r>
          </a:p>
          <a:p>
            <a:r>
              <a:rPr lang="en-US" dirty="0"/>
              <a:t>Cairo University </a:t>
            </a:r>
          </a:p>
          <a:p>
            <a:r>
              <a:rPr lang="en-US" dirty="0"/>
              <a:t>Image Processing &amp; Computer Vision - CMP(N)446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7C90BC-85FF-4382-AE54-33BBB6B4A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998" y="603349"/>
            <a:ext cx="666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05">
            <a:extLst>
              <a:ext uri="{FF2B5EF4-FFF2-40B4-BE49-F238E27FC236}">
                <a16:creationId xmlns:a16="http://schemas.microsoft.com/office/drawing/2014/main" id="{22EBE738-612D-4D0D-865C-7DAD4F4118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5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06">
            <a:extLst>
              <a:ext uri="{FF2B5EF4-FFF2-40B4-BE49-F238E27FC236}">
                <a16:creationId xmlns:a16="http://schemas.microsoft.com/office/drawing/2014/main" id="{7FA6BCA4-13DB-4311-A743-A5C2918C9B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07">
            <a:extLst>
              <a:ext uri="{FF2B5EF4-FFF2-40B4-BE49-F238E27FC236}">
                <a16:creationId xmlns:a16="http://schemas.microsoft.com/office/drawing/2014/main" id="{2F9A3EA8-09A0-462D-98E1-C6B56E0A50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0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08">
            <a:extLst>
              <a:ext uri="{FF2B5EF4-FFF2-40B4-BE49-F238E27FC236}">
                <a16:creationId xmlns:a16="http://schemas.microsoft.com/office/drawing/2014/main" id="{D7AE328E-CA97-4991-A1F1-0D7DAE7997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1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09">
            <a:extLst>
              <a:ext uri="{FF2B5EF4-FFF2-40B4-BE49-F238E27FC236}">
                <a16:creationId xmlns:a16="http://schemas.microsoft.com/office/drawing/2014/main" id="{CBF6DDA6-A3A0-4374-B63D-D20E6484F7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10">
            <a:extLst>
              <a:ext uri="{FF2B5EF4-FFF2-40B4-BE49-F238E27FC236}">
                <a16:creationId xmlns:a16="http://schemas.microsoft.com/office/drawing/2014/main" id="{078223AA-9F1B-4040-AF7E-FBF62DF3D8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2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11">
            <a:extLst>
              <a:ext uri="{FF2B5EF4-FFF2-40B4-BE49-F238E27FC236}">
                <a16:creationId xmlns:a16="http://schemas.microsoft.com/office/drawing/2014/main" id="{DA8802D3-AB51-4D31-B679-C6EC6DA90E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5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12">
            <a:extLst>
              <a:ext uri="{FF2B5EF4-FFF2-40B4-BE49-F238E27FC236}">
                <a16:creationId xmlns:a16="http://schemas.microsoft.com/office/drawing/2014/main" id="{E04B8EB4-8F58-4A69-B7E0-58FE0523BB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4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13">
            <a:extLst>
              <a:ext uri="{FF2B5EF4-FFF2-40B4-BE49-F238E27FC236}">
                <a16:creationId xmlns:a16="http://schemas.microsoft.com/office/drawing/2014/main" id="{05B1C702-EF3F-4D51-9B3A-19B92748C2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3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14">
            <a:extLst>
              <a:ext uri="{FF2B5EF4-FFF2-40B4-BE49-F238E27FC236}">
                <a16:creationId xmlns:a16="http://schemas.microsoft.com/office/drawing/2014/main" id="{5288D4E2-F85E-4997-820A-CF10C3B65D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0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1334" y="1785436"/>
            <a:ext cx="5729331" cy="3287128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/>
              <a:t>Quiz Time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15">
            <a:extLst>
              <a:ext uri="{FF2B5EF4-FFF2-40B4-BE49-F238E27FC236}">
                <a16:creationId xmlns:a16="http://schemas.microsoft.com/office/drawing/2014/main" id="{E6EC96F8-A906-4512-998D-A85D52E0A4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3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2BE9-C828-4C6A-A22E-2F7FF21C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GLCM to a Compact Representation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E19CBE-C223-4AE1-9CFB-3B596FFD33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000" t="45313" r="23125" b="25000"/>
          <a:stretch>
            <a:fillRect/>
          </a:stretch>
        </p:blipFill>
        <p:spPr bwMode="auto">
          <a:xfrm>
            <a:off x="1543466" y="2619675"/>
            <a:ext cx="9260001" cy="42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974579-ED1B-4E9D-AC40-8E0573FA8F58}"/>
              </a:ext>
            </a:extLst>
          </p:cNvPr>
          <p:cNvSpPr txBox="1"/>
          <p:nvPr/>
        </p:nvSpPr>
        <p:spPr>
          <a:xfrm>
            <a:off x="1388533" y="1772355"/>
            <a:ext cx="9098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the matrix is often huge and sparse, it is further processed to get a more compact measure (like homogeneity).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372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6A86-4E1E-4D66-AA5A-B5E10C750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u="sng" dirty="0"/>
              <a:t>L</a:t>
            </a:r>
            <a:r>
              <a:rPr lang="en-US" sz="7200" dirty="0"/>
              <a:t>ocal </a:t>
            </a:r>
            <a:r>
              <a:rPr lang="en-US" sz="7200" u="sng" dirty="0"/>
              <a:t>B</a:t>
            </a:r>
            <a:r>
              <a:rPr lang="en-US" sz="7200" dirty="0"/>
              <a:t>inary </a:t>
            </a:r>
            <a:r>
              <a:rPr lang="en-US" sz="7200" u="sng" dirty="0"/>
              <a:t>P</a:t>
            </a:r>
            <a:r>
              <a:rPr lang="en-US" sz="7200" dirty="0"/>
              <a:t>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CEAAA-39E0-4E45-BE70-AC7FDC754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18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1BEF-3294-425D-AFBC-7D56DAB9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LBP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2608-0399-4E9C-B26C-CA13037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each pixel, we will create an 8-bit number that represents its relationship to its neighbors.</a:t>
            </a:r>
          </a:p>
          <a:p>
            <a:r>
              <a:rPr lang="en-US" sz="2800" dirty="0"/>
              <a:t>Then, we will make a histogram from the output 2D matrix.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304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1334" y="1785436"/>
            <a:ext cx="5729331" cy="3287128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/>
              <a:t>Lab Time</a:t>
            </a:r>
          </a:p>
        </p:txBody>
      </p:sp>
    </p:spTree>
    <p:extLst>
      <p:ext uri="{BB962C8B-B14F-4D97-AF65-F5344CB8AC3E}">
        <p14:creationId xmlns:p14="http://schemas.microsoft.com/office/powerpoint/2010/main" val="52452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1FC0-8037-4C20-A1DB-0603FFD1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3F203-D882-463E-AC64-12496E304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GLCM &amp; LBP</a:t>
            </a:r>
          </a:p>
        </p:txBody>
      </p:sp>
    </p:spTree>
    <p:extLst>
      <p:ext uri="{BB962C8B-B14F-4D97-AF65-F5344CB8AC3E}">
        <p14:creationId xmlns:p14="http://schemas.microsoft.com/office/powerpoint/2010/main" val="91160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57E2-7933-4191-92AE-DA548A956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u="sng" dirty="0"/>
              <a:t>G</a:t>
            </a:r>
            <a:r>
              <a:rPr lang="en-US" sz="5400" dirty="0"/>
              <a:t>ray </a:t>
            </a:r>
            <a:r>
              <a:rPr lang="en-US" sz="5400" u="sng" dirty="0"/>
              <a:t>L</a:t>
            </a:r>
            <a:r>
              <a:rPr lang="en-US" sz="5400" dirty="0"/>
              <a:t>evel </a:t>
            </a:r>
            <a:br>
              <a:rPr lang="en-US" sz="5400" dirty="0"/>
            </a:br>
            <a:r>
              <a:rPr lang="en-US" sz="5400" u="sng" dirty="0"/>
              <a:t>C</a:t>
            </a:r>
            <a:r>
              <a:rPr lang="en-US" sz="5400" dirty="0"/>
              <a:t>o-occurrence </a:t>
            </a:r>
            <a:r>
              <a:rPr lang="en-US" sz="5400" u="sng" dirty="0"/>
              <a:t>M</a:t>
            </a:r>
            <a:r>
              <a:rPr lang="en-US" sz="5400" dirty="0"/>
              <a:t>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43B23-0238-4357-B054-F31B1B25A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8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70A6-9AF9-4F2D-B828-2C3C9E20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5830-892B-4963-8CFF-A689A43D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 a quantitative measure of the texture present in an image (statistical texture analysis approach)</a:t>
            </a:r>
          </a:p>
        </p:txBody>
      </p:sp>
    </p:spTree>
    <p:extLst>
      <p:ext uri="{BB962C8B-B14F-4D97-AF65-F5344CB8AC3E}">
        <p14:creationId xmlns:p14="http://schemas.microsoft.com/office/powerpoint/2010/main" val="192704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01">
            <a:extLst>
              <a:ext uri="{FF2B5EF4-FFF2-40B4-BE49-F238E27FC236}">
                <a16:creationId xmlns:a16="http://schemas.microsoft.com/office/drawing/2014/main" id="{445FD4B0-F46B-4ADE-A353-042E122C0C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4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02">
            <a:extLst>
              <a:ext uri="{FF2B5EF4-FFF2-40B4-BE49-F238E27FC236}">
                <a16:creationId xmlns:a16="http://schemas.microsoft.com/office/drawing/2014/main" id="{F3F4663F-D18A-4238-9ADA-996F212EE4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0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03">
            <a:extLst>
              <a:ext uri="{FF2B5EF4-FFF2-40B4-BE49-F238E27FC236}">
                <a16:creationId xmlns:a16="http://schemas.microsoft.com/office/drawing/2014/main" id="{08826C0D-C9B5-4342-A3C6-A7F9745ACF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6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04">
            <a:extLst>
              <a:ext uri="{FF2B5EF4-FFF2-40B4-BE49-F238E27FC236}">
                <a16:creationId xmlns:a16="http://schemas.microsoft.com/office/drawing/2014/main" id="{D69D615E-8B28-4157-9F87-225221D5EF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3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164</TotalTime>
  <Words>131</Words>
  <Application>Microsoft Office PowerPoint</Application>
  <PresentationFormat>Widescreen</PresentationFormat>
  <Paragraphs>24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Diamond Grid 16x9</vt:lpstr>
      <vt:lpstr>Office Theme</vt:lpstr>
      <vt:lpstr>Tutorial 8</vt:lpstr>
      <vt:lpstr>Quiz Time</vt:lpstr>
      <vt:lpstr>Algorithms Review</vt:lpstr>
      <vt:lpstr>Gray Level  Co-occurrence Matrix</vt:lpstr>
      <vt:lpstr>Goal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GLCM to a Compact Representation</vt:lpstr>
      <vt:lpstr>Local Binary Pattern</vt:lpstr>
      <vt:lpstr>LBP Algorithm</vt:lpstr>
      <vt:lpstr>Lab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</dc:title>
  <dc:creator>Ahmed Maher</dc:creator>
  <cp:lastModifiedBy>Ahmed Maher</cp:lastModifiedBy>
  <cp:revision>16</cp:revision>
  <dcterms:created xsi:type="dcterms:W3CDTF">2019-09-27T15:43:09Z</dcterms:created>
  <dcterms:modified xsi:type="dcterms:W3CDTF">2019-11-23T20:52:01Z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