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t>Deep Learning Interactive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Martin Dyrba</a:t>
            </a:r>
          </a:p>
          <a:p>
            <a:r>
              <a:t>German Center for Neurodegenerative Diseases (DZNE)</a:t>
            </a:r>
          </a:p>
        </p:txBody>
      </p:sp>
      <p:pic>
        <p:nvPicPr>
          <p:cNvPr id="4" name="Picture 3" descr="InteractiveV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4577889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t>Resources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GitHub: github.com/martindyrba/DeepLearningInteractiveVis</a:t>
            </a:r>
          </a:p>
          <a:p/>
          <a:p>
            <a:r>
              <a:t>• Docker Hub: docker pull martindyrba/interactivevis</a:t>
            </a:r>
            <a:br/>
          </a:p>
          <a:p>
            <a:r>
              <a:t>• Demo: explaination.net/demo</a:t>
            </a:r>
            <a:br/>
          </a:p>
          <a:p>
            <a:r>
              <a:t>• Documentation available in project README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Purpose: CNN model for Alzheimer's disease detection</a:t>
            </a:r>
          </a:p>
          <a:p/>
          <a:p>
            <a:r>
              <a:t>• Interactive visualization of brain regions relevance</a:t>
            </a:r>
            <a:br/>
          </a:p>
          <a:p>
            <a:r>
              <a:t>• Published in Alzheimer's Research &amp; Therapy (2021)</a:t>
            </a:r>
            <a:br/>
          </a:p>
          <a:p>
            <a:r>
              <a:t>• DOI: 10.1186/s13195-021-00924-2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t>Key Features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3D Convolutional Neural Network</a:t>
            </a:r>
          </a:p>
          <a:p/>
          <a:p>
            <a:r>
              <a:t>• Interactive Brain Region Visualization</a:t>
            </a:r>
            <a:br/>
          </a:p>
          <a:p>
            <a:r>
              <a:t>• Real-time Relevance Mapping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latin typeface="Consolas"/>
              </a:defRPr>
            </a:pPr>
            <a:r>
              <a:t>def apply_thresholds(self, relevance_map, threshold=0.5, cluster_size=20):</a:t>
            </a:r>
          </a:p>
          <a:p>
            <a:pPr>
              <a:defRPr sz="1400">
                <a:latin typeface="Consolas"/>
              </a:defRPr>
            </a:pPr>
            <a:r>
              <a:t>    # Apply threshold to relevance map</a:t>
            </a:r>
          </a:p>
          <a:p>
            <a:pPr>
              <a:defRPr sz="1400">
                <a:latin typeface="Consolas"/>
              </a:defRPr>
            </a:pPr>
            <a:r>
              <a:t>    self.overlay = np.copy(relevance_map)</a:t>
            </a:r>
          </a:p>
          <a:p>
            <a:pPr>
              <a:defRPr sz="1400">
                <a:latin typeface="Consolas"/>
              </a:defRPr>
            </a:pPr>
            <a:r>
              <a:t>    self.overlay[np.abs(self.overlay) &lt; threshold] = 0</a:t>
            </a:r>
          </a:p>
          <a:p>
            <a:pPr>
              <a:defRPr sz="1400">
                <a:latin typeface="Consolas"/>
              </a:defRPr>
            </a:pPr>
            <a:r>
              <a:t>    </a:t>
            </a:r>
          </a:p>
          <a:p>
            <a:pPr>
              <a:defRPr sz="1400">
                <a:latin typeface="Consolas"/>
              </a:defRPr>
            </a:pPr>
            <a:r>
              <a:t>    # Cluster size filtering</a:t>
            </a:r>
          </a:p>
          <a:p>
            <a:pPr>
              <a:defRPr sz="1400">
                <a:latin typeface="Consolas"/>
              </a:defRPr>
            </a:pPr>
            <a:r>
              <a:t>    labelimg = np.copy(self.overlay)</a:t>
            </a:r>
          </a:p>
          <a:p>
            <a:pPr>
              <a:defRPr sz="1400">
                <a:latin typeface="Consolas"/>
              </a:defRPr>
            </a:pPr>
            <a:r>
              <a:t>    labelimg[labelimg &gt; 0] = 1  # binarize img</a:t>
            </a:r>
          </a:p>
          <a:p>
            <a:pPr>
              <a:defRPr sz="1400">
                <a:latin typeface="Consolas"/>
              </a:defRPr>
            </a:pPr>
            <a:r>
              <a:t>    labelimg = label(labelimg, connectivity=2)</a:t>
            </a:r>
          </a:p>
          <a:p>
            <a:pPr>
              <a:defRPr sz="1400">
                <a:latin typeface="Consolas"/>
              </a:defRPr>
            </a:pPr>
            <a:r>
              <a:t>    </a:t>
            </a:r>
          </a:p>
          <a:p>
            <a:pPr>
              <a:defRPr sz="1400">
                <a:latin typeface="Consolas"/>
              </a:defRPr>
            </a:pPr>
            <a:r>
              <a:t>    # Calculate cluster properties</a:t>
            </a:r>
          </a:p>
          <a:p>
            <a:pPr>
              <a:defRPr sz="1400">
                <a:latin typeface="Consolas"/>
              </a:defRPr>
            </a:pPr>
            <a:r>
              <a:t>    lprops = regionprops(labelimg, intensity_image=self.overlay)</a:t>
            </a:r>
          </a:p>
          <a:p>
            <a:pPr>
              <a:defRPr sz="1400">
                <a:latin typeface="Consolas"/>
              </a:defRPr>
            </a:pPr>
            <a:r>
              <a:t>    self.clust_sizes = []</a:t>
            </a:r>
          </a:p>
          <a:p>
            <a:pPr>
              <a:defRPr sz="1400">
                <a:latin typeface="Consolas"/>
              </a:defRPr>
            </a:pPr>
            <a:r>
              <a:t>    for lab in lprops:</a:t>
            </a:r>
          </a:p>
          <a:p>
            <a:pPr>
              <a:defRPr sz="1400">
                <a:latin typeface="Consolas"/>
              </a:defRPr>
            </a:pPr>
            <a:r>
              <a:t>        if lab.area &lt; cluster_size:</a:t>
            </a:r>
          </a:p>
          <a:p>
            <a:pPr>
              <a:defRPr sz="1400">
                <a:latin typeface="Consolas"/>
              </a:defRPr>
            </a:pPr>
            <a:r>
              <a:t>            labelimg[labelimg == lab.label] = 0  # remove small clusters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8229600" cy="36576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t>Visualization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latin typeface="Consolas"/>
              </a:defRPr>
            </a:pPr>
            <a:r>
              <a:t>def overlay2rgba(relevance_map, alpha=0.5):</a:t>
            </a:r>
          </a:p>
          <a:p>
            <a:pPr>
              <a:defRPr sz="1400">
                <a:latin typeface="Consolas"/>
              </a:defRPr>
            </a:pPr>
            <a:r>
              <a:t>    # Convert relevance map to RGBA visualization</a:t>
            </a:r>
          </a:p>
          <a:p>
            <a:pPr>
              <a:defRPr sz="1400">
                <a:latin typeface="Consolas"/>
              </a:defRPr>
            </a:pPr>
            <a:r>
              <a:t>    alpha_mask = np.copy(relevance_map)</a:t>
            </a:r>
          </a:p>
          <a:p>
            <a:pPr>
              <a:defRPr sz="1400">
                <a:latin typeface="Consolas"/>
              </a:defRPr>
            </a:pPr>
            <a:r>
              <a:t>    alpha_mask[np.abs(alpha_mask) &gt; 0] = alpha</a:t>
            </a:r>
          </a:p>
          <a:p>
            <a:pPr>
              <a:defRPr sz="1400">
                <a:latin typeface="Consolas"/>
              </a:defRPr>
            </a:pPr>
            <a:r>
              <a:t>    </a:t>
            </a:r>
          </a:p>
          <a:p>
            <a:pPr>
              <a:defRPr sz="1400">
                <a:latin typeface="Consolas"/>
              </a:defRPr>
            </a:pPr>
            <a:r>
              <a:t>    # Scale to color range</a:t>
            </a:r>
          </a:p>
          <a:p>
            <a:pPr>
              <a:defRPr sz="1400">
                <a:latin typeface="Consolas"/>
              </a:defRPr>
            </a:pPr>
            <a:r>
              <a:t>    relevance_map = relevance_map / 2 + 0.5</a:t>
            </a:r>
          </a:p>
          <a:p>
            <a:pPr>
              <a:defRPr sz="1400">
                <a:latin typeface="Consolas"/>
              </a:defRPr>
            </a:pPr>
            <a:r>
              <a:t>    ovl = np.uint8(overlay_colormap(relevance_map) * 255)</a:t>
            </a:r>
          </a:p>
          <a:p>
            <a:pPr>
              <a:defRPr sz="1400">
                <a:latin typeface="Consolas"/>
              </a:defRPr>
            </a:pPr>
            <a:r>
              <a:t>    ovl[:, :, :, 3] = np.uint8(alpha_mask * 255)</a:t>
            </a:r>
          </a:p>
          <a:p>
            <a:pPr>
              <a:defRPr sz="1400">
                <a:latin typeface="Consolas"/>
              </a:defRPr>
            </a:pPr>
            <a:r>
              <a:t>    </a:t>
            </a:r>
          </a:p>
          <a:p>
            <a:pPr>
              <a:defRPr sz="1400">
                <a:latin typeface="Consolas"/>
              </a:defRPr>
            </a:pPr>
            <a:r>
              <a:t>    return ovl.view("uint32").reshape(ovl.shape[:3])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8229600" cy="36576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t>Interactive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latin typeface="Consolas"/>
              </a:defRPr>
            </a:pPr>
            <a:r>
              <a:t>def click_frontal_callback(event):</a:t>
            </a:r>
          </a:p>
          <a:p>
            <a:pPr>
              <a:defRPr sz="1400">
                <a:latin typeface="Consolas"/>
              </a:defRPr>
            </a:pPr>
            <a:r>
              <a:t>    # Handle user interaction with frontal brain view</a:t>
            </a:r>
          </a:p>
          <a:p>
            <a:pPr>
              <a:defRPr sz="1400">
                <a:latin typeface="Consolas"/>
              </a:defRPr>
            </a:pPr>
            <a:r>
              <a:t>    if event.x &lt; 1:</a:t>
            </a:r>
          </a:p>
          <a:p>
            <a:pPr>
              <a:defRPr sz="1400">
                <a:latin typeface="Consolas"/>
              </a:defRPr>
            </a:pPr>
            <a:r>
              <a:t>        x = 1</a:t>
            </a:r>
          </a:p>
          <a:p>
            <a:pPr>
              <a:defRPr sz="1400">
                <a:latin typeface="Consolas"/>
              </a:defRPr>
            </a:pPr>
            <a:r>
              <a:t>    elif event.x &gt; slice_slider_sagittal.end:</a:t>
            </a:r>
          </a:p>
          <a:p>
            <a:pPr>
              <a:defRPr sz="1400">
                <a:latin typeface="Consolas"/>
              </a:defRPr>
            </a:pPr>
            <a:r>
              <a:t>        x = slice_slider_sagittal.end</a:t>
            </a:r>
          </a:p>
          <a:p>
            <a:pPr>
              <a:defRPr sz="1400">
                <a:latin typeface="Consolas"/>
              </a:defRPr>
            </a:pPr>
            <a:r>
              <a:t>    else:</a:t>
            </a:r>
          </a:p>
          <a:p>
            <a:pPr>
              <a:defRPr sz="1400">
                <a:latin typeface="Consolas"/>
              </a:defRPr>
            </a:pPr>
            <a:r>
              <a:t>        x = int(round(event.x))</a:t>
            </a:r>
          </a:p>
          <a:p>
            <a:pPr>
              <a:defRPr sz="1400">
                <a:latin typeface="Consolas"/>
              </a:defRPr>
            </a:pPr>
            <a:r>
              <a:t>        </a:t>
            </a:r>
          </a:p>
          <a:p>
            <a:pPr>
              <a:defRPr sz="1400">
                <a:latin typeface="Consolas"/>
              </a:defRPr>
            </a:pPr>
            <a:r>
              <a:t>    # Update other views</a:t>
            </a:r>
          </a:p>
          <a:p>
            <a:pPr>
              <a:defRPr sz="1400">
                <a:latin typeface="Consolas"/>
              </a:defRPr>
            </a:pPr>
            <a:r>
              <a:t>    slice_slider_sagittal.update(value=x)</a:t>
            </a:r>
          </a:p>
          <a:p>
            <a:pPr>
              <a:defRPr sz="1400">
                <a:latin typeface="Consolas"/>
              </a:defRPr>
            </a:pPr>
            <a:r>
              <a:t>    slice_slider_axial.update(value=y)</a:t>
            </a:r>
          </a:p>
          <a:p>
            <a:pPr>
              <a:defRPr sz="1400">
                <a:latin typeface="Consolas"/>
              </a:defRPr>
            </a:pPr>
            <a:r>
              <a:t>    plot_sagittal()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8229600" cy="36576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Model-View-Controller (MVC) Architecture</a:t>
            </a:r>
          </a:p>
          <a:p/>
          <a:p>
            <a:r>
              <a:t>• Bokeh Web Application Framework</a:t>
            </a:r>
            <a:br/>
          </a:p>
          <a:p>
            <a:r>
              <a:t>• TensorFlow for CNN Implementation</a:t>
            </a:r>
            <a:br/>
          </a:p>
          <a:p>
            <a:r>
              <a:t>• Docker Containerization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Python-based implementation</a:t>
            </a:r>
          </a:p>
          <a:p/>
          <a:p>
            <a:r>
              <a:t>• TensorFlow 1.15 framework</a:t>
            </a:r>
            <a:br/>
          </a:p>
          <a:p>
            <a:r>
              <a:t>• Bokeh web application</a:t>
            </a:r>
            <a:br/>
          </a:p>
          <a:p>
            <a:r>
              <a:t>• Docker containerization</a:t>
            </a:r>
            <a:br/>
          </a:p>
          <a:p>
            <a:r>
              <a:t>• GPU-accelerated training support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t>Usage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Public web service (explaination.net/demo)</a:t>
            </a:r>
          </a:p>
          <a:p/>
          <a:p>
            <a:r>
              <a:t>• Docker container deployment</a:t>
            </a:r>
            <a:br/>
          </a:p>
          <a:p>
            <a:r>
              <a:t>• Local installation</a:t>
            </a:r>
            <a:br/>
          </a:p>
          <a:p>
            <a:r>
              <a:t>• Multiple deployment options for different use cases</a:t>
            </a:r>
          </a:p>
        </p:txBody>
      </p:sp>
      <p:pic>
        <p:nvPicPr>
          <p:cNvPr id="4" name="Picture 3" descr="InteractiveV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6103851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t>Results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Improved CNN comprehensibility</a:t>
            </a:r>
          </a:p>
          <a:p/>
          <a:p>
            <a:r>
              <a:t>• Interactive relevance map visualization</a:t>
            </a:r>
            <a:br/>
          </a:p>
          <a:p>
            <a:r>
              <a:t>• Validation across multiple datasets</a:t>
            </a:r>
            <a:br/>
          </a:p>
          <a:p>
            <a:r>
              <a:t>• Clinical application potential</a:t>
            </a:r>
            <a:br/>
          </a:p>
          <a:p>
            <a:r>
              <a:t>• Enhanced understanding of model decisions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