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7" r:id="rId1"/>
  </p:sldMasterIdLst>
  <p:notesMasterIdLst>
    <p:notesMasterId r:id="rId27"/>
  </p:notesMasterIdLst>
  <p:sldIdLst>
    <p:sldId id="256" r:id="rId2"/>
    <p:sldId id="257" r:id="rId3"/>
    <p:sldId id="258" r:id="rId4"/>
    <p:sldId id="268" r:id="rId5"/>
    <p:sldId id="267" r:id="rId6"/>
    <p:sldId id="277" r:id="rId7"/>
    <p:sldId id="259" r:id="rId8"/>
    <p:sldId id="260" r:id="rId9"/>
    <p:sldId id="279" r:id="rId10"/>
    <p:sldId id="280" r:id="rId11"/>
    <p:sldId id="278" r:id="rId12"/>
    <p:sldId id="281" r:id="rId13"/>
    <p:sldId id="282" r:id="rId14"/>
    <p:sldId id="261" r:id="rId15"/>
    <p:sldId id="262" r:id="rId16"/>
    <p:sldId id="283" r:id="rId17"/>
    <p:sldId id="276" r:id="rId18"/>
    <p:sldId id="270" r:id="rId19"/>
    <p:sldId id="271" r:id="rId20"/>
    <p:sldId id="272" r:id="rId21"/>
    <p:sldId id="274" r:id="rId22"/>
    <p:sldId id="275" r:id="rId23"/>
    <p:sldId id="263" r:id="rId24"/>
    <p:sldId id="264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8B7ED-8AD3-4EA5-8AFF-33744D3F652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57CC-A439-4EDC-93EF-433F87901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3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C57CC-A439-4EDC-93EF-433F87901F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2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68338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7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3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3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20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5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50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0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4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3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-dataset-repo-j7ls9gyfh5ucdjvzu6wxhg.streamlit.app/" TargetMode="External"/><Relationship Id="rId2" Type="http://schemas.openxmlformats.org/officeDocument/2006/relationships/hyperlink" Target="https://github.com/AhmedHozayen24/SC-Dataset-Rep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sukanthen/e-commerce-multi-output-models-project-cse07#5)-FEATURE-ENGINEERING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437" y="2022763"/>
            <a:ext cx="7550727" cy="1548631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Supply Chain Data </a:t>
            </a:r>
            <a:r>
              <a:rPr lang="en-US" dirty="0" smtClean="0"/>
              <a:t>Cleaning, Analysis</a:t>
            </a:r>
            <a:r>
              <a:rPr dirty="0" smtClean="0"/>
              <a:t> </a:t>
            </a:r>
            <a:r>
              <a:rPr dirty="0"/>
              <a:t>&amp; </a:t>
            </a:r>
            <a:r>
              <a:rPr lang="en-US" dirty="0" smtClean="0"/>
              <a:t>Insights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8436" y="4721321"/>
            <a:ext cx="5264728" cy="1790316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Presented by: </a:t>
            </a:r>
            <a:r>
              <a:rPr lang="en-US" dirty="0" smtClean="0"/>
              <a:t>Ahmed Hozayen</a:t>
            </a:r>
            <a:endParaRPr dirty="0"/>
          </a:p>
          <a:p>
            <a:endParaRPr lang="en-US" dirty="0" smtClean="0"/>
          </a:p>
          <a:p>
            <a:r>
              <a:rPr lang="en-US" dirty="0"/>
              <a:t>Course: Midterm </a:t>
            </a:r>
            <a:r>
              <a:rPr lang="en-US" dirty="0" smtClean="0"/>
              <a:t>Project CDSP</a:t>
            </a:r>
            <a:endParaRPr lang="en-US" dirty="0"/>
          </a:p>
          <a:p>
            <a:endParaRPr lang="en-US" dirty="0" smtClean="0"/>
          </a:p>
          <a:p>
            <a:r>
              <a:rPr dirty="0" smtClean="0"/>
              <a:t>Instructor</a:t>
            </a:r>
            <a:r>
              <a:rPr dirty="0"/>
              <a:t>: Eng. </a:t>
            </a:r>
            <a:r>
              <a:rPr dirty="0" smtClean="0"/>
              <a:t>Mohab</a:t>
            </a:r>
            <a:r>
              <a:rPr lang="en-US" dirty="0" smtClean="0"/>
              <a:t> Alaam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7092"/>
            <a:ext cx="8161867" cy="1163781"/>
          </a:xfrm>
        </p:spPr>
        <p:txBody>
          <a:bodyPr/>
          <a:lstStyle/>
          <a:p>
            <a:r>
              <a:rPr lang="en-US" dirty="0"/>
              <a:t>Sales Distribution by Delivery Status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634837"/>
            <a:ext cx="7966363" cy="4253344"/>
          </a:xfrm>
        </p:spPr>
      </p:pic>
    </p:spTree>
    <p:extLst>
      <p:ext uri="{BB962C8B-B14F-4D97-AF65-F5344CB8AC3E}">
        <p14:creationId xmlns:p14="http://schemas.microsoft.com/office/powerpoint/2010/main" val="20929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55417"/>
            <a:ext cx="7704667" cy="1177637"/>
          </a:xfrm>
        </p:spPr>
        <p:txBody>
          <a:bodyPr/>
          <a:lstStyle/>
          <a:p>
            <a:r>
              <a:rPr dirty="0"/>
              <a:t>Data </a:t>
            </a:r>
            <a:r>
              <a:rPr dirty="0" smtClean="0"/>
              <a:t>Analysis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28" y="2161309"/>
            <a:ext cx="8122151" cy="3574474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57912" y="1233055"/>
            <a:ext cx="7704667" cy="817418"/>
          </a:xfrm>
        </p:spPr>
        <p:txBody>
          <a:bodyPr/>
          <a:lstStyle/>
          <a:p>
            <a:r>
              <a:rPr lang="en-US" dirty="0" smtClean="0"/>
              <a:t>Quantities of items per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55418"/>
            <a:ext cx="7704667" cy="831272"/>
          </a:xfrm>
        </p:spPr>
        <p:txBody>
          <a:bodyPr/>
          <a:lstStyle/>
          <a:p>
            <a:r>
              <a:rPr dirty="0"/>
              <a:t>Data </a:t>
            </a:r>
            <a:r>
              <a:rPr dirty="0" smtClean="0"/>
              <a:t>Analysis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105892"/>
            <a:ext cx="7981758" cy="3782290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82133" y="1115289"/>
            <a:ext cx="8161867" cy="66155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/>
              <a:t>Top 10 Categories by Sales</a:t>
            </a:r>
          </a:p>
        </p:txBody>
      </p:sp>
    </p:spTree>
    <p:extLst>
      <p:ext uri="{BB962C8B-B14F-4D97-AF65-F5344CB8AC3E}">
        <p14:creationId xmlns:p14="http://schemas.microsoft.com/office/powerpoint/2010/main" val="411150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824" y="193967"/>
            <a:ext cx="7704667" cy="1039090"/>
          </a:xfrm>
        </p:spPr>
        <p:txBody>
          <a:bodyPr/>
          <a:lstStyle/>
          <a:p>
            <a:r>
              <a:rPr lang="en-US" dirty="0" smtClean="0"/>
              <a:t>Total profit by 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260765"/>
            <a:ext cx="8063345" cy="4558144"/>
          </a:xfrm>
        </p:spPr>
      </p:pic>
    </p:spTree>
    <p:extLst>
      <p:ext uri="{BB962C8B-B14F-4D97-AF65-F5344CB8AC3E}">
        <p14:creationId xmlns:p14="http://schemas.microsoft.com/office/powerpoint/2010/main" val="32481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986" y="166255"/>
            <a:ext cx="7704667" cy="1593272"/>
          </a:xfrm>
        </p:spPr>
        <p:txBody>
          <a:bodyPr/>
          <a:lstStyle/>
          <a:p>
            <a:r>
              <a:rPr dirty="0"/>
              <a:t>Feature </a:t>
            </a:r>
            <a:r>
              <a:rPr dirty="0" smtClean="0"/>
              <a:t>Engineering</a:t>
            </a:r>
            <a:r>
              <a:rPr lang="en-US" dirty="0" smtClean="0"/>
              <a:t> and Data preprocessing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987" y="1787236"/>
            <a:ext cx="7704667" cy="4419600"/>
          </a:xfrm>
        </p:spPr>
        <p:txBody>
          <a:bodyPr>
            <a:normAutofit/>
          </a:bodyPr>
          <a:lstStyle/>
          <a:p>
            <a:r>
              <a:rPr dirty="0"/>
              <a:t>Created Features: </a:t>
            </a:r>
            <a:r>
              <a:rPr lang="en-US" dirty="0" smtClean="0"/>
              <a:t>Date splits by years, month and days, Full</a:t>
            </a:r>
            <a:r>
              <a:rPr dirty="0" smtClean="0"/>
              <a:t> </a:t>
            </a:r>
            <a:r>
              <a:rPr dirty="0"/>
              <a:t>name, fulfillment days, shipping </a:t>
            </a:r>
            <a:r>
              <a:rPr dirty="0" smtClean="0"/>
              <a:t>efficiency</a:t>
            </a:r>
            <a:r>
              <a:rPr lang="en-US" dirty="0" smtClean="0"/>
              <a:t> and SDD &amp;</a:t>
            </a:r>
            <a:r>
              <a:rPr dirty="0" smtClean="0"/>
              <a:t> </a:t>
            </a:r>
            <a:r>
              <a:rPr dirty="0"/>
              <a:t>profit </a:t>
            </a:r>
            <a:r>
              <a:rPr dirty="0" smtClean="0"/>
              <a:t>flag</a:t>
            </a:r>
            <a:r>
              <a:rPr lang="en-US" dirty="0"/>
              <a:t>. </a:t>
            </a:r>
            <a:endParaRPr dirty="0"/>
          </a:p>
          <a:p>
            <a:r>
              <a:rPr dirty="0"/>
              <a:t>Benefits: Enabled deeper analysis of delays, patterns, and </a:t>
            </a:r>
            <a:r>
              <a:rPr dirty="0" smtClean="0"/>
              <a:t>profitability</a:t>
            </a:r>
            <a:r>
              <a:rPr lang="en-US" dirty="0" smtClean="0"/>
              <a:t>.</a:t>
            </a:r>
            <a:endParaRPr dirty="0"/>
          </a:p>
          <a:p>
            <a:r>
              <a:rPr dirty="0">
                <a:sym typeface="+mn-ea"/>
              </a:rPr>
              <a:t>Issue: ML models require numerical input</a:t>
            </a:r>
            <a:r>
              <a:rPr dirty="0" smtClean="0">
                <a:sym typeface="+mn-ea"/>
              </a:rPr>
              <a:t>.</a:t>
            </a:r>
            <a:endParaRPr lang="en-US" dirty="0" smtClean="0">
              <a:sym typeface="+mn-ea"/>
            </a:endParaRPr>
          </a:p>
          <a:p>
            <a:r>
              <a:rPr dirty="0" smtClean="0">
                <a:sym typeface="+mn-ea"/>
              </a:rPr>
              <a:t> </a:t>
            </a:r>
            <a:r>
              <a:rPr dirty="0">
                <a:sym typeface="+mn-ea"/>
              </a:rPr>
              <a:t>Method: Used </a:t>
            </a:r>
            <a:r>
              <a:rPr dirty="0" smtClean="0">
                <a:sym typeface="+mn-ea"/>
              </a:rPr>
              <a:t>Ordinal Encoder </a:t>
            </a:r>
            <a:r>
              <a:rPr dirty="0">
                <a:sym typeface="+mn-ea"/>
              </a:rPr>
              <a:t>for </a:t>
            </a:r>
            <a:r>
              <a:rPr dirty="0" smtClean="0">
                <a:sym typeface="+mn-ea"/>
              </a:rPr>
              <a:t>Shipping Mod</a:t>
            </a:r>
            <a:r>
              <a:rPr lang="en-US" dirty="0" smtClean="0">
                <a:sym typeface="+mn-ea"/>
              </a:rPr>
              <a:t> </a:t>
            </a:r>
            <a:r>
              <a:rPr dirty="0">
                <a:sym typeface="+mn-ea"/>
              </a:rPr>
              <a:t>and OneHotEncoder for other categorical features.</a:t>
            </a:r>
          </a:p>
          <a:p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1565"/>
            <a:ext cx="7704667" cy="900544"/>
          </a:xfrm>
        </p:spPr>
        <p:txBody>
          <a:bodyPr/>
          <a:lstStyle/>
          <a:p>
            <a:r>
              <a:rPr lang="en-US" dirty="0" smtClean="0"/>
              <a:t>Step1: </a:t>
            </a:r>
            <a:r>
              <a:rPr dirty="0" smtClean="0"/>
              <a:t>Visualization </a:t>
            </a:r>
            <a:r>
              <a:rPr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42109"/>
            <a:ext cx="7704667" cy="1655618"/>
          </a:xfrm>
        </p:spPr>
        <p:txBody>
          <a:bodyPr/>
          <a:lstStyle/>
          <a:p>
            <a:r>
              <a:rPr dirty="0"/>
              <a:t>Visuals: Histograms, bar charts, pie charts, time-series</a:t>
            </a:r>
          </a:p>
          <a:p>
            <a:r>
              <a:rPr dirty="0"/>
              <a:t>Purpose: Translate data into actionable insights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391408"/>
            <a:ext cx="8091055" cy="3469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1565"/>
            <a:ext cx="7704667" cy="900544"/>
          </a:xfrm>
        </p:spPr>
        <p:txBody>
          <a:bodyPr/>
          <a:lstStyle/>
          <a:p>
            <a:r>
              <a:rPr dirty="0"/>
              <a:t>Visualization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42109"/>
            <a:ext cx="7704667" cy="1163782"/>
          </a:xfrm>
        </p:spPr>
        <p:txBody>
          <a:bodyPr/>
          <a:lstStyle/>
          <a:p>
            <a:r>
              <a:rPr lang="en-US" dirty="0"/>
              <a:t>Cumulative revenue sorted by order dates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4" y="2105892"/>
            <a:ext cx="7954048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99308"/>
          </a:xfrm>
        </p:spPr>
        <p:txBody>
          <a:bodyPr>
            <a:normAutofit/>
          </a:bodyPr>
          <a:lstStyle/>
          <a:p>
            <a:r>
              <a:rPr dirty="0"/>
              <a:t>Step </a:t>
            </a:r>
            <a:r>
              <a:rPr lang="en-US" dirty="0" smtClean="0"/>
              <a:t>2</a:t>
            </a:r>
            <a:r>
              <a:rPr dirty="0" smtClean="0"/>
              <a:t>:</a:t>
            </a:r>
            <a:r>
              <a:rPr lang="en-US" dirty="0" smtClean="0"/>
              <a:t> Data Preprocessing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82091"/>
            <a:ext cx="7704667" cy="3027218"/>
          </a:xfrm>
        </p:spPr>
        <p:txBody>
          <a:bodyPr/>
          <a:lstStyle/>
          <a:p>
            <a:r>
              <a:rPr dirty="0"/>
              <a:t>Issue: Data contained duplicated and irrelevant columns</a:t>
            </a:r>
            <a:r>
              <a:rPr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r>
              <a:rPr dirty="0" smtClean="0"/>
              <a:t>Method</a:t>
            </a:r>
            <a:r>
              <a:rPr dirty="0"/>
              <a:t>: Dropped columns using </a:t>
            </a:r>
            <a:r>
              <a:rPr dirty="0" smtClean="0"/>
              <a:t>Data Frame </a:t>
            </a:r>
            <a:r>
              <a:rPr dirty="0"/>
              <a:t>column filtering.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4691"/>
            <a:ext cx="7704667" cy="198120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3</a:t>
            </a:r>
            <a:r>
              <a:rPr dirty="0" smtClean="0"/>
              <a:t>: </a:t>
            </a:r>
            <a:r>
              <a:rPr dirty="0"/>
              <a:t>Split Features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37509"/>
            <a:ext cx="7704667" cy="3332816"/>
          </a:xfrm>
        </p:spPr>
        <p:txBody>
          <a:bodyPr/>
          <a:lstStyle/>
          <a:p>
            <a:r>
              <a:rPr dirty="0"/>
              <a:t>Issue: Need to separate input features from prediction target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r>
              <a:rPr dirty="0" smtClean="0"/>
              <a:t>Method</a:t>
            </a:r>
            <a:r>
              <a:rPr dirty="0"/>
              <a:t>: Separated '</a:t>
            </a:r>
            <a:r>
              <a:rPr dirty="0" err="1"/>
              <a:t>Late_delivery_risk</a:t>
            </a:r>
            <a:r>
              <a:rPr dirty="0"/>
              <a:t>' as target variable (y) and remaining as features (x).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4</a:t>
            </a:r>
            <a:r>
              <a:rPr dirty="0" smtClean="0"/>
              <a:t>: </a:t>
            </a:r>
            <a:r>
              <a:rPr dirty="0"/>
              <a:t>Train-Test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23656"/>
            <a:ext cx="7704667" cy="3332816"/>
          </a:xfrm>
        </p:spPr>
        <p:txBody>
          <a:bodyPr/>
          <a:lstStyle/>
          <a:p>
            <a:r>
              <a:rPr dirty="0"/>
              <a:t>Issue: Need to evaluate model on unseen data.</a:t>
            </a:r>
          </a:p>
          <a:p>
            <a:endParaRPr lang="en-US" dirty="0"/>
          </a:p>
          <a:p>
            <a:r>
              <a:rPr dirty="0" smtClean="0"/>
              <a:t> </a:t>
            </a:r>
            <a:r>
              <a:rPr dirty="0"/>
              <a:t>Method: Used </a:t>
            </a:r>
            <a:r>
              <a:rPr dirty="0" err="1"/>
              <a:t>sklearn’s</a:t>
            </a:r>
            <a:r>
              <a:rPr dirty="0"/>
              <a:t> </a:t>
            </a:r>
            <a:r>
              <a:rPr dirty="0" err="1"/>
              <a:t>train_test_split</a:t>
            </a:r>
            <a:r>
              <a:rPr dirty="0"/>
              <a:t> with 80/20 split and set </a:t>
            </a:r>
            <a:r>
              <a:rPr dirty="0" err="1"/>
              <a:t>random_state</a:t>
            </a:r>
            <a:r>
              <a:rPr dirty="0"/>
              <a:t> for reproducibility.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43546"/>
            <a:ext cx="7704667" cy="3332816"/>
          </a:xfrm>
        </p:spPr>
        <p:txBody>
          <a:bodyPr/>
          <a:lstStyle/>
          <a:p>
            <a:r>
              <a:rPr dirty="0"/>
              <a:t>Goal: Analyze and extract insights from a supply chain dataset</a:t>
            </a:r>
          </a:p>
          <a:p>
            <a:r>
              <a:rPr dirty="0"/>
              <a:t>Tools Used: Python, Pandas, Plotly, Streamlit</a:t>
            </a:r>
          </a:p>
          <a:p>
            <a:r>
              <a:rPr dirty="0"/>
              <a:t>Key Focus Areas:</a:t>
            </a:r>
            <a:r>
              <a:rPr lang="en-US" dirty="0"/>
              <a:t> </a:t>
            </a:r>
            <a:r>
              <a:rPr lang="en-US" altLang="en-US" dirty="0"/>
              <a:t>Data exploration,</a:t>
            </a:r>
            <a:r>
              <a:rPr dirty="0"/>
              <a:t> Data cleaning,</a:t>
            </a:r>
            <a:r>
              <a:rPr lang="en-US" dirty="0"/>
              <a:t> </a:t>
            </a:r>
            <a:r>
              <a:rPr lang="en-US" altLang="en-US" dirty="0"/>
              <a:t>data analysis, </a:t>
            </a:r>
            <a:r>
              <a:rPr dirty="0"/>
              <a:t>feature engineering, </a:t>
            </a:r>
            <a:r>
              <a:rPr lang="en-US" altLang="en-US" dirty="0"/>
              <a:t>Data preprocessing </a:t>
            </a:r>
            <a:r>
              <a:rPr dirty="0"/>
              <a:t>, dashboard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Step </a:t>
            </a:r>
            <a:r>
              <a:rPr lang="en-US" dirty="0" smtClean="0"/>
              <a:t>5</a:t>
            </a:r>
            <a:r>
              <a:rPr dirty="0" smtClean="0"/>
              <a:t>: </a:t>
            </a:r>
            <a:r>
              <a:rPr dirty="0"/>
              <a:t>Normalize Numerical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58292"/>
            <a:ext cx="7704667" cy="3332816"/>
          </a:xfrm>
        </p:spPr>
        <p:txBody>
          <a:bodyPr/>
          <a:lstStyle/>
          <a:p>
            <a:r>
              <a:rPr dirty="0"/>
              <a:t>Issue: Numerical features had different scales.</a:t>
            </a:r>
          </a:p>
          <a:p>
            <a:endParaRPr lang="en-US" dirty="0" smtClean="0"/>
          </a:p>
          <a:p>
            <a:r>
              <a:rPr dirty="0" smtClean="0"/>
              <a:t>Method</a:t>
            </a:r>
            <a:r>
              <a:rPr dirty="0"/>
              <a:t>: Tested </a:t>
            </a:r>
            <a:r>
              <a:rPr dirty="0" err="1"/>
              <a:t>MinMaxScaler</a:t>
            </a:r>
            <a:r>
              <a:rPr dirty="0"/>
              <a:t>, </a:t>
            </a:r>
            <a:r>
              <a:rPr dirty="0" err="1"/>
              <a:t>StandardScaler</a:t>
            </a:r>
            <a:r>
              <a:rPr dirty="0"/>
              <a:t>, and used </a:t>
            </a:r>
            <a:r>
              <a:rPr dirty="0" err="1"/>
              <a:t>RobustScaler</a:t>
            </a:r>
            <a:r>
              <a:rPr dirty="0"/>
              <a:t> to reduce the effect of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 smtClean="0"/>
              <a:t>6</a:t>
            </a:r>
            <a:r>
              <a:rPr dirty="0" smtClean="0"/>
              <a:t>: </a:t>
            </a:r>
            <a:r>
              <a:rPr dirty="0"/>
              <a:t>Handle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3332816"/>
          </a:xfrm>
        </p:spPr>
        <p:txBody>
          <a:bodyPr/>
          <a:lstStyle/>
          <a:p>
            <a:r>
              <a:rPr dirty="0"/>
              <a:t>Issue: '</a:t>
            </a:r>
            <a:r>
              <a:rPr dirty="0" err="1"/>
              <a:t>Late_delivery_risk</a:t>
            </a:r>
            <a:r>
              <a:rPr dirty="0"/>
              <a:t>' target was imbalanced.</a:t>
            </a:r>
          </a:p>
          <a:p>
            <a:endParaRPr lang="en-US" dirty="0" smtClean="0"/>
          </a:p>
          <a:p>
            <a:r>
              <a:rPr dirty="0" smtClean="0"/>
              <a:t>Method</a:t>
            </a:r>
            <a:r>
              <a:rPr dirty="0"/>
              <a:t>: Used </a:t>
            </a:r>
            <a:r>
              <a:rPr dirty="0" err="1"/>
              <a:t>RandomUnderSampler</a:t>
            </a:r>
            <a:r>
              <a:rPr dirty="0"/>
              <a:t> and </a:t>
            </a:r>
            <a:r>
              <a:rPr dirty="0" err="1"/>
              <a:t>RandomOverSampler</a:t>
            </a:r>
            <a:r>
              <a:rPr dirty="0"/>
              <a:t> from </a:t>
            </a:r>
            <a:r>
              <a:rPr dirty="0" err="1"/>
              <a:t>imblearn</a:t>
            </a:r>
            <a:r>
              <a:rPr dirty="0"/>
              <a:t> to balance the target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90946"/>
            <a:ext cx="7704667" cy="1440872"/>
          </a:xfrm>
        </p:spPr>
        <p:txBody>
          <a:bodyPr/>
          <a:lstStyle/>
          <a:p>
            <a:r>
              <a:rPr dirty="0"/>
              <a:t>Summary of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17964"/>
            <a:ext cx="7704667" cy="4434252"/>
          </a:xfrm>
        </p:spPr>
        <p:txBody>
          <a:bodyPr>
            <a:normAutofit/>
          </a:bodyPr>
          <a:lstStyle/>
          <a:p>
            <a:r>
              <a:rPr dirty="0"/>
              <a:t>✓ Imported libraries and loaded </a:t>
            </a:r>
            <a:r>
              <a:rPr dirty="0" smtClean="0"/>
              <a:t>dataset</a:t>
            </a:r>
            <a:endParaRPr lang="en-US" dirty="0" smtClean="0"/>
          </a:p>
          <a:p>
            <a:r>
              <a:rPr lang="en-US" dirty="0"/>
              <a:t>✓ </a:t>
            </a:r>
            <a:r>
              <a:rPr lang="en-US" dirty="0" smtClean="0"/>
              <a:t>Created Features as full </a:t>
            </a:r>
            <a:r>
              <a:rPr lang="en-US" dirty="0"/>
              <a:t>name, fulfillment days, shipping efficiency and SDD &amp; profit flag.</a:t>
            </a:r>
          </a:p>
          <a:p>
            <a:r>
              <a:rPr dirty="0" smtClean="0"/>
              <a:t> </a:t>
            </a:r>
            <a:r>
              <a:rPr dirty="0"/>
              <a:t>✓ Removed irrelevant/duplicated columns</a:t>
            </a:r>
          </a:p>
          <a:p>
            <a:r>
              <a:rPr dirty="0" smtClean="0"/>
              <a:t>✓ </a:t>
            </a:r>
            <a:r>
              <a:rPr dirty="0"/>
              <a:t>Encoded categorical variables appropriately</a:t>
            </a:r>
          </a:p>
          <a:p>
            <a:r>
              <a:rPr dirty="0" smtClean="0"/>
              <a:t>✓ </a:t>
            </a:r>
            <a:r>
              <a:rPr dirty="0"/>
              <a:t>Normalized numerical features</a:t>
            </a:r>
          </a:p>
          <a:p>
            <a:r>
              <a:rPr dirty="0" smtClean="0"/>
              <a:t>✓ </a:t>
            </a:r>
            <a:r>
              <a:rPr dirty="0"/>
              <a:t>Balanced target variable for model training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80110"/>
            <a:ext cx="7704667" cy="1662545"/>
          </a:xfrm>
        </p:spPr>
        <p:txBody>
          <a:bodyPr/>
          <a:lstStyle/>
          <a:p>
            <a:r>
              <a:rPr dirty="0"/>
              <a:t>Dashboard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96" y="1842655"/>
            <a:ext cx="8175722" cy="40178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Upload files required on GitHub as below link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https://github.com/AhmedHozayen24/SC-Dataset-Repo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dirty="0" smtClean="0"/>
              <a:t>Deployment </a:t>
            </a:r>
            <a:r>
              <a:rPr dirty="0"/>
              <a:t>Goals: Interactivity, real-time visualization, </a:t>
            </a:r>
            <a:r>
              <a:rPr dirty="0" smtClean="0"/>
              <a:t>usability</a:t>
            </a:r>
            <a:r>
              <a:rPr lang="en-US" dirty="0" smtClean="0"/>
              <a:t> through stramlit.io as below link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https://sc-dataset-repo-j7ls9gyfh5ucdjvzu6wxhg.streamlit.app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Database link </a:t>
            </a:r>
            <a:r>
              <a:rPr lang="en-US" dirty="0" err="1" smtClean="0"/>
              <a:t>Kaggle</a:t>
            </a:r>
            <a:r>
              <a:rPr lang="en-US" dirty="0" smtClean="0"/>
              <a:t> source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://www.kaggle.com/code/sukanthen/e-commerce-multi-output-models-project-cse07#5)-</a:t>
            </a:r>
            <a:r>
              <a:rPr lang="en-US" dirty="0" smtClean="0">
                <a:hlinkClick r:id="rId4"/>
              </a:rPr>
              <a:t>FEATURE-ENGINEERING</a:t>
            </a:r>
            <a:endParaRPr lang="en-US" dirty="0" smtClean="0"/>
          </a:p>
          <a:p>
            <a:pPr marL="0" indent="0">
              <a:buNone/>
            </a:pPr>
            <a:endParaRPr dirty="0" smtClean="0"/>
          </a:p>
          <a:p>
            <a:r>
              <a:rPr dirty="0" smtClean="0"/>
              <a:t>Features: Region/date filters, top products, dynamic charts</a:t>
            </a:r>
            <a:r>
              <a:rPr lang="en-US" dirty="0" smtClean="0"/>
              <a:t> in second page.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54382"/>
            <a:ext cx="7704667" cy="3332816"/>
          </a:xfrm>
        </p:spPr>
        <p:txBody>
          <a:bodyPr/>
          <a:lstStyle/>
          <a:p>
            <a:r>
              <a:rPr dirty="0"/>
              <a:t>Clean and enriched dataset ready for analysis</a:t>
            </a:r>
          </a:p>
          <a:p>
            <a:r>
              <a:rPr dirty="0"/>
              <a:t>Interactive dashboard for business insights</a:t>
            </a:r>
          </a:p>
          <a:p>
            <a:r>
              <a:rPr dirty="0"/>
              <a:t>Enhanced understanding of delivery efficiency and </a:t>
            </a:r>
            <a:r>
              <a:rPr lang="en-US" dirty="0" smtClean="0"/>
              <a:t>areas of improvements.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751" y="2438401"/>
            <a:ext cx="7704667" cy="19812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2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1" y="457201"/>
            <a:ext cx="7704669" cy="1108363"/>
          </a:xfrm>
        </p:spPr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1" y="1607128"/>
            <a:ext cx="7926341" cy="5250872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buAutoNum type="arabicPeriod"/>
            </a:pPr>
            <a:endParaRPr lang="en-US" altLang="en-US" sz="2500" dirty="0" smtClean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 smtClean="0"/>
          </a:p>
          <a:p>
            <a:pPr marL="228600" indent="-228600">
              <a:buAutoNum type="arabicPeriod"/>
            </a:pPr>
            <a:r>
              <a:rPr lang="en-US" altLang="en-US" sz="2500" dirty="0" smtClean="0"/>
              <a:t>Importing </a:t>
            </a:r>
            <a:r>
              <a:rPr lang="en-US" altLang="en-US" sz="2500" dirty="0"/>
              <a:t>libraries and packages</a:t>
            </a:r>
          </a:p>
          <a:p>
            <a:pPr marL="228600" indent="-228600">
              <a:buAutoNum type="arabicPeriod"/>
            </a:pPr>
            <a:r>
              <a:rPr lang="en-US" altLang="en-US" sz="2500" dirty="0" smtClean="0">
                <a:sym typeface="+mn-ea"/>
              </a:rPr>
              <a:t>Dataset </a:t>
            </a:r>
            <a:r>
              <a:rPr lang="en-US" altLang="en-US" sz="2500" dirty="0">
                <a:sym typeface="+mn-ea"/>
              </a:rPr>
              <a:t>understanding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Dataset importing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Data exploration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Data cleaning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D</a:t>
            </a:r>
            <a:r>
              <a:rPr lang="en-US" altLang="en-US" sz="2500" dirty="0" smtClean="0">
                <a:sym typeface="+mn-ea"/>
              </a:rPr>
              <a:t>ata </a:t>
            </a:r>
            <a:r>
              <a:rPr lang="en-US" altLang="en-US" sz="2500" dirty="0">
                <a:sym typeface="+mn-ea"/>
              </a:rPr>
              <a:t>analysis</a:t>
            </a:r>
          </a:p>
          <a:p>
            <a:pPr marL="228600" indent="-228600">
              <a:buAutoNum type="arabicPeriod"/>
            </a:pPr>
            <a:r>
              <a:rPr lang="en-US" altLang="en-US" sz="2500" dirty="0" smtClean="0">
                <a:sym typeface="+mn-ea"/>
              </a:rPr>
              <a:t>feature engineering</a:t>
            </a:r>
            <a:endParaRPr lang="en-US" altLang="en-US" sz="2500" dirty="0">
              <a:sym typeface="+mn-ea"/>
            </a:endParaRPr>
          </a:p>
          <a:p>
            <a:pPr marL="228600" indent="-228600">
              <a:buAutoNum type="arabicPeriod"/>
            </a:pPr>
            <a:r>
              <a:rPr lang="en-US" altLang="en-US" sz="2500" dirty="0" smtClean="0">
                <a:sym typeface="+mn-ea"/>
              </a:rPr>
              <a:t>Data </a:t>
            </a:r>
            <a:r>
              <a:rPr lang="en-US" altLang="en-US" sz="2500" dirty="0">
                <a:sym typeface="+mn-ea"/>
              </a:rPr>
              <a:t>preprocessing</a:t>
            </a:r>
          </a:p>
          <a:p>
            <a:pPr marL="228600" indent="-228600">
              <a:buAutoNum type="arabicPeriod"/>
            </a:pPr>
            <a:r>
              <a:rPr lang="en-US" altLang="en-US" sz="2500" dirty="0">
                <a:sym typeface="+mn-ea"/>
              </a:rPr>
              <a:t>Streamlit</a:t>
            </a: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1: Importing Required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36273"/>
            <a:ext cx="7897091" cy="3276599"/>
          </a:xfrm>
        </p:spPr>
        <p:txBody>
          <a:bodyPr/>
          <a:lstStyle/>
          <a:p>
            <a:pPr marL="0" indent="0">
              <a:buNone/>
            </a:pPr>
            <a:endParaRPr lang="en-US" sz="2500" dirty="0" smtClean="0">
              <a:sym typeface="+mn-ea"/>
            </a:endParaRPr>
          </a:p>
          <a:p>
            <a:pPr marL="0" indent="0">
              <a:buNone/>
            </a:pPr>
            <a:endParaRPr lang="en-US" sz="2500" dirty="0">
              <a:sym typeface="+mn-ea"/>
            </a:endParaRPr>
          </a:p>
          <a:p>
            <a:r>
              <a:rPr sz="2500" dirty="0" smtClean="0">
                <a:sym typeface="+mn-ea"/>
              </a:rPr>
              <a:t>Issue: Need to manipulate and transform the dataset.</a:t>
            </a:r>
          </a:p>
          <a:p>
            <a:pPr marL="0" indent="0">
              <a:buNone/>
            </a:pPr>
            <a:endParaRPr sz="2500" dirty="0" smtClean="0">
              <a:sym typeface="+mn-ea"/>
            </a:endParaRPr>
          </a:p>
          <a:p>
            <a:r>
              <a:rPr sz="2500" dirty="0" smtClean="0">
                <a:sym typeface="+mn-ea"/>
              </a:rPr>
              <a:t>Method</a:t>
            </a:r>
            <a:r>
              <a:rPr sz="2500" dirty="0">
                <a:sym typeface="+mn-ea"/>
              </a:rPr>
              <a:t>: Imported </a:t>
            </a:r>
            <a:r>
              <a:rPr sz="2500" dirty="0" err="1">
                <a:sym typeface="+mn-ea"/>
              </a:rPr>
              <a:t>NumPy</a:t>
            </a:r>
            <a:r>
              <a:rPr sz="2500" dirty="0">
                <a:sym typeface="+mn-ea"/>
              </a:rPr>
              <a:t>, Pandas,</a:t>
            </a:r>
            <a:r>
              <a:rPr lang="en-US" sz="2500" dirty="0">
                <a:sym typeface="+mn-ea"/>
              </a:rPr>
              <a:t> </a:t>
            </a:r>
            <a:r>
              <a:rPr lang="en-US" altLang="en-US" sz="2500" dirty="0" err="1">
                <a:sym typeface="+mn-ea"/>
              </a:rPr>
              <a:t>plotly</a:t>
            </a:r>
            <a:r>
              <a:rPr lang="en-US" altLang="en-US" sz="2500" dirty="0">
                <a:sym typeface="+mn-ea"/>
              </a:rPr>
              <a:t> , </a:t>
            </a:r>
            <a:r>
              <a:rPr sz="2500" dirty="0" err="1">
                <a:sym typeface="+mn-ea"/>
              </a:rPr>
              <a:t>sklearn</a:t>
            </a:r>
            <a:r>
              <a:rPr sz="2500" dirty="0">
                <a:sym typeface="+mn-ea"/>
              </a:rPr>
              <a:t> preprocessing</a:t>
            </a:r>
            <a:r>
              <a:rPr lang="en-US" sz="2500" dirty="0">
                <a:sym typeface="+mn-ea"/>
              </a:rPr>
              <a:t> , </a:t>
            </a:r>
            <a:r>
              <a:rPr lang="en-US" altLang="en-US" sz="2500" dirty="0" err="1">
                <a:sym typeface="+mn-ea"/>
              </a:rPr>
              <a:t>streamlit</a:t>
            </a:r>
            <a:r>
              <a:rPr lang="en-US" altLang="en-US" sz="2500" dirty="0">
                <a:sym typeface="+mn-ea"/>
              </a:rPr>
              <a:t> and </a:t>
            </a:r>
            <a:r>
              <a:rPr lang="en-US" altLang="en-US" sz="2500" dirty="0" err="1">
                <a:sym typeface="+mn-ea"/>
              </a:rPr>
              <a:t>pipreqs</a:t>
            </a:r>
            <a:r>
              <a:rPr sz="2500" dirty="0">
                <a:sym typeface="+mn-ea"/>
              </a:rPr>
              <a:t> </a:t>
            </a:r>
            <a:r>
              <a:rPr lang="en-US" sz="2500" dirty="0">
                <a:sym typeface="+mn-ea"/>
              </a:rPr>
              <a:t>.</a:t>
            </a:r>
            <a:endParaRPr sz="2500" dirty="0">
              <a:sym typeface="+mn-ea"/>
            </a:endParaRPr>
          </a:p>
          <a:p>
            <a:pPr marL="0" indent="0">
              <a:buNone/>
            </a:pPr>
            <a:endParaRPr lang="en-US" altLang="en-US" sz="2500" dirty="0"/>
          </a:p>
          <a:p>
            <a:pPr marL="228600" indent="-228600">
              <a:buAutoNum type="arabicPeriod"/>
            </a:pPr>
            <a:endParaRPr lang="en-US" altLang="en-US" sz="2500" dirty="0"/>
          </a:p>
          <a:p>
            <a:pPr marL="0" indent="0">
              <a:buNone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  <a:p>
            <a:pPr marL="228600" indent="-228600">
              <a:buAutoNum type="arabicPeriod"/>
            </a:pPr>
            <a:endParaRPr lang="en-US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970" y="62346"/>
            <a:ext cx="7704667" cy="1981200"/>
          </a:xfrm>
        </p:spPr>
        <p:txBody>
          <a:bodyPr/>
          <a:lstStyle/>
          <a:p>
            <a:r>
              <a:rPr dirty="0"/>
              <a:t>Understanding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970" y="2182091"/>
            <a:ext cx="7704667" cy="3332816"/>
          </a:xfrm>
        </p:spPr>
        <p:txBody>
          <a:bodyPr/>
          <a:lstStyle/>
          <a:p>
            <a:r>
              <a:rPr dirty="0"/>
              <a:t>Size: ~1</a:t>
            </a:r>
            <a:r>
              <a:rPr lang="en-US" dirty="0"/>
              <a:t>80,519</a:t>
            </a:r>
            <a:r>
              <a:rPr dirty="0"/>
              <a:t>+ rows and 5</a:t>
            </a:r>
            <a:r>
              <a:rPr lang="en-US" dirty="0"/>
              <a:t>3</a:t>
            </a:r>
            <a:r>
              <a:rPr dirty="0"/>
              <a:t> columns</a:t>
            </a:r>
          </a:p>
          <a:p>
            <a:r>
              <a:rPr dirty="0"/>
              <a:t>Types of Data: Numerical and Categorical</a:t>
            </a:r>
          </a:p>
          <a:p>
            <a:r>
              <a:rPr dirty="0"/>
              <a:t>Issues: Null values</a:t>
            </a:r>
            <a:r>
              <a:rPr lang="en-US" dirty="0"/>
              <a:t>, </a:t>
            </a:r>
            <a:r>
              <a:rPr lang="en-US" altLang="en-US" dirty="0">
                <a:sym typeface="+mn-ea"/>
              </a:rPr>
              <a:t>inconsistent values, </a:t>
            </a:r>
            <a:r>
              <a:rPr dirty="0">
                <a:sym typeface="+mn-ea"/>
              </a:rPr>
              <a:t>Removed irrelevant</a:t>
            </a:r>
            <a:r>
              <a:rPr lang="en-US" dirty="0">
                <a:sym typeface="+mn-ea"/>
              </a:rPr>
              <a:t> </a:t>
            </a:r>
            <a:r>
              <a:rPr dirty="0">
                <a:sym typeface="+mn-ea"/>
              </a:rPr>
              <a:t>columns</a:t>
            </a:r>
            <a:r>
              <a:rPr dirty="0"/>
              <a:t>,</a:t>
            </a:r>
            <a:r>
              <a:rPr lang="en-US" dirty="0"/>
              <a:t> </a:t>
            </a:r>
            <a:r>
              <a:rPr lang="en-US" altLang="en-US" dirty="0"/>
              <a:t>wrong data types,</a:t>
            </a:r>
            <a:r>
              <a:rPr dirty="0"/>
              <a:t> inconsistent formats, outliers</a:t>
            </a:r>
            <a:r>
              <a:rPr lang="en-US" dirty="0"/>
              <a:t> and </a:t>
            </a:r>
            <a:r>
              <a:rPr lang="en-US" altLang="en-US" dirty="0"/>
              <a:t>imbalance.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003" y="166256"/>
            <a:ext cx="7704667" cy="969817"/>
          </a:xfrm>
        </p:spPr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003" y="1246910"/>
            <a:ext cx="7704137" cy="2327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33" y="3685311"/>
            <a:ext cx="7704137" cy="23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115" y="152401"/>
            <a:ext cx="7704667" cy="1066799"/>
          </a:xfrm>
        </p:spPr>
        <p:txBody>
          <a:bodyPr/>
          <a:lstStyle/>
          <a:p>
            <a:r>
              <a:rPr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277" y="1371599"/>
            <a:ext cx="8037176" cy="2743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dirty="0" smtClean="0"/>
              <a:t>Identified Issues: Missing values, duplicate columns, date inconsistencies, negative values</a:t>
            </a:r>
            <a:r>
              <a:rPr lang="en-US" dirty="0" smtClean="0"/>
              <a:t> and </a:t>
            </a:r>
            <a:r>
              <a:rPr lang="en-US" dirty="0"/>
              <a:t>Remove Unnecessary </a:t>
            </a:r>
            <a:r>
              <a:rPr lang="en-US" dirty="0" smtClean="0"/>
              <a:t>columns.</a:t>
            </a:r>
            <a:endParaRPr dirty="0"/>
          </a:p>
          <a:p>
            <a:r>
              <a:rPr dirty="0"/>
              <a:t>Fixes: Removed redundancies, filled/dropped missing values, standardized formats, rounded </a:t>
            </a:r>
            <a:r>
              <a:rPr dirty="0" smtClean="0"/>
              <a:t>numbers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56" y="4378035"/>
            <a:ext cx="4840480" cy="2303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710"/>
            <a:ext cx="7704667" cy="914399"/>
          </a:xfrm>
        </p:spPr>
        <p:txBody>
          <a:bodyPr/>
          <a:lstStyle/>
          <a:p>
            <a:r>
              <a:rPr dirty="0"/>
              <a:t>Data </a:t>
            </a:r>
            <a:r>
              <a:rPr dirty="0" smtClean="0"/>
              <a:t>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968" y="942109"/>
            <a:ext cx="8051032" cy="886691"/>
          </a:xfrm>
        </p:spPr>
        <p:txBody>
          <a:bodyPr/>
          <a:lstStyle/>
          <a:p>
            <a:r>
              <a:rPr dirty="0" smtClean="0"/>
              <a:t>Insights</a:t>
            </a:r>
            <a:r>
              <a:rPr dirty="0"/>
              <a:t>: </a:t>
            </a:r>
            <a:r>
              <a:rPr dirty="0" smtClean="0"/>
              <a:t>Category </a:t>
            </a:r>
            <a:r>
              <a:rPr dirty="0"/>
              <a:t>underperformance, shipping efficiency </a:t>
            </a:r>
            <a:r>
              <a:rPr dirty="0" smtClean="0"/>
              <a:t>impact</a:t>
            </a:r>
            <a:r>
              <a:rPr lang="en-US" dirty="0" smtClean="0"/>
              <a:t>s and profit by categories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1856507"/>
            <a:ext cx="8160327" cy="2341419"/>
          </a:xfrm>
          <a:prstGeom prst="rect">
            <a:avLst/>
          </a:prstGeom>
        </p:spPr>
      </p:pic>
      <p:pic>
        <p:nvPicPr>
          <p:cNvPr id="5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4322617"/>
            <a:ext cx="8160327" cy="2452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60220"/>
            <a:ext cx="7704667" cy="831272"/>
          </a:xfrm>
        </p:spPr>
        <p:txBody>
          <a:bodyPr/>
          <a:lstStyle/>
          <a:p>
            <a:r>
              <a:rPr lang="en-US" dirty="0" smtClean="0"/>
              <a:t>Shipping Modes categories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468583"/>
            <a:ext cx="7981758" cy="425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580</Words>
  <Application>Microsoft Office PowerPoint</Application>
  <PresentationFormat>On-screen Show (4:3)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Corbel</vt:lpstr>
      <vt:lpstr>Parallax</vt:lpstr>
      <vt:lpstr>Supply Chain Data Cleaning, Analysis &amp; Insights</vt:lpstr>
      <vt:lpstr>Project Overview</vt:lpstr>
      <vt:lpstr>Content </vt:lpstr>
      <vt:lpstr>1: Importing Required Libraries</vt:lpstr>
      <vt:lpstr>Understanding the Dataset</vt:lpstr>
      <vt:lpstr>Data Exploration</vt:lpstr>
      <vt:lpstr>Data Cleaning</vt:lpstr>
      <vt:lpstr>Data Analysis</vt:lpstr>
      <vt:lpstr>Shipping Modes categories</vt:lpstr>
      <vt:lpstr>Sales Distribution by Delivery Status</vt:lpstr>
      <vt:lpstr>Data Analysis</vt:lpstr>
      <vt:lpstr>Data Analysis</vt:lpstr>
      <vt:lpstr>Total profit by categories</vt:lpstr>
      <vt:lpstr>Feature Engineering and Data preprocessing</vt:lpstr>
      <vt:lpstr>Step1: Visualization Highlights</vt:lpstr>
      <vt:lpstr>Visualization Highlights</vt:lpstr>
      <vt:lpstr>Step 2: Data Preprocessing</vt:lpstr>
      <vt:lpstr>Step 3: Split Features and Target</vt:lpstr>
      <vt:lpstr>Step 4: Train-Test Split</vt:lpstr>
      <vt:lpstr>Step 5: Normalize Numerical Features</vt:lpstr>
      <vt:lpstr>Step 6: Handle Class Imbalance</vt:lpstr>
      <vt:lpstr>Summary of Preprocessing Steps</vt:lpstr>
      <vt:lpstr>Dashboard with Streamlit</vt:lpstr>
      <vt:lpstr>Conclusion &amp; Outcomes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Data Analysis &amp; Dashboard</dc:title>
  <dc:creator/>
  <dc:description>generated using python-pptx</dc:description>
  <cp:lastModifiedBy>Microsoft account</cp:lastModifiedBy>
  <cp:revision>17</cp:revision>
  <dcterms:created xsi:type="dcterms:W3CDTF">2013-01-27T09:14:00Z</dcterms:created>
  <dcterms:modified xsi:type="dcterms:W3CDTF">2025-05-17T11:44:32Z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3266737017FE43DB994C0D6E5F75AD8E_12</vt:lpwstr>
  </property>
  <property fmtid="{D5CDD505-2E9C-101B-9397-08002B2CF9AE}" pid="3" name="KSOProductBuildVer">
    <vt:lpwstr>1033-12.2.0.21179</vt:lpwstr>
  </property>
</Properties>
</file>