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1" r:id="rId4"/>
    <p:sldId id="279" r:id="rId5"/>
    <p:sldId id="280" r:id="rId6"/>
    <p:sldId id="282" r:id="rId7"/>
    <p:sldId id="283" r:id="rId8"/>
    <p:sldId id="291" r:id="rId9"/>
    <p:sldId id="284" r:id="rId10"/>
    <p:sldId id="285" r:id="rId11"/>
    <p:sldId id="286" r:id="rId12"/>
    <p:sldId id="287" r:id="rId13"/>
    <p:sldId id="292" r:id="rId14"/>
    <p:sldId id="290" r:id="rId15"/>
    <p:sldId id="293" r:id="rId16"/>
    <p:sldId id="288" r:id="rId17"/>
    <p:sldId id="289" r:id="rId18"/>
    <p:sldId id="270" r:id="rId19"/>
    <p:sldId id="278"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284" y="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Abdul Raheem" userId="909b5456fc28fbab" providerId="LiveId" clId="{F25937FC-1249-4D43-B803-C4CF31A5892A}"/>
    <pc:docChg chg="modSld">
      <pc:chgData name="Ahmed Abdul Raheem" userId="909b5456fc28fbab" providerId="LiveId" clId="{F25937FC-1249-4D43-B803-C4CF31A5892A}" dt="2023-12-12T20:59:15.184" v="4" actId="20577"/>
      <pc:docMkLst>
        <pc:docMk/>
      </pc:docMkLst>
      <pc:sldChg chg="modSp mod">
        <pc:chgData name="Ahmed Abdul Raheem" userId="909b5456fc28fbab" providerId="LiveId" clId="{F25937FC-1249-4D43-B803-C4CF31A5892A}" dt="2023-12-12T20:59:15.184" v="4" actId="20577"/>
        <pc:sldMkLst>
          <pc:docMk/>
          <pc:sldMk cId="0" sldId="256"/>
        </pc:sldMkLst>
        <pc:spChg chg="mod">
          <ac:chgData name="Ahmed Abdul Raheem" userId="909b5456fc28fbab" providerId="LiveId" clId="{F25937FC-1249-4D43-B803-C4CF31A5892A}" dt="2023-12-12T20:59:15.184" v="4" actId="20577"/>
          <ac:spMkLst>
            <pc:docMk/>
            <pc:sldMk cId="0" sldId="256"/>
            <ac:spMk id="10"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0" y="0"/>
            <a:ext cx="2011679" cy="893063"/>
          </a:xfrm>
          <a:prstGeom prst="rect">
            <a:avLst/>
          </a:prstGeom>
        </p:spPr>
      </p:pic>
      <p:sp>
        <p:nvSpPr>
          <p:cNvPr id="18" name="bg object 18"/>
          <p:cNvSpPr/>
          <p:nvPr/>
        </p:nvSpPr>
        <p:spPr>
          <a:xfrm>
            <a:off x="906767" y="2021204"/>
            <a:ext cx="2847340" cy="2849880"/>
          </a:xfrm>
          <a:custGeom>
            <a:avLst/>
            <a:gdLst/>
            <a:ahLst/>
            <a:cxnLst/>
            <a:rect l="l" t="t" r="r" b="b"/>
            <a:pathLst>
              <a:path w="2847340" h="2849879">
                <a:moveTo>
                  <a:pt x="2846755" y="0"/>
                </a:moveTo>
                <a:lnTo>
                  <a:pt x="0" y="0"/>
                </a:lnTo>
                <a:lnTo>
                  <a:pt x="0" y="107670"/>
                </a:lnTo>
                <a:lnTo>
                  <a:pt x="0" y="496062"/>
                </a:lnTo>
                <a:lnTo>
                  <a:pt x="0" y="2353437"/>
                </a:lnTo>
                <a:lnTo>
                  <a:pt x="0" y="2741828"/>
                </a:lnTo>
                <a:lnTo>
                  <a:pt x="12" y="2849499"/>
                </a:lnTo>
                <a:lnTo>
                  <a:pt x="2846755" y="2849511"/>
                </a:lnTo>
                <a:lnTo>
                  <a:pt x="2846755" y="2741828"/>
                </a:lnTo>
                <a:lnTo>
                  <a:pt x="2846755" y="2353437"/>
                </a:lnTo>
                <a:lnTo>
                  <a:pt x="2740939" y="2353437"/>
                </a:lnTo>
                <a:lnTo>
                  <a:pt x="2740939" y="2741828"/>
                </a:lnTo>
                <a:lnTo>
                  <a:pt x="105841" y="2741828"/>
                </a:lnTo>
                <a:lnTo>
                  <a:pt x="105841" y="2353437"/>
                </a:lnTo>
                <a:lnTo>
                  <a:pt x="105841" y="496062"/>
                </a:lnTo>
                <a:lnTo>
                  <a:pt x="105841" y="107670"/>
                </a:lnTo>
                <a:lnTo>
                  <a:pt x="2740939" y="107670"/>
                </a:lnTo>
                <a:lnTo>
                  <a:pt x="2740939" y="496062"/>
                </a:lnTo>
                <a:lnTo>
                  <a:pt x="2846755" y="496062"/>
                </a:lnTo>
                <a:lnTo>
                  <a:pt x="2846755" y="107670"/>
                </a:lnTo>
                <a:lnTo>
                  <a:pt x="2846755" y="0"/>
                </a:lnTo>
                <a:close/>
              </a:path>
            </a:pathLst>
          </a:custGeom>
          <a:solidFill>
            <a:srgbClr val="FFFFFF"/>
          </a:solidFill>
        </p:spPr>
        <p:txBody>
          <a:bodyPr wrap="square" lIns="0" tIns="0" rIns="0" bIns="0" rtlCol="0"/>
          <a:lstStyle/>
          <a:p>
            <a:endParaRPr dirty="0"/>
          </a:p>
        </p:txBody>
      </p:sp>
      <p:sp>
        <p:nvSpPr>
          <p:cNvPr id="2" name="Holder 2"/>
          <p:cNvSpPr>
            <a:spLocks noGrp="1"/>
          </p:cNvSpPr>
          <p:nvPr>
            <p:ph type="ctrTitle"/>
          </p:nvPr>
        </p:nvSpPr>
        <p:spPr>
          <a:xfrm>
            <a:off x="989355" y="1221578"/>
            <a:ext cx="10213289" cy="3197225"/>
          </a:xfrm>
          <a:prstGeom prst="rect">
            <a:avLst/>
          </a:prstGeom>
        </p:spPr>
        <p:txBody>
          <a:bodyPr wrap="square" lIns="0" tIns="0" rIns="0" bIns="0">
            <a:spAutoFit/>
          </a:bodyPr>
          <a:lstStyle>
            <a:lvl1pPr>
              <a:defRPr sz="3350" b="0" i="0">
                <a:solidFill>
                  <a:schemeClr val="tx1"/>
                </a:solidFill>
                <a:latin typeface="Arial Black"/>
                <a:cs typeface="Arial Black"/>
              </a:defRPr>
            </a:lvl1pPr>
          </a:lstStyle>
          <a:p>
            <a:endParaRPr/>
          </a:p>
        </p:txBody>
      </p:sp>
      <p:sp>
        <p:nvSpPr>
          <p:cNvPr id="3" name="Holder 3"/>
          <p:cNvSpPr>
            <a:spLocks noGrp="1"/>
          </p:cNvSpPr>
          <p:nvPr>
            <p:ph type="subTitle" idx="4"/>
          </p:nvPr>
        </p:nvSpPr>
        <p:spPr>
          <a:xfrm>
            <a:off x="589280" y="3863949"/>
            <a:ext cx="11013439" cy="1294129"/>
          </a:xfrm>
          <a:prstGeom prst="rect">
            <a:avLst/>
          </a:prstGeom>
        </p:spPr>
        <p:txBody>
          <a:bodyPr wrap="square" lIns="0" tIns="0" rIns="0" bIns="0">
            <a:spAutoFit/>
          </a:bodyPr>
          <a:lstStyle>
            <a:lvl1pPr>
              <a:defRPr sz="3200" b="0" i="0">
                <a:solidFill>
                  <a:schemeClr val="bg1"/>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12/12/2023</a:t>
            </a:fld>
            <a:endParaRPr lang="en-US" dirty="0"/>
          </a:p>
        </p:txBody>
      </p:sp>
      <p:sp>
        <p:nvSpPr>
          <p:cNvPr id="6" name="Holder 6"/>
          <p:cNvSpPr>
            <a:spLocks noGrp="1"/>
          </p:cNvSpPr>
          <p:nvPr>
            <p:ph type="sldNum" sz="quarter" idx="7"/>
          </p:nvPr>
        </p:nvSpPr>
        <p:spPr/>
        <p:txBody>
          <a:bodyPr lIns="0" tIns="0" rIns="0" bIns="0"/>
          <a:lstStyle>
            <a:lvl1pPr>
              <a:defRPr sz="1200" b="0" i="0">
                <a:solidFill>
                  <a:schemeClr val="bg1"/>
                </a:solidFill>
                <a:latin typeface="Arial MT"/>
                <a:cs typeface="Arial MT"/>
              </a:defRPr>
            </a:lvl1pPr>
          </a:lstStyle>
          <a:p>
            <a:pPr marL="12700">
              <a:lnSpc>
                <a:spcPts val="1425"/>
              </a:lnSpc>
            </a:pPr>
            <a:r>
              <a:rPr spc="-5" dirty="0"/>
              <a:t>Slide</a:t>
            </a:r>
            <a:r>
              <a:rPr spc="-45" dirty="0"/>
              <a:t> </a:t>
            </a: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2400" b="1" i="0" u="heavy">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12/12/2023</a:t>
            </a:fld>
            <a:endParaRPr lang="en-US" dirty="0"/>
          </a:p>
        </p:txBody>
      </p:sp>
      <p:sp>
        <p:nvSpPr>
          <p:cNvPr id="6" name="Holder 6"/>
          <p:cNvSpPr>
            <a:spLocks noGrp="1"/>
          </p:cNvSpPr>
          <p:nvPr>
            <p:ph type="sldNum" sz="quarter" idx="7"/>
          </p:nvPr>
        </p:nvSpPr>
        <p:spPr/>
        <p:txBody>
          <a:bodyPr lIns="0" tIns="0" rIns="0" bIns="0"/>
          <a:lstStyle>
            <a:lvl1pPr>
              <a:defRPr sz="1200" b="0" i="0">
                <a:solidFill>
                  <a:schemeClr val="bg1"/>
                </a:solidFill>
                <a:latin typeface="Arial MT"/>
                <a:cs typeface="Arial MT"/>
              </a:defRPr>
            </a:lvl1pPr>
          </a:lstStyle>
          <a:p>
            <a:pPr marL="12700">
              <a:lnSpc>
                <a:spcPts val="1425"/>
              </a:lnSpc>
            </a:pPr>
            <a:r>
              <a:rPr spc="-5" dirty="0"/>
              <a:t>Slide</a:t>
            </a:r>
            <a:r>
              <a:rPr spc="-45" dirty="0"/>
              <a:t> </a:t>
            </a: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Black"/>
                <a:cs typeface="Arial Black"/>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12/12/2023</a:t>
            </a:fld>
            <a:endParaRPr lang="en-US" dirty="0"/>
          </a:p>
        </p:txBody>
      </p:sp>
      <p:sp>
        <p:nvSpPr>
          <p:cNvPr id="7" name="Holder 7"/>
          <p:cNvSpPr>
            <a:spLocks noGrp="1"/>
          </p:cNvSpPr>
          <p:nvPr>
            <p:ph type="sldNum" sz="quarter" idx="7"/>
          </p:nvPr>
        </p:nvSpPr>
        <p:spPr/>
        <p:txBody>
          <a:bodyPr lIns="0" tIns="0" rIns="0" bIns="0"/>
          <a:lstStyle>
            <a:lvl1pPr>
              <a:defRPr sz="1200" b="0" i="0">
                <a:solidFill>
                  <a:schemeClr val="bg1"/>
                </a:solidFill>
                <a:latin typeface="Arial MT"/>
                <a:cs typeface="Arial MT"/>
              </a:defRPr>
            </a:lvl1pPr>
          </a:lstStyle>
          <a:p>
            <a:pPr marL="12700">
              <a:lnSpc>
                <a:spcPts val="1425"/>
              </a:lnSpc>
            </a:pPr>
            <a:r>
              <a:rPr spc="-5" dirty="0"/>
              <a:t>Slide</a:t>
            </a:r>
            <a:r>
              <a:rPr spc="-45" dirty="0"/>
              <a:t> </a:t>
            </a: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0" y="0"/>
            <a:ext cx="2011679" cy="893063"/>
          </a:xfrm>
          <a:prstGeom prst="rect">
            <a:avLst/>
          </a:prstGeom>
        </p:spPr>
      </p:pic>
      <p:sp>
        <p:nvSpPr>
          <p:cNvPr id="18" name="bg object 18"/>
          <p:cNvSpPr/>
          <p:nvPr/>
        </p:nvSpPr>
        <p:spPr>
          <a:xfrm>
            <a:off x="906767" y="2021204"/>
            <a:ext cx="2847340" cy="2849880"/>
          </a:xfrm>
          <a:custGeom>
            <a:avLst/>
            <a:gdLst/>
            <a:ahLst/>
            <a:cxnLst/>
            <a:rect l="l" t="t" r="r" b="b"/>
            <a:pathLst>
              <a:path w="2847340" h="2849879">
                <a:moveTo>
                  <a:pt x="2846755" y="0"/>
                </a:moveTo>
                <a:lnTo>
                  <a:pt x="0" y="0"/>
                </a:lnTo>
                <a:lnTo>
                  <a:pt x="0" y="107670"/>
                </a:lnTo>
                <a:lnTo>
                  <a:pt x="0" y="496062"/>
                </a:lnTo>
                <a:lnTo>
                  <a:pt x="0" y="2353437"/>
                </a:lnTo>
                <a:lnTo>
                  <a:pt x="0" y="2741828"/>
                </a:lnTo>
                <a:lnTo>
                  <a:pt x="12" y="2849499"/>
                </a:lnTo>
                <a:lnTo>
                  <a:pt x="2846755" y="2849511"/>
                </a:lnTo>
                <a:lnTo>
                  <a:pt x="2846755" y="2741828"/>
                </a:lnTo>
                <a:lnTo>
                  <a:pt x="2846755" y="2353437"/>
                </a:lnTo>
                <a:lnTo>
                  <a:pt x="2740939" y="2353437"/>
                </a:lnTo>
                <a:lnTo>
                  <a:pt x="2740939" y="2741828"/>
                </a:lnTo>
                <a:lnTo>
                  <a:pt x="105841" y="2741828"/>
                </a:lnTo>
                <a:lnTo>
                  <a:pt x="105841" y="2353437"/>
                </a:lnTo>
                <a:lnTo>
                  <a:pt x="105841" y="496062"/>
                </a:lnTo>
                <a:lnTo>
                  <a:pt x="105841" y="107670"/>
                </a:lnTo>
                <a:lnTo>
                  <a:pt x="2740939" y="107670"/>
                </a:lnTo>
                <a:lnTo>
                  <a:pt x="2740939" y="496062"/>
                </a:lnTo>
                <a:lnTo>
                  <a:pt x="2846755" y="496062"/>
                </a:lnTo>
                <a:lnTo>
                  <a:pt x="2846755" y="107670"/>
                </a:lnTo>
                <a:lnTo>
                  <a:pt x="2846755" y="0"/>
                </a:lnTo>
                <a:close/>
              </a:path>
            </a:pathLst>
          </a:custGeom>
          <a:solidFill>
            <a:srgbClr val="FFFFFF"/>
          </a:solid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3200"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12/12/2023</a:t>
            </a:fld>
            <a:endParaRPr lang="en-US" dirty="0"/>
          </a:p>
        </p:txBody>
      </p:sp>
      <p:sp>
        <p:nvSpPr>
          <p:cNvPr id="5" name="Holder 5"/>
          <p:cNvSpPr>
            <a:spLocks noGrp="1"/>
          </p:cNvSpPr>
          <p:nvPr>
            <p:ph type="sldNum" sz="quarter" idx="7"/>
          </p:nvPr>
        </p:nvSpPr>
        <p:spPr/>
        <p:txBody>
          <a:bodyPr lIns="0" tIns="0" rIns="0" bIns="0"/>
          <a:lstStyle>
            <a:lvl1pPr>
              <a:defRPr sz="1200" b="0" i="0">
                <a:solidFill>
                  <a:schemeClr val="bg1"/>
                </a:solidFill>
                <a:latin typeface="Arial MT"/>
                <a:cs typeface="Arial MT"/>
              </a:defRPr>
            </a:lvl1pPr>
          </a:lstStyle>
          <a:p>
            <a:pPr marL="12700">
              <a:lnSpc>
                <a:spcPts val="1425"/>
              </a:lnSpc>
            </a:pPr>
            <a:r>
              <a:rPr spc="-5" dirty="0"/>
              <a:t>Slide</a:t>
            </a:r>
            <a:r>
              <a:rPr spc="-45" dirty="0"/>
              <a:t> </a:t>
            </a: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12/12/2023</a:t>
            </a:fld>
            <a:endParaRPr lang="en-US" dirty="0"/>
          </a:p>
        </p:txBody>
      </p:sp>
      <p:sp>
        <p:nvSpPr>
          <p:cNvPr id="4" name="Holder 4"/>
          <p:cNvSpPr>
            <a:spLocks noGrp="1"/>
          </p:cNvSpPr>
          <p:nvPr>
            <p:ph type="sldNum" sz="quarter" idx="7"/>
          </p:nvPr>
        </p:nvSpPr>
        <p:spPr/>
        <p:txBody>
          <a:bodyPr lIns="0" tIns="0" rIns="0" bIns="0"/>
          <a:lstStyle>
            <a:lvl1pPr>
              <a:defRPr sz="1200" b="0" i="0">
                <a:solidFill>
                  <a:schemeClr val="bg1"/>
                </a:solidFill>
                <a:latin typeface="Arial MT"/>
                <a:cs typeface="Arial MT"/>
              </a:defRPr>
            </a:lvl1pPr>
          </a:lstStyle>
          <a:p>
            <a:pPr marL="12700">
              <a:lnSpc>
                <a:spcPts val="1425"/>
              </a:lnSpc>
            </a:pPr>
            <a:r>
              <a:rPr spc="-5" dirty="0"/>
              <a:t>Slide</a:t>
            </a:r>
            <a:r>
              <a:rPr spc="-45" dirty="0"/>
              <a:t> </a:t>
            </a: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29230" y="124843"/>
            <a:ext cx="1748647" cy="636301"/>
          </a:xfrm>
          <a:prstGeom prst="rect">
            <a:avLst/>
          </a:prstGeom>
        </p:spPr>
      </p:pic>
      <p:pic>
        <p:nvPicPr>
          <p:cNvPr id="17" name="bg object 17"/>
          <p:cNvPicPr/>
          <p:nvPr/>
        </p:nvPicPr>
        <p:blipFill>
          <a:blip r:embed="rId8" cstate="print"/>
          <a:stretch>
            <a:fillRect/>
          </a:stretch>
        </p:blipFill>
        <p:spPr>
          <a:xfrm>
            <a:off x="0" y="6603491"/>
            <a:ext cx="12192000" cy="254508"/>
          </a:xfrm>
          <a:prstGeom prst="rect">
            <a:avLst/>
          </a:prstGeom>
        </p:spPr>
      </p:pic>
      <p:sp>
        <p:nvSpPr>
          <p:cNvPr id="18" name="bg object 18"/>
          <p:cNvSpPr/>
          <p:nvPr/>
        </p:nvSpPr>
        <p:spPr>
          <a:xfrm>
            <a:off x="10949940" y="6653783"/>
            <a:ext cx="0" cy="163195"/>
          </a:xfrm>
          <a:custGeom>
            <a:avLst/>
            <a:gdLst/>
            <a:ahLst/>
            <a:cxnLst/>
            <a:rect l="l" t="t" r="r" b="b"/>
            <a:pathLst>
              <a:path h="163195">
                <a:moveTo>
                  <a:pt x="0" y="0"/>
                </a:moveTo>
                <a:lnTo>
                  <a:pt x="0" y="162961"/>
                </a:lnTo>
              </a:path>
            </a:pathLst>
          </a:custGeom>
          <a:ln w="12700">
            <a:solidFill>
              <a:srgbClr val="FFFFFF"/>
            </a:solidFill>
          </a:ln>
        </p:spPr>
        <p:txBody>
          <a:bodyPr wrap="square" lIns="0" tIns="0" rIns="0" bIns="0" rtlCol="0"/>
          <a:lstStyle/>
          <a:p>
            <a:endParaRPr dirty="0"/>
          </a:p>
        </p:txBody>
      </p:sp>
      <p:sp>
        <p:nvSpPr>
          <p:cNvPr id="2" name="Holder 2"/>
          <p:cNvSpPr>
            <a:spLocks noGrp="1"/>
          </p:cNvSpPr>
          <p:nvPr>
            <p:ph type="title"/>
          </p:nvPr>
        </p:nvSpPr>
        <p:spPr>
          <a:xfrm>
            <a:off x="5540755" y="1242187"/>
            <a:ext cx="3660140" cy="513714"/>
          </a:xfrm>
          <a:prstGeom prst="rect">
            <a:avLst/>
          </a:prstGeom>
        </p:spPr>
        <p:txBody>
          <a:bodyPr wrap="square" lIns="0" tIns="0" rIns="0" bIns="0">
            <a:spAutoFit/>
          </a:bodyPr>
          <a:lstStyle>
            <a:lvl1pPr>
              <a:defRPr sz="320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5540755" y="1697257"/>
            <a:ext cx="6020434" cy="4069079"/>
          </a:xfrm>
          <a:prstGeom prst="rect">
            <a:avLst/>
          </a:prstGeom>
        </p:spPr>
        <p:txBody>
          <a:bodyPr wrap="square" lIns="0" tIns="0" rIns="0" bIns="0">
            <a:spAutoFit/>
          </a:bodyPr>
          <a:lstStyle>
            <a:lvl1pPr>
              <a:defRPr sz="2400" b="1" i="0" u="heavy">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12/12/2023</a:t>
            </a:fld>
            <a:endParaRPr lang="en-US" dirty="0"/>
          </a:p>
        </p:txBody>
      </p:sp>
      <p:sp>
        <p:nvSpPr>
          <p:cNvPr id="6" name="Holder 6"/>
          <p:cNvSpPr>
            <a:spLocks noGrp="1"/>
          </p:cNvSpPr>
          <p:nvPr>
            <p:ph type="sldNum" sz="quarter" idx="7"/>
          </p:nvPr>
        </p:nvSpPr>
        <p:spPr>
          <a:xfrm>
            <a:off x="11285346" y="6639061"/>
            <a:ext cx="516890" cy="196215"/>
          </a:xfrm>
          <a:prstGeom prst="rect">
            <a:avLst/>
          </a:prstGeom>
        </p:spPr>
        <p:txBody>
          <a:bodyPr wrap="square" lIns="0" tIns="0" rIns="0" bIns="0">
            <a:spAutoFit/>
          </a:bodyPr>
          <a:lstStyle>
            <a:lvl1pPr>
              <a:defRPr sz="1200" b="0" i="0">
                <a:solidFill>
                  <a:schemeClr val="bg1"/>
                </a:solidFill>
                <a:latin typeface="Arial MT"/>
                <a:cs typeface="Arial MT"/>
              </a:defRPr>
            </a:lvl1pPr>
          </a:lstStyle>
          <a:p>
            <a:pPr marL="12700">
              <a:lnSpc>
                <a:spcPts val="1425"/>
              </a:lnSpc>
            </a:pPr>
            <a:r>
              <a:rPr spc="-5" dirty="0"/>
              <a:t>Slide</a:t>
            </a:r>
            <a:r>
              <a:rPr spc="-45" dirty="0"/>
              <a:t> </a:t>
            </a: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youtu.be/Qdcx1GOljIQ" TargetMode="External"/><Relationship Id="rId2" Type="http://schemas.openxmlformats.org/officeDocument/2006/relationships/hyperlink" Target="https://youtu.be/LcpSJCoUrcE" TargetMode="External"/><Relationship Id="rId1" Type="http://schemas.openxmlformats.org/officeDocument/2006/relationships/slideLayout" Target="../slideLayouts/slideLayout2.xml"/><Relationship Id="rId5" Type="http://schemas.openxmlformats.org/officeDocument/2006/relationships/hyperlink" Target="https://youtu.be/BE4WXoKOD4A" TargetMode="External"/><Relationship Id="rId4" Type="http://schemas.openxmlformats.org/officeDocument/2006/relationships/hyperlink" Target="https://youtu.be/8zcmklsf8PU"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1999" cy="6857996"/>
            </a:xfrm>
            <a:prstGeom prst="rect">
              <a:avLst/>
            </a:prstGeom>
          </p:spPr>
        </p:pic>
        <p:pic>
          <p:nvPicPr>
            <p:cNvPr id="4" name="object 4"/>
            <p:cNvPicPr/>
            <p:nvPr/>
          </p:nvPicPr>
          <p:blipFill>
            <a:blip r:embed="rId3" cstate="print"/>
            <a:stretch>
              <a:fillRect/>
            </a:stretch>
          </p:blipFill>
          <p:spPr>
            <a:xfrm>
              <a:off x="0" y="0"/>
              <a:ext cx="2007107" cy="890015"/>
            </a:xfrm>
            <a:prstGeom prst="rect">
              <a:avLst/>
            </a:prstGeom>
          </p:spPr>
        </p:pic>
        <p:sp>
          <p:nvSpPr>
            <p:cNvPr id="5" name="object 5"/>
            <p:cNvSpPr/>
            <p:nvPr/>
          </p:nvSpPr>
          <p:spPr>
            <a:xfrm>
              <a:off x="0" y="1243583"/>
              <a:ext cx="7962900" cy="4825365"/>
            </a:xfrm>
            <a:custGeom>
              <a:avLst/>
              <a:gdLst/>
              <a:ahLst/>
              <a:cxnLst/>
              <a:rect l="l" t="t" r="r" b="b"/>
              <a:pathLst>
                <a:path w="7962900" h="4825365">
                  <a:moveTo>
                    <a:pt x="7962900" y="0"/>
                  </a:moveTo>
                  <a:lnTo>
                    <a:pt x="0" y="0"/>
                  </a:lnTo>
                  <a:lnTo>
                    <a:pt x="0" y="4824984"/>
                  </a:lnTo>
                  <a:lnTo>
                    <a:pt x="7962900" y="4824984"/>
                  </a:lnTo>
                  <a:lnTo>
                    <a:pt x="7962900" y="0"/>
                  </a:lnTo>
                  <a:close/>
                </a:path>
              </a:pathLst>
            </a:custGeom>
            <a:solidFill>
              <a:srgbClr val="FFFFFF"/>
            </a:solidFill>
          </p:spPr>
          <p:txBody>
            <a:bodyPr wrap="square" lIns="0" tIns="0" rIns="0" bIns="0" rtlCol="0"/>
            <a:lstStyle/>
            <a:p>
              <a:endParaRPr dirty="0"/>
            </a:p>
          </p:txBody>
        </p:sp>
        <p:sp>
          <p:nvSpPr>
            <p:cNvPr id="6" name="object 6"/>
            <p:cNvSpPr/>
            <p:nvPr/>
          </p:nvSpPr>
          <p:spPr>
            <a:xfrm>
              <a:off x="0" y="1319783"/>
              <a:ext cx="7889875" cy="4674235"/>
            </a:xfrm>
            <a:custGeom>
              <a:avLst/>
              <a:gdLst/>
              <a:ahLst/>
              <a:cxnLst/>
              <a:rect l="l" t="t" r="r" b="b"/>
              <a:pathLst>
                <a:path w="7889875" h="4674235">
                  <a:moveTo>
                    <a:pt x="7889748" y="0"/>
                  </a:moveTo>
                  <a:lnTo>
                    <a:pt x="0" y="0"/>
                  </a:lnTo>
                  <a:lnTo>
                    <a:pt x="0" y="4674108"/>
                  </a:lnTo>
                  <a:lnTo>
                    <a:pt x="7889748" y="4674108"/>
                  </a:lnTo>
                  <a:lnTo>
                    <a:pt x="7889748" y="0"/>
                  </a:lnTo>
                  <a:close/>
                </a:path>
              </a:pathLst>
            </a:custGeom>
            <a:solidFill>
              <a:srgbClr val="333333"/>
            </a:solidFill>
          </p:spPr>
          <p:txBody>
            <a:bodyPr wrap="square" lIns="0" tIns="0" rIns="0" bIns="0" rtlCol="0"/>
            <a:lstStyle/>
            <a:p>
              <a:endParaRPr dirty="0"/>
            </a:p>
          </p:txBody>
        </p:sp>
        <p:sp>
          <p:nvSpPr>
            <p:cNvPr id="7" name="object 7"/>
            <p:cNvSpPr/>
            <p:nvPr/>
          </p:nvSpPr>
          <p:spPr>
            <a:xfrm>
              <a:off x="509777" y="4443221"/>
              <a:ext cx="1814830" cy="0"/>
            </a:xfrm>
            <a:custGeom>
              <a:avLst/>
              <a:gdLst/>
              <a:ahLst/>
              <a:cxnLst/>
              <a:rect l="l" t="t" r="r" b="b"/>
              <a:pathLst>
                <a:path w="1814830">
                  <a:moveTo>
                    <a:pt x="0" y="0"/>
                  </a:moveTo>
                  <a:lnTo>
                    <a:pt x="1814322" y="0"/>
                  </a:lnTo>
                </a:path>
              </a:pathLst>
            </a:custGeom>
            <a:ln w="25400">
              <a:solidFill>
                <a:srgbClr val="FFFFFF"/>
              </a:solidFill>
            </a:ln>
          </p:spPr>
          <p:txBody>
            <a:bodyPr wrap="square" lIns="0" tIns="0" rIns="0" bIns="0" rtlCol="0"/>
            <a:lstStyle/>
            <a:p>
              <a:endParaRPr dirty="0"/>
            </a:p>
          </p:txBody>
        </p:sp>
      </p:grpSp>
      <p:sp>
        <p:nvSpPr>
          <p:cNvPr id="8" name="object 8"/>
          <p:cNvSpPr txBox="1">
            <a:spLocks noGrp="1"/>
          </p:cNvSpPr>
          <p:nvPr>
            <p:ph type="title"/>
          </p:nvPr>
        </p:nvSpPr>
        <p:spPr>
          <a:xfrm>
            <a:off x="457200" y="2602862"/>
            <a:ext cx="5350510" cy="894540"/>
          </a:xfrm>
          <a:prstGeom prst="rect">
            <a:avLst/>
          </a:prstGeom>
        </p:spPr>
        <p:txBody>
          <a:bodyPr vert="horz" wrap="square" lIns="0" tIns="12065" rIns="0" bIns="0" rtlCol="0">
            <a:spAutoFit/>
          </a:bodyPr>
          <a:lstStyle/>
          <a:p>
            <a:pPr marL="12700" marR="5080">
              <a:lnSpc>
                <a:spcPct val="130000"/>
              </a:lnSpc>
              <a:spcBef>
                <a:spcPts val="95"/>
              </a:spcBef>
            </a:pPr>
            <a:r>
              <a:rPr lang="en-US" sz="4800" spc="-5" dirty="0">
                <a:solidFill>
                  <a:srgbClr val="FFFFFF"/>
                </a:solidFill>
              </a:rPr>
              <a:t>Robotics </a:t>
            </a:r>
            <a:endParaRPr sz="4800" dirty="0"/>
          </a:p>
        </p:txBody>
      </p:sp>
      <p:sp>
        <p:nvSpPr>
          <p:cNvPr id="10" name="object 10"/>
          <p:cNvSpPr txBox="1"/>
          <p:nvPr/>
        </p:nvSpPr>
        <p:spPr>
          <a:xfrm>
            <a:off x="506374" y="4605020"/>
            <a:ext cx="4020185" cy="330835"/>
          </a:xfrm>
          <a:prstGeom prst="rect">
            <a:avLst/>
          </a:prstGeom>
        </p:spPr>
        <p:txBody>
          <a:bodyPr vert="horz" wrap="square" lIns="0" tIns="12700" rIns="0" bIns="0" rtlCol="0">
            <a:spAutoFit/>
          </a:bodyPr>
          <a:lstStyle/>
          <a:p>
            <a:pPr marL="12700">
              <a:lnSpc>
                <a:spcPct val="100000"/>
              </a:lnSpc>
              <a:spcBef>
                <a:spcPts val="100"/>
              </a:spcBef>
            </a:pPr>
            <a:r>
              <a:rPr lang="en-US" sz="2000" dirty="0">
                <a:solidFill>
                  <a:srgbClr val="FFFFFF"/>
                </a:solidFill>
                <a:latin typeface="Arial MT"/>
                <a:cs typeface="Arial MT"/>
              </a:rPr>
              <a:t>Ahmed </a:t>
            </a:r>
            <a:r>
              <a:rPr lang="en-US" sz="2000" dirty="0" err="1">
                <a:solidFill>
                  <a:srgbClr val="FFFFFF"/>
                </a:solidFill>
                <a:latin typeface="Arial MT"/>
                <a:cs typeface="Arial MT"/>
              </a:rPr>
              <a:t>jafar</a:t>
            </a:r>
            <a:r>
              <a:rPr lang="en-US" sz="2000" dirty="0">
                <a:solidFill>
                  <a:srgbClr val="FFFFFF"/>
                </a:solidFill>
                <a:latin typeface="Arial MT"/>
                <a:cs typeface="Arial MT"/>
              </a:rPr>
              <a:t> Osman Ahmed </a:t>
            </a:r>
            <a:endParaRPr sz="2000" dirty="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A04C121-DFBF-EA40-AA30-2FDF061828EE}"/>
              </a:ext>
            </a:extLst>
          </p:cNvPr>
          <p:cNvGraphicFramePr>
            <a:graphicFrameLocks noGrp="1"/>
          </p:cNvGraphicFramePr>
          <p:nvPr>
            <p:extLst>
              <p:ext uri="{D42A27DB-BD31-4B8C-83A1-F6EECF244321}">
                <p14:modId xmlns:p14="http://schemas.microsoft.com/office/powerpoint/2010/main" val="3614775965"/>
              </p:ext>
            </p:extLst>
          </p:nvPr>
        </p:nvGraphicFramePr>
        <p:xfrm>
          <a:off x="838200" y="1322391"/>
          <a:ext cx="4260068" cy="4010192"/>
        </p:xfrm>
        <a:graphic>
          <a:graphicData uri="http://schemas.openxmlformats.org/drawingml/2006/table">
            <a:tbl>
              <a:tblPr firstRow="1" bandRow="1">
                <a:tableStyleId>{5C22544A-7EE6-4342-B048-85BDC9FD1C3A}</a:tableStyleId>
              </a:tblPr>
              <a:tblGrid>
                <a:gridCol w="1422842">
                  <a:extLst>
                    <a:ext uri="{9D8B030D-6E8A-4147-A177-3AD203B41FA5}">
                      <a16:colId xmlns:a16="http://schemas.microsoft.com/office/drawing/2014/main" val="4070736602"/>
                    </a:ext>
                  </a:extLst>
                </a:gridCol>
                <a:gridCol w="945742">
                  <a:extLst>
                    <a:ext uri="{9D8B030D-6E8A-4147-A177-3AD203B41FA5}">
                      <a16:colId xmlns:a16="http://schemas.microsoft.com/office/drawing/2014/main" val="3523827224"/>
                    </a:ext>
                  </a:extLst>
                </a:gridCol>
                <a:gridCol w="945742">
                  <a:extLst>
                    <a:ext uri="{9D8B030D-6E8A-4147-A177-3AD203B41FA5}">
                      <a16:colId xmlns:a16="http://schemas.microsoft.com/office/drawing/2014/main" val="2710097728"/>
                    </a:ext>
                  </a:extLst>
                </a:gridCol>
                <a:gridCol w="945742">
                  <a:extLst>
                    <a:ext uri="{9D8B030D-6E8A-4147-A177-3AD203B41FA5}">
                      <a16:colId xmlns:a16="http://schemas.microsoft.com/office/drawing/2014/main" val="1579168280"/>
                    </a:ext>
                  </a:extLst>
                </a:gridCol>
              </a:tblGrid>
              <a:tr h="506436">
                <a:tc>
                  <a:txBody>
                    <a:bodyPr/>
                    <a:lstStyle/>
                    <a:p>
                      <a:pPr algn="ctr"/>
                      <a:r>
                        <a:rPr lang="en-US" sz="1000" dirty="0">
                          <a:latin typeface="Times New Roman" panose="02020603050405020304" pitchFamily="18" charset="0"/>
                          <a:cs typeface="Times New Roman" panose="02020603050405020304" pitchFamily="18" charset="0"/>
                        </a:rPr>
                        <a:t>FRONT RIGHT SENSOR</a:t>
                      </a:r>
                    </a:p>
                  </a:txBody>
                  <a:tcPr/>
                </a:tc>
                <a:tc>
                  <a:txBody>
                    <a:bodyPr/>
                    <a:lstStyle/>
                    <a:p>
                      <a:pPr algn="ctr"/>
                      <a:r>
                        <a:rPr lang="en-US" sz="1000" dirty="0">
                          <a:latin typeface="Times New Roman" panose="02020603050405020304" pitchFamily="18" charset="0"/>
                          <a:cs typeface="Times New Roman" panose="02020603050405020304" pitchFamily="18" charset="0"/>
                        </a:rPr>
                        <a:t>BACK RIGHT SENSOR</a:t>
                      </a:r>
                    </a:p>
                  </a:txBody>
                  <a:tcPr/>
                </a:tc>
                <a:tc>
                  <a:txBody>
                    <a:bodyPr/>
                    <a:lstStyle/>
                    <a:p>
                      <a:pPr algn="ctr"/>
                      <a:r>
                        <a:rPr lang="en-US" sz="1000" dirty="0">
                          <a:latin typeface="Times New Roman" panose="02020603050405020304" pitchFamily="18" charset="0"/>
                          <a:cs typeface="Times New Roman" panose="02020603050405020304" pitchFamily="18" charset="0"/>
                        </a:rPr>
                        <a:t>LINEAR SPEED</a:t>
                      </a:r>
                    </a:p>
                  </a:txBody>
                  <a:tcPr/>
                </a:tc>
                <a:tc>
                  <a:txBody>
                    <a:bodyPr/>
                    <a:lstStyle/>
                    <a:p>
                      <a:pPr algn="ctr"/>
                      <a:r>
                        <a:rPr lang="en-US" sz="1000" dirty="0">
                          <a:latin typeface="Times New Roman" panose="02020603050405020304" pitchFamily="18" charset="0"/>
                          <a:cs typeface="Times New Roman" panose="02020603050405020304" pitchFamily="18" charset="0"/>
                        </a:rPr>
                        <a:t>ANGULAR SPEED</a:t>
                      </a:r>
                    </a:p>
                  </a:txBody>
                  <a:tcPr/>
                </a:tc>
                <a:extLst>
                  <a:ext uri="{0D108BD9-81ED-4DB2-BD59-A6C34878D82A}">
                    <a16:rowId xmlns:a16="http://schemas.microsoft.com/office/drawing/2014/main" val="69221312"/>
                  </a:ext>
                </a:extLst>
              </a:tr>
              <a:tr h="506436">
                <a:tc>
                  <a:txBody>
                    <a:bodyPr/>
                    <a:lstStyle/>
                    <a:p>
                      <a:pPr algn="ctr"/>
                      <a:r>
                        <a:rPr lang="en-US" sz="1400" b="0" dirty="0">
                          <a:latin typeface="Times New Roman" panose="02020603050405020304" pitchFamily="18" charset="0"/>
                          <a:cs typeface="Times New Roman" panose="02020603050405020304" pitchFamily="18" charset="0"/>
                        </a:rPr>
                        <a:t>Close</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Close</a:t>
                      </a:r>
                    </a:p>
                    <a:p>
                      <a:pPr algn="ctr"/>
                      <a:endParaRPr lang="en-US" sz="1400" b="0" dirty="0">
                        <a:latin typeface="Times New Roman" panose="02020603050405020304" pitchFamily="18" charset="0"/>
                        <a:cs typeface="Times New Roman" panose="02020603050405020304" pitchFamily="18" charset="0"/>
                      </a:endParaRPr>
                    </a:p>
                  </a:txBody>
                  <a:tcPr/>
                </a:tc>
                <a:tc>
                  <a:txBody>
                    <a:bodyPr/>
                    <a:lstStyle/>
                    <a:p>
                      <a:pPr algn="ctr"/>
                      <a:r>
                        <a:rPr lang="en-US" sz="1400" b="0" dirty="0">
                          <a:latin typeface="Times New Roman" panose="02020603050405020304" pitchFamily="18" charset="0"/>
                          <a:cs typeface="Times New Roman" panose="02020603050405020304" pitchFamily="18" charset="0"/>
                        </a:rPr>
                        <a:t>Slow </a:t>
                      </a:r>
                    </a:p>
                  </a:txBody>
                  <a:tcPr/>
                </a:tc>
                <a:tc>
                  <a:txBody>
                    <a:bodyPr/>
                    <a:lstStyle/>
                    <a:p>
                      <a:pPr algn="ctr"/>
                      <a:r>
                        <a:rPr lang="en-US" sz="1400" b="0" dirty="0">
                          <a:latin typeface="Times New Roman" panose="02020603050405020304" pitchFamily="18" charset="0"/>
                          <a:cs typeface="Times New Roman" panose="02020603050405020304" pitchFamily="18" charset="0"/>
                        </a:rPr>
                        <a:t>Left</a:t>
                      </a:r>
                    </a:p>
                  </a:txBody>
                  <a:tcPr/>
                </a:tc>
                <a:extLst>
                  <a:ext uri="{0D108BD9-81ED-4DB2-BD59-A6C34878D82A}">
                    <a16:rowId xmlns:a16="http://schemas.microsoft.com/office/drawing/2014/main" val="2758505240"/>
                  </a:ext>
                </a:extLst>
              </a:tr>
              <a:tr h="367924">
                <a:tc>
                  <a:txBody>
                    <a:bodyPr/>
                    <a:lstStyle/>
                    <a:p>
                      <a:pPr algn="ctr"/>
                      <a:r>
                        <a:rPr lang="en-US" sz="1400" b="0" dirty="0">
                          <a:latin typeface="Times New Roman" panose="02020603050405020304" pitchFamily="18" charset="0"/>
                          <a:cs typeface="Times New Roman" panose="02020603050405020304" pitchFamily="18" charset="0"/>
                        </a:rPr>
                        <a:t>Close</a:t>
                      </a:r>
                    </a:p>
                  </a:txBody>
                  <a:tcPr/>
                </a:tc>
                <a:tc>
                  <a:txBody>
                    <a:bodyPr/>
                    <a:lstStyle/>
                    <a:p>
                      <a:pPr algn="ctr"/>
                      <a:r>
                        <a:rPr lang="en-US" sz="1400" b="0" dirty="0">
                          <a:latin typeface="Times New Roman" panose="02020603050405020304" pitchFamily="18" charset="0"/>
                          <a:cs typeface="Times New Roman" panose="02020603050405020304" pitchFamily="18" charset="0"/>
                        </a:rPr>
                        <a:t>Medium</a:t>
                      </a:r>
                    </a:p>
                  </a:txBody>
                  <a:tcPr/>
                </a:tc>
                <a:tc>
                  <a:txBody>
                    <a:bodyPr/>
                    <a:lstStyle/>
                    <a:p>
                      <a:pPr algn="ctr"/>
                      <a:r>
                        <a:rPr lang="en-US" sz="1400" b="0" dirty="0">
                          <a:latin typeface="Times New Roman" panose="02020603050405020304" pitchFamily="18" charset="0"/>
                          <a:cs typeface="Times New Roman" panose="02020603050405020304" pitchFamily="18" charset="0"/>
                        </a:rPr>
                        <a:t>Slow </a:t>
                      </a:r>
                    </a:p>
                  </a:txBody>
                  <a:tcPr/>
                </a:tc>
                <a:tc>
                  <a:txBody>
                    <a:bodyPr/>
                    <a:lstStyle/>
                    <a:p>
                      <a:pPr algn="ctr"/>
                      <a:r>
                        <a:rPr lang="en-US" sz="1400" b="0" dirty="0">
                          <a:latin typeface="Times New Roman" panose="02020603050405020304" pitchFamily="18" charset="0"/>
                          <a:cs typeface="Times New Roman" panose="02020603050405020304" pitchFamily="18" charset="0"/>
                        </a:rPr>
                        <a:t>Left</a:t>
                      </a:r>
                    </a:p>
                  </a:txBody>
                  <a:tcPr/>
                </a:tc>
                <a:extLst>
                  <a:ext uri="{0D108BD9-81ED-4DB2-BD59-A6C34878D82A}">
                    <a16:rowId xmlns:a16="http://schemas.microsoft.com/office/drawing/2014/main" val="2897956775"/>
                  </a:ext>
                </a:extLst>
              </a:tr>
              <a:tr h="367924">
                <a:tc>
                  <a:txBody>
                    <a:bodyPr/>
                    <a:lstStyle/>
                    <a:p>
                      <a:pPr algn="ctr"/>
                      <a:r>
                        <a:rPr lang="en-US" sz="1400" b="0" dirty="0">
                          <a:latin typeface="Times New Roman" panose="02020603050405020304" pitchFamily="18" charset="0"/>
                          <a:cs typeface="Times New Roman" panose="02020603050405020304" pitchFamily="18" charset="0"/>
                        </a:rPr>
                        <a:t>Close</a:t>
                      </a:r>
                    </a:p>
                  </a:txBody>
                  <a:tcPr/>
                </a:tc>
                <a:tc>
                  <a:txBody>
                    <a:bodyPr/>
                    <a:lstStyle/>
                    <a:p>
                      <a:pPr algn="ctr"/>
                      <a:r>
                        <a:rPr lang="en-US" sz="1400" b="0" dirty="0">
                          <a:latin typeface="Times New Roman" panose="02020603050405020304" pitchFamily="18" charset="0"/>
                          <a:cs typeface="Times New Roman" panose="02020603050405020304" pitchFamily="18" charset="0"/>
                        </a:rPr>
                        <a:t>Far</a:t>
                      </a:r>
                    </a:p>
                  </a:txBody>
                  <a:tcPr/>
                </a:tc>
                <a:tc>
                  <a:txBody>
                    <a:bodyPr/>
                    <a:lstStyle/>
                    <a:p>
                      <a:pPr algn="ctr"/>
                      <a:r>
                        <a:rPr lang="en-US" sz="1400" b="0" dirty="0">
                          <a:latin typeface="Times New Roman" panose="02020603050405020304" pitchFamily="18" charset="0"/>
                          <a:cs typeface="Times New Roman" panose="02020603050405020304" pitchFamily="18" charset="0"/>
                        </a:rPr>
                        <a:t>Low </a:t>
                      </a:r>
                    </a:p>
                  </a:txBody>
                  <a:tcPr/>
                </a:tc>
                <a:tc>
                  <a:txBody>
                    <a:bodyPr/>
                    <a:lstStyle/>
                    <a:p>
                      <a:pPr algn="ctr"/>
                      <a:r>
                        <a:rPr lang="en-US" sz="1400" b="0" dirty="0">
                          <a:latin typeface="Times New Roman" panose="02020603050405020304" pitchFamily="18" charset="0"/>
                          <a:cs typeface="Times New Roman" panose="02020603050405020304" pitchFamily="18" charset="0"/>
                        </a:rPr>
                        <a:t>Left</a:t>
                      </a:r>
                    </a:p>
                  </a:txBody>
                  <a:tcPr/>
                </a:tc>
                <a:extLst>
                  <a:ext uri="{0D108BD9-81ED-4DB2-BD59-A6C34878D82A}">
                    <a16:rowId xmlns:a16="http://schemas.microsoft.com/office/drawing/2014/main" val="1962130902"/>
                  </a:ext>
                </a:extLst>
              </a:tr>
              <a:tr h="367924">
                <a:tc>
                  <a:txBody>
                    <a:bodyPr/>
                    <a:lstStyle/>
                    <a:p>
                      <a:pPr algn="ctr"/>
                      <a:r>
                        <a:rPr lang="en-US" sz="1400" b="0" dirty="0">
                          <a:latin typeface="Times New Roman" panose="02020603050405020304" pitchFamily="18" charset="0"/>
                          <a:cs typeface="Times New Roman" panose="02020603050405020304" pitchFamily="18" charset="0"/>
                        </a:rPr>
                        <a:t>Medium</a:t>
                      </a:r>
                    </a:p>
                  </a:txBody>
                  <a:tcPr/>
                </a:tc>
                <a:tc>
                  <a:txBody>
                    <a:bodyPr/>
                    <a:lstStyle/>
                    <a:p>
                      <a:pPr algn="ctr"/>
                      <a:r>
                        <a:rPr lang="en-US" sz="1400" b="0" dirty="0">
                          <a:latin typeface="Times New Roman" panose="02020603050405020304" pitchFamily="18" charset="0"/>
                          <a:cs typeface="Times New Roman" panose="02020603050405020304" pitchFamily="18" charset="0"/>
                        </a:rPr>
                        <a:t>Close</a:t>
                      </a:r>
                    </a:p>
                  </a:txBody>
                  <a:tcPr/>
                </a:tc>
                <a:tc>
                  <a:txBody>
                    <a:bodyPr/>
                    <a:lstStyle/>
                    <a:p>
                      <a:pPr algn="ctr"/>
                      <a:r>
                        <a:rPr lang="en-US" sz="1400" b="0" dirty="0">
                          <a:latin typeface="Times New Roman" panose="02020603050405020304" pitchFamily="18" charset="0"/>
                          <a:cs typeface="Times New Roman" panose="02020603050405020304" pitchFamily="18" charset="0"/>
                        </a:rPr>
                        <a:t>Medium</a:t>
                      </a:r>
                    </a:p>
                  </a:txBody>
                  <a:tcPr/>
                </a:tc>
                <a:tc>
                  <a:txBody>
                    <a:bodyPr/>
                    <a:lstStyle/>
                    <a:p>
                      <a:pPr algn="ctr"/>
                      <a:r>
                        <a:rPr lang="en-US" sz="1400" b="0" dirty="0">
                          <a:latin typeface="Times New Roman" panose="02020603050405020304" pitchFamily="18" charset="0"/>
                          <a:cs typeface="Times New Roman" panose="02020603050405020304" pitchFamily="18" charset="0"/>
                        </a:rPr>
                        <a:t>Front</a:t>
                      </a:r>
                    </a:p>
                  </a:txBody>
                  <a:tcPr/>
                </a:tc>
                <a:extLst>
                  <a:ext uri="{0D108BD9-81ED-4DB2-BD59-A6C34878D82A}">
                    <a16:rowId xmlns:a16="http://schemas.microsoft.com/office/drawing/2014/main" val="275341767"/>
                  </a:ext>
                </a:extLst>
              </a:tr>
              <a:tr h="367924">
                <a:tc>
                  <a:txBody>
                    <a:bodyPr/>
                    <a:lstStyle/>
                    <a:p>
                      <a:pPr algn="ctr"/>
                      <a:r>
                        <a:rPr lang="en-US" sz="1400" b="0" dirty="0">
                          <a:latin typeface="Times New Roman" panose="02020603050405020304" pitchFamily="18" charset="0"/>
                          <a:cs typeface="Times New Roman" panose="02020603050405020304" pitchFamily="18" charset="0"/>
                        </a:rPr>
                        <a:t>Medium</a:t>
                      </a:r>
                    </a:p>
                  </a:txBody>
                  <a:tcPr/>
                </a:tc>
                <a:tc>
                  <a:txBody>
                    <a:bodyPr/>
                    <a:lstStyle/>
                    <a:p>
                      <a:pPr algn="ctr"/>
                      <a:r>
                        <a:rPr lang="en-US" sz="1400" b="0" dirty="0">
                          <a:latin typeface="Times New Roman" panose="02020603050405020304" pitchFamily="18" charset="0"/>
                          <a:cs typeface="Times New Roman" panose="02020603050405020304" pitchFamily="18" charset="0"/>
                        </a:rPr>
                        <a:t>Medium</a:t>
                      </a:r>
                    </a:p>
                  </a:txBody>
                  <a:tcPr/>
                </a:tc>
                <a:tc>
                  <a:txBody>
                    <a:bodyPr/>
                    <a:lstStyle/>
                    <a:p>
                      <a:pPr algn="ctr"/>
                      <a:r>
                        <a:rPr lang="en-US" sz="1400" b="0" dirty="0">
                          <a:latin typeface="Times New Roman" panose="02020603050405020304" pitchFamily="18" charset="0"/>
                          <a:cs typeface="Times New Roman" panose="02020603050405020304" pitchFamily="18" charset="0"/>
                        </a:rPr>
                        <a:t>Medium</a:t>
                      </a:r>
                    </a:p>
                  </a:txBody>
                  <a:tcPr/>
                </a:tc>
                <a:tc>
                  <a:txBody>
                    <a:bodyPr/>
                    <a:lstStyle/>
                    <a:p>
                      <a:pPr algn="ctr"/>
                      <a:r>
                        <a:rPr lang="en-US" sz="1400" b="0" dirty="0">
                          <a:latin typeface="Times New Roman" panose="02020603050405020304" pitchFamily="18" charset="0"/>
                          <a:cs typeface="Times New Roman" panose="02020603050405020304" pitchFamily="18" charset="0"/>
                        </a:rPr>
                        <a:t>Front</a:t>
                      </a:r>
                    </a:p>
                  </a:txBody>
                  <a:tcPr/>
                </a:tc>
                <a:extLst>
                  <a:ext uri="{0D108BD9-81ED-4DB2-BD59-A6C34878D82A}">
                    <a16:rowId xmlns:a16="http://schemas.microsoft.com/office/drawing/2014/main" val="2436094517"/>
                  </a:ext>
                </a:extLst>
              </a:tr>
              <a:tr h="367924">
                <a:tc>
                  <a:txBody>
                    <a:bodyPr/>
                    <a:lstStyle/>
                    <a:p>
                      <a:pPr algn="ctr"/>
                      <a:r>
                        <a:rPr lang="en-US" sz="1400" b="0" dirty="0">
                          <a:latin typeface="Times New Roman" panose="02020603050405020304" pitchFamily="18" charset="0"/>
                          <a:cs typeface="Times New Roman" panose="02020603050405020304" pitchFamily="18" charset="0"/>
                        </a:rPr>
                        <a:t>Medium</a:t>
                      </a:r>
                    </a:p>
                  </a:txBody>
                  <a:tcPr/>
                </a:tc>
                <a:tc>
                  <a:txBody>
                    <a:bodyPr/>
                    <a:lstStyle/>
                    <a:p>
                      <a:pPr algn="ctr"/>
                      <a:r>
                        <a:rPr lang="en-US" sz="1400" b="0" dirty="0">
                          <a:latin typeface="Times New Roman" panose="02020603050405020304" pitchFamily="18" charset="0"/>
                          <a:cs typeface="Times New Roman" panose="02020603050405020304" pitchFamily="18" charset="0"/>
                        </a:rPr>
                        <a:t>Far</a:t>
                      </a:r>
                    </a:p>
                  </a:txBody>
                  <a:tcPr/>
                </a:tc>
                <a:tc>
                  <a:txBody>
                    <a:bodyPr/>
                    <a:lstStyle/>
                    <a:p>
                      <a:pPr algn="ctr"/>
                      <a:r>
                        <a:rPr lang="en-US" sz="1400" b="0" dirty="0">
                          <a:latin typeface="Times New Roman" panose="02020603050405020304" pitchFamily="18" charset="0"/>
                          <a:cs typeface="Times New Roman" panose="02020603050405020304" pitchFamily="18" charset="0"/>
                        </a:rPr>
                        <a:t>Medium</a:t>
                      </a:r>
                    </a:p>
                  </a:txBody>
                  <a:tcPr/>
                </a:tc>
                <a:tc>
                  <a:txBody>
                    <a:bodyPr/>
                    <a:lstStyle/>
                    <a:p>
                      <a:pPr algn="ctr"/>
                      <a:r>
                        <a:rPr lang="en-US" sz="1400" b="0" dirty="0">
                          <a:latin typeface="Times New Roman" panose="02020603050405020304" pitchFamily="18" charset="0"/>
                          <a:cs typeface="Times New Roman" panose="02020603050405020304" pitchFamily="18" charset="0"/>
                        </a:rPr>
                        <a:t>Front</a:t>
                      </a:r>
                    </a:p>
                  </a:txBody>
                  <a:tcPr/>
                </a:tc>
                <a:extLst>
                  <a:ext uri="{0D108BD9-81ED-4DB2-BD59-A6C34878D82A}">
                    <a16:rowId xmlns:a16="http://schemas.microsoft.com/office/drawing/2014/main" val="691039859"/>
                  </a:ext>
                </a:extLst>
              </a:tr>
              <a:tr h="367924">
                <a:tc>
                  <a:txBody>
                    <a:bodyPr/>
                    <a:lstStyle/>
                    <a:p>
                      <a:pPr algn="ctr"/>
                      <a:r>
                        <a:rPr lang="en-US" sz="1400" b="0" dirty="0">
                          <a:latin typeface="Times New Roman" panose="02020603050405020304" pitchFamily="18" charset="0"/>
                          <a:cs typeface="Times New Roman" panose="02020603050405020304" pitchFamily="18" charset="0"/>
                        </a:rPr>
                        <a:t>Far</a:t>
                      </a:r>
                    </a:p>
                  </a:txBody>
                  <a:tcPr/>
                </a:tc>
                <a:tc>
                  <a:txBody>
                    <a:bodyPr/>
                    <a:lstStyle/>
                    <a:p>
                      <a:pPr algn="ctr"/>
                      <a:r>
                        <a:rPr lang="en-US" sz="1400" b="0" dirty="0">
                          <a:latin typeface="Times New Roman" panose="02020603050405020304" pitchFamily="18" charset="0"/>
                          <a:cs typeface="Times New Roman" panose="02020603050405020304" pitchFamily="18" charset="0"/>
                        </a:rPr>
                        <a:t>Close</a:t>
                      </a:r>
                    </a:p>
                  </a:txBody>
                  <a:tcPr/>
                </a:tc>
                <a:tc>
                  <a:txBody>
                    <a:bodyPr/>
                    <a:lstStyle/>
                    <a:p>
                      <a:pPr algn="ctr"/>
                      <a:r>
                        <a:rPr lang="en-US" sz="1400" b="0" dirty="0">
                          <a:latin typeface="Times New Roman" panose="02020603050405020304" pitchFamily="18" charset="0"/>
                          <a:cs typeface="Times New Roman" panose="02020603050405020304" pitchFamily="18" charset="0"/>
                        </a:rPr>
                        <a:t>Fast</a:t>
                      </a:r>
                    </a:p>
                  </a:txBody>
                  <a:tcPr/>
                </a:tc>
                <a:tc>
                  <a:txBody>
                    <a:bodyPr/>
                    <a:lstStyle/>
                    <a:p>
                      <a:pPr algn="ctr"/>
                      <a:r>
                        <a:rPr lang="en-US" sz="1400" b="0" dirty="0">
                          <a:latin typeface="Times New Roman" panose="02020603050405020304" pitchFamily="18" charset="0"/>
                          <a:cs typeface="Times New Roman" panose="02020603050405020304" pitchFamily="18" charset="0"/>
                        </a:rPr>
                        <a:t>Right</a:t>
                      </a:r>
                    </a:p>
                  </a:txBody>
                  <a:tcPr/>
                </a:tc>
                <a:extLst>
                  <a:ext uri="{0D108BD9-81ED-4DB2-BD59-A6C34878D82A}">
                    <a16:rowId xmlns:a16="http://schemas.microsoft.com/office/drawing/2014/main" val="2720829534"/>
                  </a:ext>
                </a:extLst>
              </a:tr>
              <a:tr h="367924">
                <a:tc>
                  <a:txBody>
                    <a:bodyPr/>
                    <a:lstStyle/>
                    <a:p>
                      <a:pPr algn="ctr"/>
                      <a:r>
                        <a:rPr lang="en-US" sz="1400" b="0" dirty="0">
                          <a:latin typeface="Times New Roman" panose="02020603050405020304" pitchFamily="18" charset="0"/>
                          <a:cs typeface="Times New Roman" panose="02020603050405020304" pitchFamily="18" charset="0"/>
                        </a:rPr>
                        <a:t>Far</a:t>
                      </a:r>
                    </a:p>
                  </a:txBody>
                  <a:tcPr/>
                </a:tc>
                <a:tc>
                  <a:txBody>
                    <a:bodyPr/>
                    <a:lstStyle/>
                    <a:p>
                      <a:pPr algn="ctr"/>
                      <a:r>
                        <a:rPr lang="en-US" sz="1400" b="0" dirty="0">
                          <a:latin typeface="Times New Roman" panose="02020603050405020304" pitchFamily="18" charset="0"/>
                          <a:cs typeface="Times New Roman" panose="02020603050405020304" pitchFamily="18" charset="0"/>
                        </a:rPr>
                        <a:t>Medium</a:t>
                      </a:r>
                    </a:p>
                  </a:txBody>
                  <a:tcPr/>
                </a:tc>
                <a:tc>
                  <a:txBody>
                    <a:bodyPr/>
                    <a:lstStyle/>
                    <a:p>
                      <a:pPr algn="ctr"/>
                      <a:r>
                        <a:rPr lang="en-US" sz="1400" b="0" dirty="0">
                          <a:latin typeface="Times New Roman" panose="02020603050405020304" pitchFamily="18" charset="0"/>
                          <a:cs typeface="Times New Roman" panose="02020603050405020304" pitchFamily="18" charset="0"/>
                        </a:rPr>
                        <a:t>Fast</a:t>
                      </a:r>
                    </a:p>
                  </a:txBody>
                  <a:tcPr/>
                </a:tc>
                <a:tc>
                  <a:txBody>
                    <a:bodyPr/>
                    <a:lstStyle/>
                    <a:p>
                      <a:pPr algn="ctr"/>
                      <a:r>
                        <a:rPr lang="en-US" sz="1400" b="0" dirty="0">
                          <a:latin typeface="Times New Roman" panose="02020603050405020304" pitchFamily="18" charset="0"/>
                          <a:cs typeface="Times New Roman" panose="02020603050405020304" pitchFamily="18" charset="0"/>
                        </a:rPr>
                        <a:t>Right</a:t>
                      </a:r>
                    </a:p>
                  </a:txBody>
                  <a:tcPr/>
                </a:tc>
                <a:extLst>
                  <a:ext uri="{0D108BD9-81ED-4DB2-BD59-A6C34878D82A}">
                    <a16:rowId xmlns:a16="http://schemas.microsoft.com/office/drawing/2014/main" val="1994192380"/>
                  </a:ext>
                </a:extLst>
              </a:tr>
              <a:tr h="367924">
                <a:tc>
                  <a:txBody>
                    <a:bodyPr/>
                    <a:lstStyle/>
                    <a:p>
                      <a:pPr algn="ctr"/>
                      <a:r>
                        <a:rPr lang="en-US" sz="1400" b="0" dirty="0">
                          <a:latin typeface="Times New Roman" panose="02020603050405020304" pitchFamily="18" charset="0"/>
                          <a:cs typeface="Times New Roman" panose="02020603050405020304" pitchFamily="18" charset="0"/>
                        </a:rPr>
                        <a:t>Far</a:t>
                      </a:r>
                    </a:p>
                  </a:txBody>
                  <a:tcPr/>
                </a:tc>
                <a:tc>
                  <a:txBody>
                    <a:bodyPr/>
                    <a:lstStyle/>
                    <a:p>
                      <a:pPr algn="ctr"/>
                      <a:r>
                        <a:rPr lang="en-US" sz="1400" b="0" dirty="0">
                          <a:latin typeface="Times New Roman" panose="02020603050405020304" pitchFamily="18" charset="0"/>
                          <a:cs typeface="Times New Roman" panose="02020603050405020304" pitchFamily="18" charset="0"/>
                        </a:rPr>
                        <a:t>Far</a:t>
                      </a:r>
                    </a:p>
                  </a:txBody>
                  <a:tcPr/>
                </a:tc>
                <a:tc>
                  <a:txBody>
                    <a:bodyPr/>
                    <a:lstStyle/>
                    <a:p>
                      <a:pPr algn="ctr"/>
                      <a:r>
                        <a:rPr lang="en-US" sz="1400" b="0" dirty="0">
                          <a:latin typeface="Times New Roman" panose="02020603050405020304" pitchFamily="18" charset="0"/>
                          <a:cs typeface="Times New Roman" panose="02020603050405020304" pitchFamily="18" charset="0"/>
                        </a:rPr>
                        <a:t>Fast</a:t>
                      </a:r>
                    </a:p>
                  </a:txBody>
                  <a:tcPr/>
                </a:tc>
                <a:tc>
                  <a:txBody>
                    <a:bodyPr/>
                    <a:lstStyle/>
                    <a:p>
                      <a:pPr algn="ctr"/>
                      <a:r>
                        <a:rPr lang="en-US" sz="1400" b="0" dirty="0">
                          <a:latin typeface="Times New Roman" panose="02020603050405020304" pitchFamily="18" charset="0"/>
                          <a:cs typeface="Times New Roman" panose="02020603050405020304" pitchFamily="18" charset="0"/>
                        </a:rPr>
                        <a:t>Right</a:t>
                      </a:r>
                    </a:p>
                  </a:txBody>
                  <a:tcPr/>
                </a:tc>
                <a:extLst>
                  <a:ext uri="{0D108BD9-81ED-4DB2-BD59-A6C34878D82A}">
                    <a16:rowId xmlns:a16="http://schemas.microsoft.com/office/drawing/2014/main" val="1290179542"/>
                  </a:ext>
                </a:extLst>
              </a:tr>
            </a:tbl>
          </a:graphicData>
        </a:graphic>
      </p:graphicFrame>
      <p:pic>
        <p:nvPicPr>
          <p:cNvPr id="11" name="Picture 10" descr="A diagram of a function&#10;&#10;Description automatically generated">
            <a:extLst>
              <a:ext uri="{FF2B5EF4-FFF2-40B4-BE49-F238E27FC236}">
                <a16:creationId xmlns:a16="http://schemas.microsoft.com/office/drawing/2014/main" id="{A58243C2-994A-79B5-4AD1-A932A36AD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6998" y="1336710"/>
            <a:ext cx="4260067" cy="1860622"/>
          </a:xfrm>
          <a:prstGeom prst="rect">
            <a:avLst/>
          </a:prstGeom>
        </p:spPr>
      </p:pic>
      <p:pic>
        <p:nvPicPr>
          <p:cNvPr id="13" name="Picture 12" descr="A diagram of a function plot&#10;&#10;Description automatically generated">
            <a:extLst>
              <a:ext uri="{FF2B5EF4-FFF2-40B4-BE49-F238E27FC236}">
                <a16:creationId xmlns:a16="http://schemas.microsoft.com/office/drawing/2014/main" id="{5AAE9D38-6657-4F46-4346-B095DAD767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999" y="3213056"/>
            <a:ext cx="4260067" cy="1987077"/>
          </a:xfrm>
          <a:prstGeom prst="rect">
            <a:avLst/>
          </a:prstGeom>
        </p:spPr>
      </p:pic>
      <p:sp>
        <p:nvSpPr>
          <p:cNvPr id="3" name="TextBox 2">
            <a:extLst>
              <a:ext uri="{FF2B5EF4-FFF2-40B4-BE49-F238E27FC236}">
                <a16:creationId xmlns:a16="http://schemas.microsoft.com/office/drawing/2014/main" id="{B993E3A5-122C-2C5D-2B38-583C0E6A7AB7}"/>
              </a:ext>
            </a:extLst>
          </p:cNvPr>
          <p:cNvSpPr txBox="1"/>
          <p:nvPr/>
        </p:nvSpPr>
        <p:spPr>
          <a:xfrm>
            <a:off x="7543800" y="5369867"/>
            <a:ext cx="2819400" cy="461665"/>
          </a:xfrm>
          <a:prstGeom prst="rect">
            <a:avLst/>
          </a:prstGeom>
          <a:noFill/>
        </p:spPr>
        <p:txBody>
          <a:bodyPr wrap="square" rtlCol="0">
            <a:spAutoFit/>
          </a:bodyPr>
          <a:lstStyle/>
          <a:p>
            <a:pPr algn="ctr"/>
            <a:r>
              <a:rPr lang="en-US" sz="1200" i="1" dirty="0">
                <a:solidFill>
                  <a:srgbClr val="000000"/>
                </a:solidFill>
                <a:effectLst/>
                <a:latin typeface="Times New Roman" panose="02020603050405020304" pitchFamily="18" charset="0"/>
              </a:rPr>
              <a:t>Fig.1.Input Membershi</a:t>
            </a:r>
            <a:r>
              <a:rPr lang="en-US" sz="1200" i="1" dirty="0">
                <a:solidFill>
                  <a:srgbClr val="000000"/>
                </a:solidFill>
                <a:latin typeface="Times New Roman" panose="02020603050405020304" pitchFamily="18" charset="0"/>
              </a:rPr>
              <a:t>p Function</a:t>
            </a:r>
            <a:br>
              <a:rPr lang="en-US" sz="1200" i="1" dirty="0"/>
            </a:br>
            <a:endParaRPr lang="en-US" sz="1200" i="1" dirty="0"/>
          </a:p>
        </p:txBody>
      </p:sp>
      <p:sp>
        <p:nvSpPr>
          <p:cNvPr id="5" name="TextBox 4">
            <a:extLst>
              <a:ext uri="{FF2B5EF4-FFF2-40B4-BE49-F238E27FC236}">
                <a16:creationId xmlns:a16="http://schemas.microsoft.com/office/drawing/2014/main" id="{DD4A96DD-227A-32F6-3538-C2C3ADBEF948}"/>
              </a:ext>
            </a:extLst>
          </p:cNvPr>
          <p:cNvSpPr txBox="1"/>
          <p:nvPr/>
        </p:nvSpPr>
        <p:spPr>
          <a:xfrm>
            <a:off x="457200" y="760531"/>
            <a:ext cx="6097022" cy="369332"/>
          </a:xfrm>
          <a:prstGeom prst="rect">
            <a:avLst/>
          </a:prstGeom>
          <a:noFill/>
        </p:spPr>
        <p:txBody>
          <a:bodyPr wrap="square">
            <a:spAutoFit/>
          </a:bodyPr>
          <a:lstStyle/>
          <a:p>
            <a:r>
              <a:rPr lang="en-US" sz="1800" b="0" i="0" dirty="0">
                <a:solidFill>
                  <a:srgbClr val="000000"/>
                </a:solidFill>
                <a:effectLst/>
                <a:latin typeface="Times New Roman" panose="02020603050405020304" pitchFamily="18" charset="0"/>
              </a:rPr>
              <a:t>TABLE 1 RULE BASE FOR RIGHT EDGE FOLLOWING</a:t>
            </a:r>
            <a:endParaRPr lang="en-US" dirty="0"/>
          </a:p>
        </p:txBody>
      </p:sp>
    </p:spTree>
    <p:extLst>
      <p:ext uri="{BB962C8B-B14F-4D97-AF65-F5344CB8AC3E}">
        <p14:creationId xmlns:p14="http://schemas.microsoft.com/office/powerpoint/2010/main" val="20577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A1FEF671-F49E-07C4-243D-19D2B9EDB4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1143000"/>
            <a:ext cx="3919525" cy="3657600"/>
          </a:xfrm>
          <a:prstGeom prst="rect">
            <a:avLst/>
          </a:prstGeom>
        </p:spPr>
      </p:pic>
      <p:pic>
        <p:nvPicPr>
          <p:cNvPr id="8" name="Picture 7" descr="A diagram of a function plot&#10;&#10;Description automatically generated">
            <a:extLst>
              <a:ext uri="{FF2B5EF4-FFF2-40B4-BE49-F238E27FC236}">
                <a16:creationId xmlns:a16="http://schemas.microsoft.com/office/drawing/2014/main" id="{C6FC3D07-9FD4-27FA-0373-608F9A3C5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9614" y="1066783"/>
            <a:ext cx="4108614" cy="1724967"/>
          </a:xfrm>
          <a:prstGeom prst="rect">
            <a:avLst/>
          </a:prstGeom>
        </p:spPr>
      </p:pic>
      <p:pic>
        <p:nvPicPr>
          <p:cNvPr id="12" name="Picture 11" descr="A diagram of a function&#10;&#10;Description automatically generated">
            <a:extLst>
              <a:ext uri="{FF2B5EF4-FFF2-40B4-BE49-F238E27FC236}">
                <a16:creationId xmlns:a16="http://schemas.microsoft.com/office/drawing/2014/main" id="{97F4578D-B7CC-8C8B-75A1-0138C1A5ED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9386" y="2791750"/>
            <a:ext cx="4184814" cy="1932633"/>
          </a:xfrm>
          <a:prstGeom prst="rect">
            <a:avLst/>
          </a:prstGeom>
        </p:spPr>
      </p:pic>
      <p:sp>
        <p:nvSpPr>
          <p:cNvPr id="2" name="TextBox 1">
            <a:extLst>
              <a:ext uri="{FF2B5EF4-FFF2-40B4-BE49-F238E27FC236}">
                <a16:creationId xmlns:a16="http://schemas.microsoft.com/office/drawing/2014/main" id="{8C212498-0D87-B2A0-2546-BC494614E2A5}"/>
              </a:ext>
            </a:extLst>
          </p:cNvPr>
          <p:cNvSpPr txBox="1"/>
          <p:nvPr/>
        </p:nvSpPr>
        <p:spPr>
          <a:xfrm>
            <a:off x="1676400" y="4793895"/>
            <a:ext cx="2819400" cy="646331"/>
          </a:xfrm>
          <a:prstGeom prst="rect">
            <a:avLst/>
          </a:prstGeom>
          <a:noFill/>
        </p:spPr>
        <p:txBody>
          <a:bodyPr wrap="square" rtlCol="0">
            <a:spAutoFit/>
          </a:bodyPr>
          <a:lstStyle/>
          <a:p>
            <a:pPr algn="ctr"/>
            <a:r>
              <a:rPr lang="en-US" sz="1200" i="1" dirty="0">
                <a:solidFill>
                  <a:srgbClr val="000000"/>
                </a:solidFill>
                <a:effectLst/>
                <a:latin typeface="Times New Roman" panose="02020603050405020304" pitchFamily="18" charset="0"/>
              </a:rPr>
              <a:t>Fig.3. </a:t>
            </a:r>
            <a:r>
              <a:rPr lang="en-US" sz="1200" i="1" dirty="0">
                <a:solidFill>
                  <a:srgbClr val="000000"/>
                </a:solidFill>
                <a:latin typeface="Times New Roman" panose="02020603050405020304" pitchFamily="18" charset="0"/>
                <a:cs typeface="Times New Roman" panose="02020603050405020304" pitchFamily="18" charset="0"/>
              </a:rPr>
              <a:t>MATLAB Simulation For Right Edge</a:t>
            </a:r>
            <a:r>
              <a:rPr lang="en-US" sz="1200" i="1" dirty="0">
                <a:latin typeface="Times New Roman" panose="02020603050405020304" pitchFamily="18" charset="0"/>
                <a:cs typeface="Times New Roman" panose="02020603050405020304" pitchFamily="18" charset="0"/>
              </a:rPr>
              <a:t> </a:t>
            </a:r>
            <a:br>
              <a:rPr lang="en-US" sz="1200" i="1" dirty="0"/>
            </a:br>
            <a:endParaRPr lang="en-US" sz="1200" i="1" dirty="0"/>
          </a:p>
        </p:txBody>
      </p:sp>
      <p:sp>
        <p:nvSpPr>
          <p:cNvPr id="5" name="TextBox 4">
            <a:extLst>
              <a:ext uri="{FF2B5EF4-FFF2-40B4-BE49-F238E27FC236}">
                <a16:creationId xmlns:a16="http://schemas.microsoft.com/office/drawing/2014/main" id="{44F308E8-493A-12C9-60F7-F63C1D0559E9}"/>
              </a:ext>
            </a:extLst>
          </p:cNvPr>
          <p:cNvSpPr txBox="1"/>
          <p:nvPr/>
        </p:nvSpPr>
        <p:spPr>
          <a:xfrm>
            <a:off x="7315200" y="4808213"/>
            <a:ext cx="2819400" cy="461665"/>
          </a:xfrm>
          <a:prstGeom prst="rect">
            <a:avLst/>
          </a:prstGeom>
          <a:noFill/>
        </p:spPr>
        <p:txBody>
          <a:bodyPr wrap="square" rtlCol="0">
            <a:spAutoFit/>
          </a:bodyPr>
          <a:lstStyle/>
          <a:p>
            <a:pPr algn="ctr"/>
            <a:r>
              <a:rPr lang="en-US" sz="1200" i="1" dirty="0">
                <a:solidFill>
                  <a:srgbClr val="000000"/>
                </a:solidFill>
                <a:effectLst/>
                <a:latin typeface="Times New Roman" panose="02020603050405020304" pitchFamily="18" charset="0"/>
              </a:rPr>
              <a:t>Fig.</a:t>
            </a:r>
            <a:r>
              <a:rPr lang="en-US" sz="1200" i="1" dirty="0">
                <a:solidFill>
                  <a:srgbClr val="000000"/>
                </a:solidFill>
                <a:latin typeface="Times New Roman" panose="02020603050405020304" pitchFamily="18" charset="0"/>
              </a:rPr>
              <a:t>2</a:t>
            </a:r>
            <a:r>
              <a:rPr lang="en-US" sz="1200" i="1" dirty="0">
                <a:solidFill>
                  <a:srgbClr val="000000"/>
                </a:solidFill>
                <a:effectLst/>
                <a:latin typeface="Times New Roman" panose="02020603050405020304" pitchFamily="18" charset="0"/>
              </a:rPr>
              <a:t>.Output Membershi</a:t>
            </a:r>
            <a:r>
              <a:rPr lang="en-US" sz="1200" i="1" dirty="0">
                <a:solidFill>
                  <a:srgbClr val="000000"/>
                </a:solidFill>
                <a:latin typeface="Times New Roman" panose="02020603050405020304" pitchFamily="18" charset="0"/>
              </a:rPr>
              <a:t>p Function</a:t>
            </a:r>
            <a:br>
              <a:rPr lang="en-US" sz="1200" i="1" dirty="0"/>
            </a:br>
            <a:endParaRPr lang="en-US" sz="1200" i="1" dirty="0"/>
          </a:p>
        </p:txBody>
      </p:sp>
    </p:spTree>
    <p:extLst>
      <p:ext uri="{BB962C8B-B14F-4D97-AF65-F5344CB8AC3E}">
        <p14:creationId xmlns:p14="http://schemas.microsoft.com/office/powerpoint/2010/main" val="3648612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C16EF9-1237-E11C-A049-79AA5B09A669}"/>
              </a:ext>
            </a:extLst>
          </p:cNvPr>
          <p:cNvSpPr txBox="1"/>
          <p:nvPr/>
        </p:nvSpPr>
        <p:spPr>
          <a:xfrm>
            <a:off x="230646" y="807140"/>
            <a:ext cx="11201400" cy="923330"/>
          </a:xfrm>
          <a:prstGeom prst="rect">
            <a:avLst/>
          </a:prstGeom>
          <a:noFill/>
        </p:spPr>
        <p:txBody>
          <a:bodyPr wrap="square" rtlCol="0">
            <a:spAutoFit/>
          </a:bodyPr>
          <a:lstStyle/>
          <a:p>
            <a:r>
              <a:rPr lang="en-US" sz="1800" b="1" i="0" dirty="0">
                <a:effectLst/>
                <a:latin typeface="Times New Roman" panose="02020603050405020304" pitchFamily="18" charset="0"/>
                <a:cs typeface="Times New Roman" panose="02020603050405020304" pitchFamily="18" charset="0"/>
              </a:rPr>
              <a:t>Obstacle avoidance behavior</a:t>
            </a:r>
          </a:p>
          <a:p>
            <a:r>
              <a:rPr lang="en-US" b="1" dirty="0">
                <a:latin typeface="Times New Roman" panose="02020603050405020304" pitchFamily="18" charset="0"/>
                <a:cs typeface="Times New Roman" panose="02020603050405020304" pitchFamily="18" charset="0"/>
              </a:rPr>
              <a:t> </a:t>
            </a:r>
          </a:p>
          <a:p>
            <a:r>
              <a:rPr lang="en-US" b="0" i="0" dirty="0">
                <a:effectLst/>
                <a:latin typeface="Times New Roman" panose="02020603050405020304" pitchFamily="18" charset="0"/>
                <a:cs typeface="Times New Roman" panose="02020603050405020304" pitchFamily="18" charset="0"/>
              </a:rPr>
              <a:t>the same steps for Right edge were executed the only difference is the used sensor ( regions ) and the rule base.</a:t>
            </a:r>
            <a:endParaRPr lang="en-US"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4CB06B51-08BE-A977-AD9F-238800C4B821}"/>
              </a:ext>
            </a:extLst>
          </p:cNvPr>
          <p:cNvGraphicFramePr>
            <a:graphicFrameLocks noGrp="1"/>
          </p:cNvGraphicFramePr>
          <p:nvPr>
            <p:extLst>
              <p:ext uri="{D42A27DB-BD31-4B8C-83A1-F6EECF244321}">
                <p14:modId xmlns:p14="http://schemas.microsoft.com/office/powerpoint/2010/main" val="332368416"/>
              </p:ext>
            </p:extLst>
          </p:nvPr>
        </p:nvGraphicFramePr>
        <p:xfrm>
          <a:off x="762000" y="2362200"/>
          <a:ext cx="4260068" cy="4010192"/>
        </p:xfrm>
        <a:graphic>
          <a:graphicData uri="http://schemas.openxmlformats.org/drawingml/2006/table">
            <a:tbl>
              <a:tblPr firstRow="1" bandRow="1">
                <a:tableStyleId>{5C22544A-7EE6-4342-B048-85BDC9FD1C3A}</a:tableStyleId>
              </a:tblPr>
              <a:tblGrid>
                <a:gridCol w="1422842">
                  <a:extLst>
                    <a:ext uri="{9D8B030D-6E8A-4147-A177-3AD203B41FA5}">
                      <a16:colId xmlns:a16="http://schemas.microsoft.com/office/drawing/2014/main" val="4070736602"/>
                    </a:ext>
                  </a:extLst>
                </a:gridCol>
                <a:gridCol w="945742">
                  <a:extLst>
                    <a:ext uri="{9D8B030D-6E8A-4147-A177-3AD203B41FA5}">
                      <a16:colId xmlns:a16="http://schemas.microsoft.com/office/drawing/2014/main" val="3523827224"/>
                    </a:ext>
                  </a:extLst>
                </a:gridCol>
                <a:gridCol w="945742">
                  <a:extLst>
                    <a:ext uri="{9D8B030D-6E8A-4147-A177-3AD203B41FA5}">
                      <a16:colId xmlns:a16="http://schemas.microsoft.com/office/drawing/2014/main" val="2710097728"/>
                    </a:ext>
                  </a:extLst>
                </a:gridCol>
                <a:gridCol w="945742">
                  <a:extLst>
                    <a:ext uri="{9D8B030D-6E8A-4147-A177-3AD203B41FA5}">
                      <a16:colId xmlns:a16="http://schemas.microsoft.com/office/drawing/2014/main" val="1579168280"/>
                    </a:ext>
                  </a:extLst>
                </a:gridCol>
              </a:tblGrid>
              <a:tr h="506436">
                <a:tc>
                  <a:txBody>
                    <a:bodyPr/>
                    <a:lstStyle/>
                    <a:p>
                      <a:pPr algn="ctr"/>
                      <a:r>
                        <a:rPr lang="en-US" sz="1000" dirty="0">
                          <a:latin typeface="Times New Roman" panose="02020603050405020304" pitchFamily="18" charset="0"/>
                          <a:cs typeface="Times New Roman" panose="02020603050405020304" pitchFamily="18" charset="0"/>
                        </a:rPr>
                        <a:t>FRONT RIGHT SENSOR</a:t>
                      </a:r>
                    </a:p>
                  </a:txBody>
                  <a:tcPr/>
                </a:tc>
                <a:tc>
                  <a:txBody>
                    <a:bodyPr/>
                    <a:lstStyle/>
                    <a:p>
                      <a:pPr algn="ctr"/>
                      <a:r>
                        <a:rPr lang="en-US" sz="1000" dirty="0">
                          <a:latin typeface="Times New Roman" panose="02020603050405020304" pitchFamily="18" charset="0"/>
                          <a:cs typeface="Times New Roman" panose="02020603050405020304" pitchFamily="18" charset="0"/>
                        </a:rPr>
                        <a:t>BACK RIGHT SENSOR</a:t>
                      </a:r>
                    </a:p>
                  </a:txBody>
                  <a:tcPr/>
                </a:tc>
                <a:tc>
                  <a:txBody>
                    <a:bodyPr/>
                    <a:lstStyle/>
                    <a:p>
                      <a:pPr algn="ctr"/>
                      <a:r>
                        <a:rPr lang="en-US" sz="1000" dirty="0">
                          <a:latin typeface="Times New Roman" panose="02020603050405020304" pitchFamily="18" charset="0"/>
                          <a:cs typeface="Times New Roman" panose="02020603050405020304" pitchFamily="18" charset="0"/>
                        </a:rPr>
                        <a:t>LINEAR SPEED</a:t>
                      </a:r>
                    </a:p>
                  </a:txBody>
                  <a:tcPr/>
                </a:tc>
                <a:tc>
                  <a:txBody>
                    <a:bodyPr/>
                    <a:lstStyle/>
                    <a:p>
                      <a:pPr algn="ctr"/>
                      <a:r>
                        <a:rPr lang="en-US" sz="1000" dirty="0">
                          <a:latin typeface="Times New Roman" panose="02020603050405020304" pitchFamily="18" charset="0"/>
                          <a:cs typeface="Times New Roman" panose="02020603050405020304" pitchFamily="18" charset="0"/>
                        </a:rPr>
                        <a:t>ANGULAR SPEED</a:t>
                      </a:r>
                    </a:p>
                  </a:txBody>
                  <a:tcPr/>
                </a:tc>
                <a:extLst>
                  <a:ext uri="{0D108BD9-81ED-4DB2-BD59-A6C34878D82A}">
                    <a16:rowId xmlns:a16="http://schemas.microsoft.com/office/drawing/2014/main" val="69221312"/>
                  </a:ext>
                </a:extLst>
              </a:tr>
              <a:tr h="506436">
                <a:tc>
                  <a:txBody>
                    <a:bodyPr/>
                    <a:lstStyle/>
                    <a:p>
                      <a:pPr algn="ctr"/>
                      <a:r>
                        <a:rPr lang="en-US" sz="1400" b="0" dirty="0">
                          <a:latin typeface="Times New Roman" panose="02020603050405020304" pitchFamily="18" charset="0"/>
                          <a:cs typeface="Times New Roman" panose="02020603050405020304" pitchFamily="18" charset="0"/>
                        </a:rPr>
                        <a:t>Close</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Close</a:t>
                      </a:r>
                    </a:p>
                    <a:p>
                      <a:pPr algn="ctr"/>
                      <a:endParaRPr lang="en-US" sz="1400" b="0" dirty="0">
                        <a:latin typeface="Times New Roman" panose="02020603050405020304" pitchFamily="18" charset="0"/>
                        <a:cs typeface="Times New Roman" panose="02020603050405020304" pitchFamily="18" charset="0"/>
                      </a:endParaRPr>
                    </a:p>
                  </a:txBody>
                  <a:tcPr/>
                </a:tc>
                <a:tc>
                  <a:txBody>
                    <a:bodyPr/>
                    <a:lstStyle/>
                    <a:p>
                      <a:pPr algn="ctr"/>
                      <a:r>
                        <a:rPr lang="en-US" sz="1400" b="0" dirty="0">
                          <a:latin typeface="Times New Roman" panose="02020603050405020304" pitchFamily="18" charset="0"/>
                          <a:cs typeface="Times New Roman" panose="02020603050405020304" pitchFamily="18" charset="0"/>
                        </a:rPr>
                        <a:t>Slow </a:t>
                      </a:r>
                    </a:p>
                  </a:txBody>
                  <a:tcPr/>
                </a:tc>
                <a:tc>
                  <a:txBody>
                    <a:bodyPr/>
                    <a:lstStyle/>
                    <a:p>
                      <a:pPr algn="ctr"/>
                      <a:r>
                        <a:rPr lang="en-US" sz="1400" b="0" dirty="0">
                          <a:latin typeface="Times New Roman" panose="02020603050405020304" pitchFamily="18" charset="0"/>
                          <a:cs typeface="Times New Roman" panose="02020603050405020304" pitchFamily="18" charset="0"/>
                        </a:rPr>
                        <a:t>Left</a:t>
                      </a:r>
                    </a:p>
                  </a:txBody>
                  <a:tcPr/>
                </a:tc>
                <a:extLst>
                  <a:ext uri="{0D108BD9-81ED-4DB2-BD59-A6C34878D82A}">
                    <a16:rowId xmlns:a16="http://schemas.microsoft.com/office/drawing/2014/main" val="2758505240"/>
                  </a:ext>
                </a:extLst>
              </a:tr>
              <a:tr h="367924">
                <a:tc>
                  <a:txBody>
                    <a:bodyPr/>
                    <a:lstStyle/>
                    <a:p>
                      <a:pPr algn="ctr"/>
                      <a:r>
                        <a:rPr lang="en-US" sz="1400" b="0" dirty="0">
                          <a:latin typeface="Times New Roman" panose="02020603050405020304" pitchFamily="18" charset="0"/>
                          <a:cs typeface="Times New Roman" panose="02020603050405020304" pitchFamily="18" charset="0"/>
                        </a:rPr>
                        <a:t>Close</a:t>
                      </a:r>
                    </a:p>
                  </a:txBody>
                  <a:tcPr/>
                </a:tc>
                <a:tc>
                  <a:txBody>
                    <a:bodyPr/>
                    <a:lstStyle/>
                    <a:p>
                      <a:pPr algn="ctr"/>
                      <a:r>
                        <a:rPr lang="en-US" sz="1400" b="0" dirty="0">
                          <a:latin typeface="Times New Roman" panose="02020603050405020304" pitchFamily="18" charset="0"/>
                          <a:cs typeface="Times New Roman" panose="02020603050405020304" pitchFamily="18" charset="0"/>
                        </a:rPr>
                        <a:t>Medium</a:t>
                      </a:r>
                    </a:p>
                  </a:txBody>
                  <a:tcPr/>
                </a:tc>
                <a:tc>
                  <a:txBody>
                    <a:bodyPr/>
                    <a:lstStyle/>
                    <a:p>
                      <a:pPr algn="ctr"/>
                      <a:r>
                        <a:rPr lang="en-US" sz="1400" b="0" dirty="0">
                          <a:latin typeface="Times New Roman" panose="02020603050405020304" pitchFamily="18" charset="0"/>
                          <a:cs typeface="Times New Roman" panose="02020603050405020304" pitchFamily="18" charset="0"/>
                        </a:rPr>
                        <a:t>Slow </a:t>
                      </a:r>
                    </a:p>
                  </a:txBody>
                  <a:tcPr/>
                </a:tc>
                <a:tc>
                  <a:txBody>
                    <a:bodyPr/>
                    <a:lstStyle/>
                    <a:p>
                      <a:pPr algn="ctr"/>
                      <a:r>
                        <a:rPr lang="en-US" sz="1400" b="0" dirty="0">
                          <a:latin typeface="Times New Roman" panose="02020603050405020304" pitchFamily="18" charset="0"/>
                          <a:cs typeface="Times New Roman" panose="02020603050405020304" pitchFamily="18" charset="0"/>
                        </a:rPr>
                        <a:t>Left</a:t>
                      </a:r>
                    </a:p>
                  </a:txBody>
                  <a:tcPr/>
                </a:tc>
                <a:extLst>
                  <a:ext uri="{0D108BD9-81ED-4DB2-BD59-A6C34878D82A}">
                    <a16:rowId xmlns:a16="http://schemas.microsoft.com/office/drawing/2014/main" val="2897956775"/>
                  </a:ext>
                </a:extLst>
              </a:tr>
              <a:tr h="367924">
                <a:tc>
                  <a:txBody>
                    <a:bodyPr/>
                    <a:lstStyle/>
                    <a:p>
                      <a:pPr algn="ctr"/>
                      <a:r>
                        <a:rPr lang="en-US" sz="1400" b="0" dirty="0">
                          <a:latin typeface="Times New Roman" panose="02020603050405020304" pitchFamily="18" charset="0"/>
                          <a:cs typeface="Times New Roman" panose="02020603050405020304" pitchFamily="18" charset="0"/>
                        </a:rPr>
                        <a:t>Close</a:t>
                      </a:r>
                    </a:p>
                  </a:txBody>
                  <a:tcPr/>
                </a:tc>
                <a:tc>
                  <a:txBody>
                    <a:bodyPr/>
                    <a:lstStyle/>
                    <a:p>
                      <a:pPr algn="ctr"/>
                      <a:r>
                        <a:rPr lang="en-US" sz="1400" b="0" dirty="0">
                          <a:latin typeface="Times New Roman" panose="02020603050405020304" pitchFamily="18" charset="0"/>
                          <a:cs typeface="Times New Roman" panose="02020603050405020304" pitchFamily="18" charset="0"/>
                        </a:rPr>
                        <a:t>Far</a:t>
                      </a:r>
                    </a:p>
                  </a:txBody>
                  <a:tcPr/>
                </a:tc>
                <a:tc>
                  <a:txBody>
                    <a:bodyPr/>
                    <a:lstStyle/>
                    <a:p>
                      <a:pPr algn="ctr"/>
                      <a:r>
                        <a:rPr lang="en-US" sz="1400" b="0" dirty="0">
                          <a:latin typeface="Times New Roman" panose="02020603050405020304" pitchFamily="18" charset="0"/>
                          <a:cs typeface="Times New Roman" panose="02020603050405020304" pitchFamily="18" charset="0"/>
                        </a:rPr>
                        <a:t>Slow </a:t>
                      </a:r>
                    </a:p>
                  </a:txBody>
                  <a:tcPr/>
                </a:tc>
                <a:tc>
                  <a:txBody>
                    <a:bodyPr/>
                    <a:lstStyle/>
                    <a:p>
                      <a:pPr algn="ctr"/>
                      <a:r>
                        <a:rPr lang="en-US" sz="1400" b="0" dirty="0">
                          <a:latin typeface="Times New Roman" panose="02020603050405020304" pitchFamily="18" charset="0"/>
                          <a:cs typeface="Times New Roman" panose="02020603050405020304" pitchFamily="18" charset="0"/>
                        </a:rPr>
                        <a:t>Left</a:t>
                      </a:r>
                    </a:p>
                  </a:txBody>
                  <a:tcPr/>
                </a:tc>
                <a:extLst>
                  <a:ext uri="{0D108BD9-81ED-4DB2-BD59-A6C34878D82A}">
                    <a16:rowId xmlns:a16="http://schemas.microsoft.com/office/drawing/2014/main" val="1962130902"/>
                  </a:ext>
                </a:extLst>
              </a:tr>
              <a:tr h="367924">
                <a:tc>
                  <a:txBody>
                    <a:bodyPr/>
                    <a:lstStyle/>
                    <a:p>
                      <a:pPr algn="ctr"/>
                      <a:r>
                        <a:rPr lang="en-US" sz="1400" b="0" dirty="0">
                          <a:latin typeface="Times New Roman" panose="02020603050405020304" pitchFamily="18" charset="0"/>
                          <a:cs typeface="Times New Roman" panose="02020603050405020304" pitchFamily="18" charset="0"/>
                        </a:rPr>
                        <a:t>Medium</a:t>
                      </a:r>
                    </a:p>
                  </a:txBody>
                  <a:tcPr/>
                </a:tc>
                <a:tc>
                  <a:txBody>
                    <a:bodyPr/>
                    <a:lstStyle/>
                    <a:p>
                      <a:pPr algn="ctr"/>
                      <a:r>
                        <a:rPr lang="en-US" sz="1400" b="0" dirty="0">
                          <a:latin typeface="Times New Roman" panose="02020603050405020304" pitchFamily="18" charset="0"/>
                          <a:cs typeface="Times New Roman" panose="02020603050405020304" pitchFamily="18" charset="0"/>
                        </a:rPr>
                        <a:t>Close</a:t>
                      </a:r>
                    </a:p>
                  </a:txBody>
                  <a:tcPr/>
                </a:tc>
                <a:tc>
                  <a:txBody>
                    <a:bodyPr/>
                    <a:lstStyle/>
                    <a:p>
                      <a:pPr algn="ctr"/>
                      <a:r>
                        <a:rPr lang="en-US" sz="1400" b="0" dirty="0">
                          <a:latin typeface="Times New Roman" panose="02020603050405020304" pitchFamily="18" charset="0"/>
                          <a:cs typeface="Times New Roman" panose="02020603050405020304" pitchFamily="18" charset="0"/>
                        </a:rPr>
                        <a:t>Slow</a:t>
                      </a:r>
                    </a:p>
                  </a:txBody>
                  <a:tcPr/>
                </a:tc>
                <a:tc>
                  <a:txBody>
                    <a:bodyPr/>
                    <a:lstStyle/>
                    <a:p>
                      <a:pPr algn="ctr"/>
                      <a:r>
                        <a:rPr lang="en-US" sz="1400" b="0" dirty="0">
                          <a:latin typeface="Times New Roman" panose="02020603050405020304" pitchFamily="18" charset="0"/>
                          <a:cs typeface="Times New Roman" panose="02020603050405020304" pitchFamily="18" charset="0"/>
                        </a:rPr>
                        <a:t>Left</a:t>
                      </a:r>
                    </a:p>
                  </a:txBody>
                  <a:tcPr/>
                </a:tc>
                <a:extLst>
                  <a:ext uri="{0D108BD9-81ED-4DB2-BD59-A6C34878D82A}">
                    <a16:rowId xmlns:a16="http://schemas.microsoft.com/office/drawing/2014/main" val="275341767"/>
                  </a:ext>
                </a:extLst>
              </a:tr>
              <a:tr h="367924">
                <a:tc>
                  <a:txBody>
                    <a:bodyPr/>
                    <a:lstStyle/>
                    <a:p>
                      <a:pPr algn="ctr"/>
                      <a:r>
                        <a:rPr lang="en-US" sz="1400" b="0" dirty="0">
                          <a:latin typeface="Times New Roman" panose="02020603050405020304" pitchFamily="18" charset="0"/>
                          <a:cs typeface="Times New Roman" panose="02020603050405020304" pitchFamily="18" charset="0"/>
                        </a:rPr>
                        <a:t>Medium</a:t>
                      </a:r>
                    </a:p>
                  </a:txBody>
                  <a:tcPr/>
                </a:tc>
                <a:tc>
                  <a:txBody>
                    <a:bodyPr/>
                    <a:lstStyle/>
                    <a:p>
                      <a:pPr algn="ctr"/>
                      <a:r>
                        <a:rPr lang="en-US" sz="1400" b="0" dirty="0">
                          <a:latin typeface="Times New Roman" panose="02020603050405020304" pitchFamily="18" charset="0"/>
                          <a:cs typeface="Times New Roman" panose="02020603050405020304" pitchFamily="18" charset="0"/>
                        </a:rPr>
                        <a:t>Medium</a:t>
                      </a:r>
                    </a:p>
                  </a:txBody>
                  <a:tcPr/>
                </a:tc>
                <a:tc>
                  <a:txBody>
                    <a:bodyPr/>
                    <a:lstStyle/>
                    <a:p>
                      <a:pPr algn="ctr"/>
                      <a:r>
                        <a:rPr lang="en-US" sz="1400" b="0" dirty="0">
                          <a:latin typeface="Times New Roman" panose="02020603050405020304" pitchFamily="18" charset="0"/>
                          <a:cs typeface="Times New Roman" panose="02020603050405020304" pitchFamily="18" charset="0"/>
                        </a:rPr>
                        <a:t>Medium</a:t>
                      </a:r>
                    </a:p>
                  </a:txBody>
                  <a:tcPr/>
                </a:tc>
                <a:tc>
                  <a:txBody>
                    <a:bodyPr/>
                    <a:lstStyle/>
                    <a:p>
                      <a:pPr algn="ctr"/>
                      <a:r>
                        <a:rPr lang="en-US" sz="1400" b="0" dirty="0">
                          <a:latin typeface="Times New Roman" panose="02020603050405020304" pitchFamily="18" charset="0"/>
                          <a:cs typeface="Times New Roman" panose="02020603050405020304" pitchFamily="18" charset="0"/>
                        </a:rPr>
                        <a:t>Front</a:t>
                      </a:r>
                    </a:p>
                  </a:txBody>
                  <a:tcPr/>
                </a:tc>
                <a:extLst>
                  <a:ext uri="{0D108BD9-81ED-4DB2-BD59-A6C34878D82A}">
                    <a16:rowId xmlns:a16="http://schemas.microsoft.com/office/drawing/2014/main" val="2436094517"/>
                  </a:ext>
                </a:extLst>
              </a:tr>
              <a:tr h="367924">
                <a:tc>
                  <a:txBody>
                    <a:bodyPr/>
                    <a:lstStyle/>
                    <a:p>
                      <a:pPr algn="ctr"/>
                      <a:r>
                        <a:rPr lang="en-US" sz="1400" b="0" dirty="0">
                          <a:latin typeface="Times New Roman" panose="02020603050405020304" pitchFamily="18" charset="0"/>
                          <a:cs typeface="Times New Roman" panose="02020603050405020304" pitchFamily="18" charset="0"/>
                        </a:rPr>
                        <a:t>Medium</a:t>
                      </a:r>
                    </a:p>
                  </a:txBody>
                  <a:tcPr/>
                </a:tc>
                <a:tc>
                  <a:txBody>
                    <a:bodyPr/>
                    <a:lstStyle/>
                    <a:p>
                      <a:pPr algn="ctr"/>
                      <a:r>
                        <a:rPr lang="en-US" sz="1400" b="0" dirty="0">
                          <a:latin typeface="Times New Roman" panose="02020603050405020304" pitchFamily="18" charset="0"/>
                          <a:cs typeface="Times New Roman" panose="02020603050405020304" pitchFamily="18" charset="0"/>
                        </a:rPr>
                        <a:t>Far</a:t>
                      </a:r>
                    </a:p>
                  </a:txBody>
                  <a:tcPr/>
                </a:tc>
                <a:tc>
                  <a:txBody>
                    <a:bodyPr/>
                    <a:lstStyle/>
                    <a:p>
                      <a:pPr algn="ctr"/>
                      <a:r>
                        <a:rPr lang="en-US" sz="1400" b="0" dirty="0">
                          <a:latin typeface="Times New Roman" panose="02020603050405020304" pitchFamily="18" charset="0"/>
                          <a:cs typeface="Times New Roman" panose="02020603050405020304" pitchFamily="18" charset="0"/>
                        </a:rPr>
                        <a:t>Medium</a:t>
                      </a:r>
                    </a:p>
                  </a:txBody>
                  <a:tcPr/>
                </a:tc>
                <a:tc>
                  <a:txBody>
                    <a:bodyPr/>
                    <a:lstStyle/>
                    <a:p>
                      <a:pPr algn="ctr"/>
                      <a:r>
                        <a:rPr lang="en-US" sz="1400" b="0" dirty="0">
                          <a:latin typeface="Times New Roman" panose="02020603050405020304" pitchFamily="18" charset="0"/>
                          <a:cs typeface="Times New Roman" panose="02020603050405020304" pitchFamily="18" charset="0"/>
                        </a:rPr>
                        <a:t>Front</a:t>
                      </a:r>
                    </a:p>
                  </a:txBody>
                  <a:tcPr/>
                </a:tc>
                <a:extLst>
                  <a:ext uri="{0D108BD9-81ED-4DB2-BD59-A6C34878D82A}">
                    <a16:rowId xmlns:a16="http://schemas.microsoft.com/office/drawing/2014/main" val="691039859"/>
                  </a:ext>
                </a:extLst>
              </a:tr>
              <a:tr h="367924">
                <a:tc>
                  <a:txBody>
                    <a:bodyPr/>
                    <a:lstStyle/>
                    <a:p>
                      <a:pPr algn="ctr"/>
                      <a:r>
                        <a:rPr lang="en-US" sz="1400" b="0" dirty="0">
                          <a:latin typeface="Times New Roman" panose="02020603050405020304" pitchFamily="18" charset="0"/>
                          <a:cs typeface="Times New Roman" panose="02020603050405020304" pitchFamily="18" charset="0"/>
                        </a:rPr>
                        <a:t>Far</a:t>
                      </a:r>
                    </a:p>
                  </a:txBody>
                  <a:tcPr/>
                </a:tc>
                <a:tc>
                  <a:txBody>
                    <a:bodyPr/>
                    <a:lstStyle/>
                    <a:p>
                      <a:pPr algn="ctr"/>
                      <a:r>
                        <a:rPr lang="en-US" sz="1400" b="0" dirty="0">
                          <a:latin typeface="Times New Roman" panose="02020603050405020304" pitchFamily="18" charset="0"/>
                          <a:cs typeface="Times New Roman" panose="02020603050405020304" pitchFamily="18" charset="0"/>
                        </a:rPr>
                        <a:t>Close</a:t>
                      </a:r>
                    </a:p>
                  </a:txBody>
                  <a:tcPr/>
                </a:tc>
                <a:tc>
                  <a:txBody>
                    <a:bodyPr/>
                    <a:lstStyle/>
                    <a:p>
                      <a:pPr algn="ctr"/>
                      <a:r>
                        <a:rPr lang="en-US" sz="1400" b="0" dirty="0">
                          <a:latin typeface="Times New Roman" panose="02020603050405020304" pitchFamily="18" charset="0"/>
                          <a:cs typeface="Times New Roman" panose="02020603050405020304" pitchFamily="18" charset="0"/>
                        </a:rPr>
                        <a:t>Slow</a:t>
                      </a:r>
                    </a:p>
                  </a:txBody>
                  <a:tcPr/>
                </a:tc>
                <a:tc>
                  <a:txBody>
                    <a:bodyPr/>
                    <a:lstStyle/>
                    <a:p>
                      <a:pPr algn="ctr"/>
                      <a:r>
                        <a:rPr lang="en-US" sz="1400" b="0" dirty="0">
                          <a:latin typeface="Times New Roman" panose="02020603050405020304" pitchFamily="18" charset="0"/>
                          <a:cs typeface="Times New Roman" panose="02020603050405020304" pitchFamily="18" charset="0"/>
                        </a:rPr>
                        <a:t>Left</a:t>
                      </a:r>
                    </a:p>
                  </a:txBody>
                  <a:tcPr/>
                </a:tc>
                <a:extLst>
                  <a:ext uri="{0D108BD9-81ED-4DB2-BD59-A6C34878D82A}">
                    <a16:rowId xmlns:a16="http://schemas.microsoft.com/office/drawing/2014/main" val="2720829534"/>
                  </a:ext>
                </a:extLst>
              </a:tr>
              <a:tr h="367924">
                <a:tc>
                  <a:txBody>
                    <a:bodyPr/>
                    <a:lstStyle/>
                    <a:p>
                      <a:pPr algn="ctr"/>
                      <a:r>
                        <a:rPr lang="en-US" sz="1400" b="0" dirty="0">
                          <a:latin typeface="Times New Roman" panose="02020603050405020304" pitchFamily="18" charset="0"/>
                          <a:cs typeface="Times New Roman" panose="02020603050405020304" pitchFamily="18" charset="0"/>
                        </a:rPr>
                        <a:t>Far</a:t>
                      </a:r>
                    </a:p>
                  </a:txBody>
                  <a:tcPr/>
                </a:tc>
                <a:tc>
                  <a:txBody>
                    <a:bodyPr/>
                    <a:lstStyle/>
                    <a:p>
                      <a:pPr algn="ctr"/>
                      <a:r>
                        <a:rPr lang="en-US" sz="1400" b="0" dirty="0">
                          <a:latin typeface="Times New Roman" panose="02020603050405020304" pitchFamily="18" charset="0"/>
                          <a:cs typeface="Times New Roman" panose="02020603050405020304" pitchFamily="18" charset="0"/>
                        </a:rPr>
                        <a:t>Medium</a:t>
                      </a:r>
                    </a:p>
                  </a:txBody>
                  <a:tcPr/>
                </a:tc>
                <a:tc>
                  <a:txBody>
                    <a:bodyPr/>
                    <a:lstStyle/>
                    <a:p>
                      <a:pPr algn="ctr"/>
                      <a:r>
                        <a:rPr lang="en-US" sz="1400" b="0" dirty="0">
                          <a:latin typeface="Times New Roman" panose="02020603050405020304" pitchFamily="18" charset="0"/>
                          <a:cs typeface="Times New Roman" panose="02020603050405020304" pitchFamily="18" charset="0"/>
                        </a:rPr>
                        <a:t>Medium</a:t>
                      </a:r>
                    </a:p>
                  </a:txBody>
                  <a:tcPr/>
                </a:tc>
                <a:tc>
                  <a:txBody>
                    <a:bodyPr/>
                    <a:lstStyle/>
                    <a:p>
                      <a:pPr algn="ctr"/>
                      <a:r>
                        <a:rPr lang="en-US" sz="1400" b="0" dirty="0">
                          <a:latin typeface="Times New Roman" panose="02020603050405020304" pitchFamily="18" charset="0"/>
                          <a:cs typeface="Times New Roman" panose="02020603050405020304" pitchFamily="18" charset="0"/>
                        </a:rPr>
                        <a:t>Front</a:t>
                      </a:r>
                    </a:p>
                  </a:txBody>
                  <a:tcPr/>
                </a:tc>
                <a:extLst>
                  <a:ext uri="{0D108BD9-81ED-4DB2-BD59-A6C34878D82A}">
                    <a16:rowId xmlns:a16="http://schemas.microsoft.com/office/drawing/2014/main" val="1994192380"/>
                  </a:ext>
                </a:extLst>
              </a:tr>
              <a:tr h="367924">
                <a:tc>
                  <a:txBody>
                    <a:bodyPr/>
                    <a:lstStyle/>
                    <a:p>
                      <a:pPr algn="ctr"/>
                      <a:r>
                        <a:rPr lang="en-US" sz="1400" b="0" dirty="0">
                          <a:latin typeface="Times New Roman" panose="02020603050405020304" pitchFamily="18" charset="0"/>
                          <a:cs typeface="Times New Roman" panose="02020603050405020304" pitchFamily="18" charset="0"/>
                        </a:rPr>
                        <a:t>Far</a:t>
                      </a:r>
                    </a:p>
                  </a:txBody>
                  <a:tcPr/>
                </a:tc>
                <a:tc>
                  <a:txBody>
                    <a:bodyPr/>
                    <a:lstStyle/>
                    <a:p>
                      <a:pPr algn="ctr"/>
                      <a:r>
                        <a:rPr lang="en-US" sz="1400" b="0" dirty="0">
                          <a:latin typeface="Times New Roman" panose="02020603050405020304" pitchFamily="18" charset="0"/>
                          <a:cs typeface="Times New Roman" panose="02020603050405020304" pitchFamily="18" charset="0"/>
                        </a:rPr>
                        <a:t>Far</a:t>
                      </a:r>
                    </a:p>
                  </a:txBody>
                  <a:tcPr/>
                </a:tc>
                <a:tc>
                  <a:txBody>
                    <a:bodyPr/>
                    <a:lstStyle/>
                    <a:p>
                      <a:pPr algn="ctr"/>
                      <a:r>
                        <a:rPr lang="en-US" sz="1400" b="0" dirty="0">
                          <a:latin typeface="Times New Roman" panose="02020603050405020304" pitchFamily="18" charset="0"/>
                          <a:cs typeface="Times New Roman" panose="02020603050405020304" pitchFamily="18" charset="0"/>
                        </a:rPr>
                        <a:t>Fast</a:t>
                      </a:r>
                    </a:p>
                  </a:txBody>
                  <a:tcPr/>
                </a:tc>
                <a:tc>
                  <a:txBody>
                    <a:bodyPr/>
                    <a:lstStyle/>
                    <a:p>
                      <a:pPr algn="ctr"/>
                      <a:r>
                        <a:rPr lang="en-US" sz="1400" b="0" dirty="0">
                          <a:latin typeface="Times New Roman" panose="02020603050405020304" pitchFamily="18" charset="0"/>
                          <a:cs typeface="Times New Roman" panose="02020603050405020304" pitchFamily="18" charset="0"/>
                        </a:rPr>
                        <a:t>Front</a:t>
                      </a:r>
                    </a:p>
                  </a:txBody>
                  <a:tcPr/>
                </a:tc>
                <a:extLst>
                  <a:ext uri="{0D108BD9-81ED-4DB2-BD59-A6C34878D82A}">
                    <a16:rowId xmlns:a16="http://schemas.microsoft.com/office/drawing/2014/main" val="1290179542"/>
                  </a:ext>
                </a:extLst>
              </a:tr>
            </a:tbl>
          </a:graphicData>
        </a:graphic>
      </p:graphicFrame>
      <p:pic>
        <p:nvPicPr>
          <p:cNvPr id="10" name="Picture 9" descr="A screenshot of a computer&#10;&#10;Description automatically generated">
            <a:extLst>
              <a:ext uri="{FF2B5EF4-FFF2-40B4-BE49-F238E27FC236}">
                <a16:creationId xmlns:a16="http://schemas.microsoft.com/office/drawing/2014/main" id="{FC500784-1842-6627-FA2F-D11292213E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3200" y="2238439"/>
            <a:ext cx="4013914" cy="3733800"/>
          </a:xfrm>
          <a:prstGeom prst="rect">
            <a:avLst/>
          </a:prstGeom>
        </p:spPr>
      </p:pic>
      <p:sp>
        <p:nvSpPr>
          <p:cNvPr id="3" name="TextBox 2">
            <a:extLst>
              <a:ext uri="{FF2B5EF4-FFF2-40B4-BE49-F238E27FC236}">
                <a16:creationId xmlns:a16="http://schemas.microsoft.com/office/drawing/2014/main" id="{BF239B6E-8475-27D2-95B6-D030C7AB6464}"/>
              </a:ext>
            </a:extLst>
          </p:cNvPr>
          <p:cNvSpPr txBox="1"/>
          <p:nvPr/>
        </p:nvSpPr>
        <p:spPr>
          <a:xfrm>
            <a:off x="7086600" y="5989159"/>
            <a:ext cx="2819400" cy="646331"/>
          </a:xfrm>
          <a:prstGeom prst="rect">
            <a:avLst/>
          </a:prstGeom>
          <a:noFill/>
        </p:spPr>
        <p:txBody>
          <a:bodyPr wrap="square" rtlCol="0">
            <a:spAutoFit/>
          </a:bodyPr>
          <a:lstStyle/>
          <a:p>
            <a:pPr algn="ctr"/>
            <a:r>
              <a:rPr lang="en-US" sz="1200" i="1" dirty="0">
                <a:solidFill>
                  <a:srgbClr val="000000"/>
                </a:solidFill>
                <a:effectLst/>
                <a:latin typeface="Times New Roman" panose="02020603050405020304" pitchFamily="18" charset="0"/>
              </a:rPr>
              <a:t>Fig.4. </a:t>
            </a:r>
            <a:r>
              <a:rPr lang="en-US" sz="1200" i="1" dirty="0">
                <a:solidFill>
                  <a:srgbClr val="000000"/>
                </a:solidFill>
                <a:latin typeface="Times New Roman" panose="02020603050405020304" pitchFamily="18" charset="0"/>
                <a:cs typeface="Times New Roman" panose="02020603050405020304" pitchFamily="18" charset="0"/>
              </a:rPr>
              <a:t>MATLAB Simulation For Obstacle </a:t>
            </a:r>
            <a:r>
              <a:rPr lang="en-US" sz="1200" dirty="0">
                <a:solidFill>
                  <a:srgbClr val="000000"/>
                </a:solidFill>
                <a:latin typeface="Times New Roman" panose="02020603050405020304" pitchFamily="18" charset="0"/>
                <a:cs typeface="Times New Roman" panose="02020603050405020304" pitchFamily="18" charset="0"/>
              </a:rPr>
              <a:t>A</a:t>
            </a:r>
            <a:r>
              <a:rPr lang="en-US" sz="1200" i="0" dirty="0">
                <a:effectLst/>
                <a:latin typeface="Times New Roman" panose="02020603050405020304" pitchFamily="18" charset="0"/>
                <a:cs typeface="Times New Roman" panose="02020603050405020304" pitchFamily="18" charset="0"/>
              </a:rPr>
              <a:t>voidance</a:t>
            </a:r>
            <a:br>
              <a:rPr lang="en-US" sz="1200" i="1" dirty="0"/>
            </a:br>
            <a:endParaRPr lang="en-US" sz="1200" i="1" dirty="0"/>
          </a:p>
        </p:txBody>
      </p:sp>
      <p:sp>
        <p:nvSpPr>
          <p:cNvPr id="9" name="TextBox 8">
            <a:extLst>
              <a:ext uri="{FF2B5EF4-FFF2-40B4-BE49-F238E27FC236}">
                <a16:creationId xmlns:a16="http://schemas.microsoft.com/office/drawing/2014/main" id="{ACE582AE-ACA7-D693-A7BE-58CFF381A152}"/>
              </a:ext>
            </a:extLst>
          </p:cNvPr>
          <p:cNvSpPr txBox="1"/>
          <p:nvPr/>
        </p:nvSpPr>
        <p:spPr>
          <a:xfrm>
            <a:off x="228600" y="1992868"/>
            <a:ext cx="6097022" cy="369332"/>
          </a:xfrm>
          <a:prstGeom prst="rect">
            <a:avLst/>
          </a:prstGeom>
          <a:noFill/>
        </p:spPr>
        <p:txBody>
          <a:bodyPr wrap="square">
            <a:spAutoFit/>
          </a:bodyPr>
          <a:lstStyle/>
          <a:p>
            <a:r>
              <a:rPr lang="en-US" sz="1800" i="0" dirty="0">
                <a:solidFill>
                  <a:srgbClr val="000000"/>
                </a:solidFill>
                <a:effectLst/>
                <a:latin typeface="Times New Roman" panose="02020603050405020304" pitchFamily="18" charset="0"/>
              </a:rPr>
              <a:t>TABLE 2 RULE BASE FOR </a:t>
            </a:r>
            <a:r>
              <a:rPr lang="en-US" sz="1800" i="0" dirty="0">
                <a:effectLst/>
                <a:latin typeface="Times New Roman" panose="02020603050405020304" pitchFamily="18" charset="0"/>
                <a:cs typeface="Times New Roman" panose="02020603050405020304" pitchFamily="18" charset="0"/>
              </a:rPr>
              <a:t>OBSTACLE AVOIDANCE </a:t>
            </a:r>
            <a:endParaRPr lang="en-US" dirty="0"/>
          </a:p>
        </p:txBody>
      </p:sp>
    </p:spTree>
    <p:extLst>
      <p:ext uri="{BB962C8B-B14F-4D97-AF65-F5344CB8AC3E}">
        <p14:creationId xmlns:p14="http://schemas.microsoft.com/office/powerpoint/2010/main" val="935243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 shot of a computer program&#10;&#10;Description automatically generated">
            <a:extLst>
              <a:ext uri="{FF2B5EF4-FFF2-40B4-BE49-F238E27FC236}">
                <a16:creationId xmlns:a16="http://schemas.microsoft.com/office/drawing/2014/main" id="{44F7CBE7-70C9-6ADF-2EE9-D3024293C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3765" y="1143000"/>
            <a:ext cx="4810488" cy="5181600"/>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98BE6397-9F13-42B0-1B9A-C6F6D2CD51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143000"/>
            <a:ext cx="4429365" cy="5181600"/>
          </a:xfrm>
          <a:prstGeom prst="rect">
            <a:avLst/>
          </a:prstGeom>
        </p:spPr>
      </p:pic>
      <p:sp>
        <p:nvSpPr>
          <p:cNvPr id="8" name="TextBox 7">
            <a:extLst>
              <a:ext uri="{FF2B5EF4-FFF2-40B4-BE49-F238E27FC236}">
                <a16:creationId xmlns:a16="http://schemas.microsoft.com/office/drawing/2014/main" id="{9E0C8425-5D09-8064-E14E-9FF1B54CD08B}"/>
              </a:ext>
            </a:extLst>
          </p:cNvPr>
          <p:cNvSpPr txBox="1"/>
          <p:nvPr/>
        </p:nvSpPr>
        <p:spPr>
          <a:xfrm>
            <a:off x="457200" y="685800"/>
            <a:ext cx="4038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Fuzzy system controller Code</a:t>
            </a:r>
          </a:p>
        </p:txBody>
      </p:sp>
    </p:spTree>
    <p:extLst>
      <p:ext uri="{BB962C8B-B14F-4D97-AF65-F5344CB8AC3E}">
        <p14:creationId xmlns:p14="http://schemas.microsoft.com/office/powerpoint/2010/main" val="98891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CF9B0D-2ACF-B41F-AFFD-E45920B8E0E2}"/>
              </a:ext>
            </a:extLst>
          </p:cNvPr>
          <p:cNvSpPr txBox="1"/>
          <p:nvPr/>
        </p:nvSpPr>
        <p:spPr>
          <a:xfrm>
            <a:off x="381000" y="838200"/>
            <a:ext cx="11658600" cy="892552"/>
          </a:xfrm>
          <a:prstGeom prst="rect">
            <a:avLst/>
          </a:prstGeom>
          <a:noFill/>
        </p:spPr>
        <p:txBody>
          <a:bodyPr wrap="square" rtlCol="0">
            <a:spAutoFit/>
          </a:bodyPr>
          <a:lstStyle/>
          <a:p>
            <a:r>
              <a:rPr lang="en-US" sz="1800" b="1" i="0" dirty="0">
                <a:solidFill>
                  <a:srgbClr val="000000"/>
                </a:solidFill>
                <a:effectLst/>
                <a:latin typeface="TimesNewRomanPSMT"/>
              </a:rPr>
              <a:t>Integration of both behavior</a:t>
            </a:r>
          </a:p>
          <a:p>
            <a:endParaRPr lang="en-US" b="1" dirty="0">
              <a:solidFill>
                <a:srgbClr val="000000"/>
              </a:solidFill>
              <a:latin typeface="TimesNewRomanPSMT"/>
            </a:endParaRPr>
          </a:p>
          <a:p>
            <a:r>
              <a:rPr lang="en-US" sz="1600" i="0" dirty="0">
                <a:solidFill>
                  <a:srgbClr val="000000"/>
                </a:solidFill>
                <a:effectLst/>
                <a:latin typeface="Times New Roman" panose="02020603050405020304" pitchFamily="18" charset="0"/>
                <a:cs typeface="Times New Roman" panose="02020603050405020304" pitchFamily="18" charset="0"/>
              </a:rPr>
              <a:t>The system is shown in the figure along with the membership functions for both d1 and d2 in figure</a:t>
            </a:r>
            <a:endParaRPr lang="en-US" b="1" dirty="0"/>
          </a:p>
        </p:txBody>
      </p:sp>
      <p:pic>
        <p:nvPicPr>
          <p:cNvPr id="6" name="Picture 5" descr="A diagram of a combination of components&#10;&#10;Description automatically generated">
            <a:extLst>
              <a:ext uri="{FF2B5EF4-FFF2-40B4-BE49-F238E27FC236}">
                <a16:creationId xmlns:a16="http://schemas.microsoft.com/office/drawing/2014/main" id="{1A1D0393-5AEE-2205-D8CB-22B0A16DB1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0" y="2699304"/>
            <a:ext cx="4953000" cy="2842528"/>
          </a:xfrm>
          <a:prstGeom prst="rect">
            <a:avLst/>
          </a:prstGeom>
        </p:spPr>
      </p:pic>
      <p:pic>
        <p:nvPicPr>
          <p:cNvPr id="8" name="Picture 7" descr="A graph with a red line&#10;&#10;Description automatically generated">
            <a:extLst>
              <a:ext uri="{FF2B5EF4-FFF2-40B4-BE49-F238E27FC236}">
                <a16:creationId xmlns:a16="http://schemas.microsoft.com/office/drawing/2014/main" id="{E5931C92-39C3-5857-E133-404866D1BA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737431"/>
            <a:ext cx="3363903" cy="1383137"/>
          </a:xfrm>
          <a:prstGeom prst="rect">
            <a:avLst/>
          </a:prstGeom>
        </p:spPr>
      </p:pic>
      <p:pic>
        <p:nvPicPr>
          <p:cNvPr id="10" name="Picture 9" descr="A graph with a red line&#10;&#10;Description automatically generated">
            <a:extLst>
              <a:ext uri="{FF2B5EF4-FFF2-40B4-BE49-F238E27FC236}">
                <a16:creationId xmlns:a16="http://schemas.microsoft.com/office/drawing/2014/main" id="{1779EE30-FBFB-3799-B037-C65D9962C8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8103" y="4105000"/>
            <a:ext cx="3363903" cy="1676400"/>
          </a:xfrm>
          <a:prstGeom prst="rect">
            <a:avLst/>
          </a:prstGeom>
        </p:spPr>
      </p:pic>
      <p:sp>
        <p:nvSpPr>
          <p:cNvPr id="5" name="TextBox 4">
            <a:extLst>
              <a:ext uri="{FF2B5EF4-FFF2-40B4-BE49-F238E27FC236}">
                <a16:creationId xmlns:a16="http://schemas.microsoft.com/office/drawing/2014/main" id="{7EE8AFCE-E376-4C48-02A7-0B9DD237FEBF}"/>
              </a:ext>
            </a:extLst>
          </p:cNvPr>
          <p:cNvSpPr txBox="1"/>
          <p:nvPr/>
        </p:nvSpPr>
        <p:spPr>
          <a:xfrm>
            <a:off x="1490354" y="5811573"/>
            <a:ext cx="2819400" cy="461665"/>
          </a:xfrm>
          <a:prstGeom prst="rect">
            <a:avLst/>
          </a:prstGeom>
          <a:noFill/>
        </p:spPr>
        <p:txBody>
          <a:bodyPr wrap="square" rtlCol="0">
            <a:spAutoFit/>
          </a:bodyPr>
          <a:lstStyle/>
          <a:p>
            <a:pPr algn="ctr"/>
            <a:r>
              <a:rPr lang="en-US" sz="1200" i="1" dirty="0">
                <a:solidFill>
                  <a:srgbClr val="000000"/>
                </a:solidFill>
                <a:effectLst/>
                <a:latin typeface="Times New Roman" panose="02020603050405020304" pitchFamily="18" charset="0"/>
              </a:rPr>
              <a:t>Fig.</a:t>
            </a:r>
            <a:r>
              <a:rPr lang="en-US" sz="1200" i="1" dirty="0">
                <a:solidFill>
                  <a:srgbClr val="000000"/>
                </a:solidFill>
                <a:latin typeface="Times New Roman" panose="02020603050405020304" pitchFamily="18" charset="0"/>
              </a:rPr>
              <a:t>5</a:t>
            </a:r>
            <a:r>
              <a:rPr lang="en-US" sz="1200" i="1" dirty="0">
                <a:solidFill>
                  <a:srgbClr val="000000"/>
                </a:solidFill>
                <a:effectLst/>
                <a:latin typeface="Times New Roman" panose="02020603050405020304" pitchFamily="18" charset="0"/>
              </a:rPr>
              <a:t>. d1 and d2 Membership function</a:t>
            </a:r>
            <a:br>
              <a:rPr lang="en-US" sz="1200" i="1" dirty="0"/>
            </a:br>
            <a:endParaRPr lang="en-US" sz="1200" i="1" dirty="0"/>
          </a:p>
        </p:txBody>
      </p:sp>
      <p:sp>
        <p:nvSpPr>
          <p:cNvPr id="7" name="TextBox 6">
            <a:extLst>
              <a:ext uri="{FF2B5EF4-FFF2-40B4-BE49-F238E27FC236}">
                <a16:creationId xmlns:a16="http://schemas.microsoft.com/office/drawing/2014/main" id="{CF76B720-3D31-E087-DD80-AD7D9822953E}"/>
              </a:ext>
            </a:extLst>
          </p:cNvPr>
          <p:cNvSpPr txBox="1"/>
          <p:nvPr/>
        </p:nvSpPr>
        <p:spPr>
          <a:xfrm>
            <a:off x="7010400" y="5580740"/>
            <a:ext cx="2819400" cy="461665"/>
          </a:xfrm>
          <a:prstGeom prst="rect">
            <a:avLst/>
          </a:prstGeom>
          <a:noFill/>
        </p:spPr>
        <p:txBody>
          <a:bodyPr wrap="square" rtlCol="0">
            <a:spAutoFit/>
          </a:bodyPr>
          <a:lstStyle/>
          <a:p>
            <a:pPr algn="ctr"/>
            <a:r>
              <a:rPr lang="en-US" sz="1200" i="1" dirty="0">
                <a:solidFill>
                  <a:srgbClr val="000000"/>
                </a:solidFill>
                <a:effectLst/>
                <a:latin typeface="Times New Roman" panose="02020603050405020304" pitchFamily="18" charset="0"/>
              </a:rPr>
              <a:t>Fig.6. Block Diagram For The System</a:t>
            </a:r>
            <a:br>
              <a:rPr lang="en-US" sz="1200" i="1" dirty="0"/>
            </a:br>
            <a:endParaRPr lang="en-US" sz="1200" i="1" dirty="0"/>
          </a:p>
        </p:txBody>
      </p:sp>
    </p:spTree>
    <p:extLst>
      <p:ext uri="{BB962C8B-B14F-4D97-AF65-F5344CB8AC3E}">
        <p14:creationId xmlns:p14="http://schemas.microsoft.com/office/powerpoint/2010/main" val="2431255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program&#10;&#10;Description automatically generated">
            <a:extLst>
              <a:ext uri="{FF2B5EF4-FFF2-40B4-BE49-F238E27FC236}">
                <a16:creationId xmlns:a16="http://schemas.microsoft.com/office/drawing/2014/main" id="{662C4530-37BC-2F0F-4BD9-7409005DF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162528"/>
            <a:ext cx="5867400" cy="5204507"/>
          </a:xfrm>
          <a:prstGeom prst="rect">
            <a:avLst/>
          </a:prstGeom>
        </p:spPr>
      </p:pic>
      <p:sp>
        <p:nvSpPr>
          <p:cNvPr id="7" name="TextBox 6">
            <a:extLst>
              <a:ext uri="{FF2B5EF4-FFF2-40B4-BE49-F238E27FC236}">
                <a16:creationId xmlns:a16="http://schemas.microsoft.com/office/drawing/2014/main" id="{B2DD6600-4EBA-83B6-815A-06486937B47B}"/>
              </a:ext>
            </a:extLst>
          </p:cNvPr>
          <p:cNvSpPr txBox="1"/>
          <p:nvPr/>
        </p:nvSpPr>
        <p:spPr>
          <a:xfrm>
            <a:off x="533400" y="762000"/>
            <a:ext cx="35052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Context layer</a:t>
            </a:r>
          </a:p>
        </p:txBody>
      </p:sp>
    </p:spTree>
    <p:extLst>
      <p:ext uri="{BB962C8B-B14F-4D97-AF65-F5344CB8AC3E}">
        <p14:creationId xmlns:p14="http://schemas.microsoft.com/office/powerpoint/2010/main" val="1205615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3053256"/>
            <a:ext cx="4276090" cy="751488"/>
          </a:xfrm>
          <a:prstGeom prst="rect">
            <a:avLst/>
          </a:prstGeom>
        </p:spPr>
        <p:txBody>
          <a:bodyPr vert="horz" wrap="square" lIns="0" tIns="12700" rIns="0" bIns="0" rtlCol="0">
            <a:spAutoFit/>
          </a:bodyPr>
          <a:lstStyle/>
          <a:p>
            <a:pPr marL="12700" algn="ctr">
              <a:lnSpc>
                <a:spcPct val="100000"/>
              </a:lnSpc>
              <a:spcBef>
                <a:spcPts val="100"/>
              </a:spcBef>
            </a:pPr>
            <a:r>
              <a:rPr lang="en-US" sz="4800" spc="40" dirty="0">
                <a:solidFill>
                  <a:srgbClr val="FFFFFF"/>
                </a:solidFill>
                <a:latin typeface="Times New Roman" panose="02020603050405020304" pitchFamily="18" charset="0"/>
                <a:cs typeface="Times New Roman" panose="02020603050405020304" pitchFamily="18" charset="0"/>
              </a:rPr>
              <a:t>Results</a:t>
            </a:r>
            <a:endParaRPr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676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F1F3E2-5960-1F99-D7F3-F9BA05547B2F}"/>
              </a:ext>
            </a:extLst>
          </p:cNvPr>
          <p:cNvSpPr txBox="1"/>
          <p:nvPr/>
        </p:nvSpPr>
        <p:spPr>
          <a:xfrm>
            <a:off x="533400" y="990600"/>
            <a:ext cx="11049000" cy="347787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Results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Video for PID Right Edge : </a:t>
            </a:r>
            <a:r>
              <a:rPr lang="en-US" sz="1600" dirty="0">
                <a:latin typeface="Times New Roman" panose="02020603050405020304" pitchFamily="18" charset="0"/>
                <a:cs typeface="Times New Roman" panose="02020603050405020304" pitchFamily="18" charset="0"/>
                <a:hlinkClick r:id="rId2"/>
              </a:rPr>
              <a:t>https://youtu.be/LcpSJCoUrcE</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Video for Fuzzy controller </a:t>
            </a:r>
            <a:r>
              <a:rPr lang="en-US" sz="1600" i="0" dirty="0">
                <a:solidFill>
                  <a:srgbClr val="000000"/>
                </a:solidFill>
                <a:effectLst/>
                <a:latin typeface="Times New Roman" panose="02020603050405020304" pitchFamily="18" charset="0"/>
                <a:cs typeface="Times New Roman" panose="02020603050405020304" pitchFamily="18" charset="0"/>
              </a:rPr>
              <a:t>Right edge following behavior : </a:t>
            </a:r>
            <a:r>
              <a:rPr lang="en-US" sz="1600" i="0" dirty="0">
                <a:solidFill>
                  <a:srgbClr val="000000"/>
                </a:solidFill>
                <a:effectLst/>
                <a:latin typeface="Times New Roman" panose="02020603050405020304" pitchFamily="18" charset="0"/>
                <a:cs typeface="Times New Roman" panose="02020603050405020304" pitchFamily="18" charset="0"/>
                <a:hlinkClick r:id="rId3"/>
              </a:rPr>
              <a:t>https://youtu.be/Qdcx1GOljIQ</a:t>
            </a:r>
            <a:endParaRPr lang="en-US" sz="1600" i="0" dirty="0">
              <a:solidFill>
                <a:srgbClr val="000000"/>
              </a:solidFill>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Video for Fuzzy controller (</a:t>
            </a:r>
            <a:r>
              <a:rPr lang="en-US" sz="1600" i="0" dirty="0">
                <a:solidFill>
                  <a:srgbClr val="000000"/>
                </a:solidFill>
                <a:effectLst/>
                <a:latin typeface="Times New Roman" panose="02020603050405020304" pitchFamily="18" charset="0"/>
                <a:cs typeface="Times New Roman" panose="02020603050405020304" pitchFamily="18" charset="0"/>
              </a:rPr>
              <a:t>Obstacle avoidance behavior) : </a:t>
            </a:r>
            <a:r>
              <a:rPr lang="en-US" sz="1600" i="0" dirty="0">
                <a:solidFill>
                  <a:srgbClr val="000000"/>
                </a:solidFill>
                <a:effectLst/>
                <a:latin typeface="Times New Roman" panose="02020603050405020304" pitchFamily="18" charset="0"/>
                <a:cs typeface="Times New Roman" panose="02020603050405020304" pitchFamily="18" charset="0"/>
                <a:hlinkClick r:id="rId4"/>
              </a:rPr>
              <a:t>https://youtu.be/8zcmklsf8PU</a:t>
            </a:r>
            <a:endParaRPr lang="en-US" sz="1600" i="0" dirty="0">
              <a:solidFill>
                <a:srgbClr val="000000"/>
              </a:solidFill>
              <a:effectLst/>
              <a:latin typeface="Times New Roman" panose="02020603050405020304" pitchFamily="18" charset="0"/>
              <a:cs typeface="Times New Roman" panose="02020603050405020304" pitchFamily="18" charset="0"/>
            </a:endParaRPr>
          </a:p>
          <a:p>
            <a:endParaRPr lang="en-US" sz="1600" dirty="0">
              <a:solidFill>
                <a:srgbClr val="000000"/>
              </a:solidFill>
              <a:latin typeface="Times New Roman" panose="02020603050405020304" pitchFamily="18" charset="0"/>
              <a:cs typeface="Times New Roman" panose="02020603050405020304" pitchFamily="18" charset="0"/>
            </a:endParaRPr>
          </a:p>
          <a:p>
            <a:r>
              <a:rPr lang="en-US" sz="1600" i="0" dirty="0">
                <a:solidFill>
                  <a:srgbClr val="000000"/>
                </a:solidFill>
                <a:effectLst/>
                <a:latin typeface="Times New Roman" panose="02020603050405020304" pitchFamily="18" charset="0"/>
                <a:cs typeface="Times New Roman" panose="02020603050405020304" pitchFamily="18" charset="0"/>
              </a:rPr>
              <a:t>Video for </a:t>
            </a:r>
            <a:r>
              <a:rPr lang="en-US" sz="1600" i="0" dirty="0">
                <a:solidFill>
                  <a:srgbClr val="000000"/>
                </a:solidFill>
                <a:effectLst/>
                <a:latin typeface="TimesNewRomanPSMT"/>
              </a:rPr>
              <a:t>Integration of both behavior : </a:t>
            </a:r>
            <a:r>
              <a:rPr lang="en-US" sz="1600" i="0" dirty="0">
                <a:solidFill>
                  <a:srgbClr val="000000"/>
                </a:solidFill>
                <a:effectLst/>
                <a:latin typeface="TimesNewRomanPSMT"/>
                <a:hlinkClick r:id="rId5"/>
              </a:rPr>
              <a:t>https://youtu.be/BE4WXoKOD4A</a:t>
            </a:r>
            <a:endParaRPr lang="en-US" sz="1600" i="0" dirty="0">
              <a:solidFill>
                <a:srgbClr val="000000"/>
              </a:solidFill>
              <a:effectLst/>
              <a:latin typeface="TimesNewRomanPSMT"/>
            </a:endParaRPr>
          </a:p>
          <a:p>
            <a:endParaRPr lang="en-US" sz="1600" b="0" i="0" dirty="0">
              <a:solidFill>
                <a:srgbClr val="000000"/>
              </a:solidFill>
              <a:effectLst/>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sz="18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1070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3050540"/>
            <a:ext cx="5231130" cy="756920"/>
          </a:xfrm>
          <a:prstGeom prst="rect">
            <a:avLst/>
          </a:prstGeom>
        </p:spPr>
        <p:txBody>
          <a:bodyPr vert="horz" wrap="square" lIns="0" tIns="12700" rIns="0" bIns="0" rtlCol="0">
            <a:spAutoFit/>
          </a:bodyPr>
          <a:lstStyle/>
          <a:p>
            <a:pPr marL="12700" algn="ctr">
              <a:lnSpc>
                <a:spcPct val="100000"/>
              </a:lnSpc>
              <a:spcBef>
                <a:spcPts val="100"/>
              </a:spcBef>
            </a:pPr>
            <a:r>
              <a:rPr lang="en-US" sz="4800" dirty="0">
                <a:solidFill>
                  <a:srgbClr val="FFFFFF"/>
                </a:solidFill>
                <a:latin typeface="Arial Black"/>
                <a:cs typeface="Arial Black"/>
              </a:rPr>
              <a:t>Q</a:t>
            </a:r>
            <a:r>
              <a:rPr sz="4800" dirty="0">
                <a:solidFill>
                  <a:srgbClr val="FFFFFF"/>
                </a:solidFill>
                <a:latin typeface="Arial Black"/>
                <a:cs typeface="Arial Black"/>
              </a:rPr>
              <a:t>uestion</a:t>
            </a:r>
            <a:r>
              <a:rPr lang="en-US" sz="4800" dirty="0">
                <a:solidFill>
                  <a:srgbClr val="FFFFFF"/>
                </a:solidFill>
                <a:latin typeface="Arial Black"/>
                <a:cs typeface="Arial Black"/>
              </a:rPr>
              <a:t>s ?</a:t>
            </a:r>
            <a:endParaRPr sz="4800" dirty="0">
              <a:latin typeface="Arial Black"/>
              <a:cs typeface="Arial Blac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9672" y="2939237"/>
            <a:ext cx="4350385" cy="940435"/>
          </a:xfrm>
          <a:prstGeom prst="rect">
            <a:avLst/>
          </a:prstGeom>
        </p:spPr>
        <p:txBody>
          <a:bodyPr vert="horz" wrap="square" lIns="0" tIns="12700" rIns="0" bIns="0" rtlCol="0">
            <a:spAutoFit/>
          </a:bodyPr>
          <a:lstStyle/>
          <a:p>
            <a:pPr marL="12700">
              <a:lnSpc>
                <a:spcPct val="100000"/>
              </a:lnSpc>
              <a:spcBef>
                <a:spcPts val="100"/>
              </a:spcBef>
            </a:pPr>
            <a:r>
              <a:rPr sz="6000" spc="25" dirty="0">
                <a:solidFill>
                  <a:srgbClr val="FFFFFF"/>
                </a:solidFill>
                <a:latin typeface="Arial Black"/>
                <a:cs typeface="Arial Black"/>
              </a:rPr>
              <a:t>Thank</a:t>
            </a:r>
            <a:r>
              <a:rPr sz="6000" spc="-75" dirty="0">
                <a:solidFill>
                  <a:srgbClr val="FFFFFF"/>
                </a:solidFill>
                <a:latin typeface="Arial Black"/>
                <a:cs typeface="Arial Black"/>
              </a:rPr>
              <a:t> </a:t>
            </a:r>
            <a:r>
              <a:rPr sz="6000" spc="-40" dirty="0">
                <a:solidFill>
                  <a:srgbClr val="FFFFFF"/>
                </a:solidFill>
                <a:latin typeface="Arial Black"/>
                <a:cs typeface="Arial Black"/>
              </a:rPr>
              <a:t>you</a:t>
            </a:r>
            <a:endParaRPr sz="6000" dirty="0">
              <a:latin typeface="Arial Black"/>
              <a:cs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3732" y="1091183"/>
            <a:ext cx="3048000" cy="2854960"/>
            <a:chOff x="903732" y="1091183"/>
            <a:chExt cx="3048000" cy="2854960"/>
          </a:xfrm>
        </p:grpSpPr>
        <p:pic>
          <p:nvPicPr>
            <p:cNvPr id="3" name="object 3"/>
            <p:cNvPicPr/>
            <p:nvPr/>
          </p:nvPicPr>
          <p:blipFill>
            <a:blip r:embed="rId2" cstate="print"/>
            <a:stretch>
              <a:fillRect/>
            </a:stretch>
          </p:blipFill>
          <p:spPr>
            <a:xfrm>
              <a:off x="903732" y="1091183"/>
              <a:ext cx="2852928" cy="2854452"/>
            </a:xfrm>
            <a:prstGeom prst="rect">
              <a:avLst/>
            </a:prstGeom>
          </p:spPr>
        </p:pic>
        <p:sp>
          <p:nvSpPr>
            <p:cNvPr id="4" name="object 4"/>
            <p:cNvSpPr/>
            <p:nvPr/>
          </p:nvSpPr>
          <p:spPr>
            <a:xfrm>
              <a:off x="3451860" y="1575815"/>
              <a:ext cx="500380" cy="1876425"/>
            </a:xfrm>
            <a:custGeom>
              <a:avLst/>
              <a:gdLst/>
              <a:ahLst/>
              <a:cxnLst/>
              <a:rect l="l" t="t" r="r" b="b"/>
              <a:pathLst>
                <a:path w="500379" h="1876425">
                  <a:moveTo>
                    <a:pt x="499872" y="0"/>
                  </a:moveTo>
                  <a:lnTo>
                    <a:pt x="0" y="0"/>
                  </a:lnTo>
                  <a:lnTo>
                    <a:pt x="0" y="1876043"/>
                  </a:lnTo>
                  <a:lnTo>
                    <a:pt x="499872" y="1876043"/>
                  </a:lnTo>
                  <a:lnTo>
                    <a:pt x="499872" y="0"/>
                  </a:lnTo>
                  <a:close/>
                </a:path>
              </a:pathLst>
            </a:custGeom>
            <a:solidFill>
              <a:srgbClr val="FFFFFF"/>
            </a:solid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25"/>
              </a:lnSpc>
            </a:pPr>
            <a:r>
              <a:rPr spc="-5" dirty="0"/>
              <a:t>Slide</a:t>
            </a:r>
            <a:r>
              <a:rPr spc="-45" dirty="0"/>
              <a:t> </a:t>
            </a:r>
            <a:fld id="{81D60167-4931-47E6-BA6A-407CBD079E47}" type="slidenum">
              <a:rPr spc="-5" dirty="0"/>
              <a:t>2</a:t>
            </a:fld>
            <a:endParaRPr spc="-5" dirty="0"/>
          </a:p>
        </p:txBody>
      </p:sp>
      <p:sp>
        <p:nvSpPr>
          <p:cNvPr id="6" name="object 6"/>
          <p:cNvSpPr txBox="1">
            <a:spLocks noGrp="1"/>
          </p:cNvSpPr>
          <p:nvPr>
            <p:ph type="title"/>
          </p:nvPr>
        </p:nvSpPr>
        <p:spPr>
          <a:xfrm>
            <a:off x="-762000" y="2057400"/>
            <a:ext cx="7288530" cy="757555"/>
          </a:xfrm>
          <a:prstGeom prst="rect">
            <a:avLst/>
          </a:prstGeom>
        </p:spPr>
        <p:txBody>
          <a:bodyPr vert="horz" wrap="square" lIns="0" tIns="12700" rIns="0" bIns="0" rtlCol="0">
            <a:spAutoFit/>
          </a:bodyPr>
          <a:lstStyle/>
          <a:p>
            <a:pPr marL="12700" algn="ctr">
              <a:lnSpc>
                <a:spcPct val="100000"/>
              </a:lnSpc>
              <a:spcBef>
                <a:spcPts val="100"/>
              </a:spcBef>
              <a:tabLst>
                <a:tab pos="4772660" algn="l"/>
              </a:tabLst>
            </a:pPr>
            <a:r>
              <a:rPr lang="en-US" sz="4800" spc="-65" dirty="0"/>
              <a:t>Agenda</a:t>
            </a:r>
            <a:endParaRPr sz="4800" dirty="0"/>
          </a:p>
        </p:txBody>
      </p:sp>
      <p:sp>
        <p:nvSpPr>
          <p:cNvPr id="7" name="object 7"/>
          <p:cNvSpPr txBox="1"/>
          <p:nvPr/>
        </p:nvSpPr>
        <p:spPr>
          <a:xfrm>
            <a:off x="4372927" y="1207755"/>
            <a:ext cx="6956425" cy="5377113"/>
          </a:xfrm>
          <a:prstGeom prst="rect">
            <a:avLst/>
          </a:prstGeom>
        </p:spPr>
        <p:txBody>
          <a:bodyPr vert="horz" wrap="square" lIns="0" tIns="113030" rIns="0" bIns="0" rtlCol="0">
            <a:spAutoFit/>
          </a:bodyPr>
          <a:lstStyle/>
          <a:p>
            <a:pPr marL="355600" indent="-342900">
              <a:lnSpc>
                <a:spcPct val="100000"/>
              </a:lnSpc>
              <a:spcBef>
                <a:spcPts val="890"/>
              </a:spcBef>
              <a:buChar char="-"/>
              <a:tabLst>
                <a:tab pos="354965" algn="l"/>
                <a:tab pos="355600" algn="l"/>
              </a:tabLst>
            </a:pPr>
            <a:r>
              <a:rPr lang="en-US" sz="2200" spc="-5" dirty="0">
                <a:latin typeface="Times New Roman" panose="02020603050405020304" pitchFamily="18" charset="0"/>
                <a:ea typeface="Tahoma" panose="020B0604030504040204" pitchFamily="34" charset="0"/>
                <a:cs typeface="Times New Roman" panose="02020603050405020304" pitchFamily="18" charset="0"/>
              </a:rPr>
              <a:t>Introduction</a:t>
            </a:r>
          </a:p>
          <a:p>
            <a:pPr marL="355600" indent="-342900">
              <a:lnSpc>
                <a:spcPct val="100000"/>
              </a:lnSpc>
              <a:spcBef>
                <a:spcPts val="890"/>
              </a:spcBef>
              <a:buChar char="-"/>
              <a:tabLst>
                <a:tab pos="354965" algn="l"/>
                <a:tab pos="355600" algn="l"/>
              </a:tabLst>
            </a:pPr>
            <a:r>
              <a:rPr lang="en-US" sz="2200" spc="-5" dirty="0">
                <a:latin typeface="Times New Roman" panose="02020603050405020304" pitchFamily="18" charset="0"/>
                <a:ea typeface="Tahoma" panose="020B0604030504040204" pitchFamily="34" charset="0"/>
                <a:cs typeface="Times New Roman" panose="02020603050405020304" pitchFamily="18" charset="0"/>
              </a:rPr>
              <a:t>Methodology </a:t>
            </a:r>
          </a:p>
          <a:p>
            <a:pPr marL="812800" lvl="1" indent="-342900">
              <a:spcBef>
                <a:spcPts val="890"/>
              </a:spcBef>
              <a:buChar char="-"/>
              <a:tabLst>
                <a:tab pos="354965" algn="l"/>
                <a:tab pos="355600" algn="l"/>
              </a:tabLst>
            </a:pPr>
            <a:r>
              <a:rPr lang="en-US" sz="2200" spc="-5" dirty="0">
                <a:latin typeface="Times New Roman" panose="02020603050405020304" pitchFamily="18" charset="0"/>
                <a:ea typeface="Tahoma" panose="020B0604030504040204" pitchFamily="34" charset="0"/>
                <a:cs typeface="Times New Roman" panose="02020603050405020304" pitchFamily="18" charset="0"/>
              </a:rPr>
              <a:t>PID </a:t>
            </a:r>
          </a:p>
          <a:p>
            <a:pPr marL="812800" lvl="1" indent="-342900">
              <a:spcBef>
                <a:spcPts val="890"/>
              </a:spcBef>
              <a:buChar char="-"/>
              <a:tabLst>
                <a:tab pos="354965" algn="l"/>
                <a:tab pos="355600" algn="l"/>
              </a:tabLst>
            </a:pPr>
            <a:r>
              <a:rPr lang="en-US" sz="2200" dirty="0">
                <a:solidFill>
                  <a:srgbClr val="000000"/>
                </a:solidFill>
                <a:latin typeface="Times New Roman" panose="02020603050405020304" pitchFamily="18" charset="0"/>
                <a:cs typeface="Times New Roman" panose="02020603050405020304" pitchFamily="18" charset="0"/>
              </a:rPr>
              <a:t>F</a:t>
            </a:r>
            <a:r>
              <a:rPr lang="en-US" sz="2200" b="0" i="0" dirty="0">
                <a:solidFill>
                  <a:srgbClr val="000000"/>
                </a:solidFill>
                <a:effectLst/>
                <a:latin typeface="Times New Roman" panose="02020603050405020304" pitchFamily="18" charset="0"/>
                <a:cs typeface="Times New Roman" panose="02020603050405020304" pitchFamily="18" charset="0"/>
              </a:rPr>
              <a:t>uzzy </a:t>
            </a:r>
            <a:r>
              <a:rPr lang="en-US" sz="2200" dirty="0">
                <a:solidFill>
                  <a:srgbClr val="000000"/>
                </a:solidFill>
                <a:latin typeface="Times New Roman" panose="02020603050405020304" pitchFamily="18" charset="0"/>
                <a:cs typeface="Times New Roman" panose="02020603050405020304" pitchFamily="18" charset="0"/>
              </a:rPr>
              <a:t>L</a:t>
            </a:r>
            <a:r>
              <a:rPr lang="en-US" sz="2200" b="0" i="0" dirty="0">
                <a:solidFill>
                  <a:srgbClr val="000000"/>
                </a:solidFill>
                <a:effectLst/>
                <a:latin typeface="Times New Roman" panose="02020603050405020304" pitchFamily="18" charset="0"/>
                <a:cs typeface="Times New Roman" panose="02020603050405020304" pitchFamily="18" charset="0"/>
              </a:rPr>
              <a:t>ogic </a:t>
            </a:r>
            <a:r>
              <a:rPr lang="en-US" sz="2200" dirty="0">
                <a:solidFill>
                  <a:srgbClr val="000000"/>
                </a:solidFill>
                <a:latin typeface="Times New Roman" panose="02020603050405020304" pitchFamily="18" charset="0"/>
                <a:cs typeface="Times New Roman" panose="02020603050405020304" pitchFamily="18" charset="0"/>
              </a:rPr>
              <a:t>C</a:t>
            </a:r>
            <a:r>
              <a:rPr lang="en-US" sz="2200" b="0" i="0" dirty="0">
                <a:solidFill>
                  <a:srgbClr val="000000"/>
                </a:solidFill>
                <a:effectLst/>
                <a:latin typeface="Times New Roman" panose="02020603050405020304" pitchFamily="18" charset="0"/>
                <a:cs typeface="Times New Roman" panose="02020603050405020304" pitchFamily="18" charset="0"/>
              </a:rPr>
              <a:t>ontroller</a:t>
            </a:r>
          </a:p>
          <a:p>
            <a:pPr marL="1270000" lvl="2" indent="-342900">
              <a:spcBef>
                <a:spcPts val="890"/>
              </a:spcBef>
              <a:buChar char="-"/>
              <a:tabLst>
                <a:tab pos="354965" algn="l"/>
                <a:tab pos="355600" algn="l"/>
              </a:tabLst>
            </a:pPr>
            <a:r>
              <a:rPr lang="en-US" sz="1800" b="0" i="0" dirty="0">
                <a:solidFill>
                  <a:srgbClr val="000000"/>
                </a:solidFill>
                <a:effectLst/>
                <a:latin typeface="TimesNewRomanPSMT"/>
              </a:rPr>
              <a:t>Right edge following behavior</a:t>
            </a:r>
          </a:p>
          <a:p>
            <a:pPr marL="1270000" lvl="2" indent="-342900">
              <a:spcBef>
                <a:spcPts val="890"/>
              </a:spcBef>
              <a:buChar char="-"/>
              <a:tabLst>
                <a:tab pos="354965" algn="l"/>
                <a:tab pos="355600" algn="l"/>
              </a:tabLst>
            </a:pPr>
            <a:r>
              <a:rPr lang="en-US" sz="1800" b="0" i="0" dirty="0">
                <a:solidFill>
                  <a:srgbClr val="000000"/>
                </a:solidFill>
                <a:effectLst/>
                <a:latin typeface="TimesNewRomanPSMT"/>
              </a:rPr>
              <a:t>Obstacle avoidance behavior</a:t>
            </a:r>
          </a:p>
          <a:p>
            <a:pPr marL="1270000" lvl="2" indent="-342900">
              <a:spcBef>
                <a:spcPts val="890"/>
              </a:spcBef>
              <a:buChar char="-"/>
              <a:tabLst>
                <a:tab pos="354965" algn="l"/>
                <a:tab pos="355600" algn="l"/>
              </a:tabLst>
            </a:pPr>
            <a:r>
              <a:rPr lang="en-US" sz="1800" b="0" i="0" dirty="0">
                <a:solidFill>
                  <a:srgbClr val="000000"/>
                </a:solidFill>
                <a:effectLst/>
                <a:latin typeface="TimesNewRomanPSMT"/>
              </a:rPr>
              <a:t>Integration both behavior </a:t>
            </a:r>
          </a:p>
          <a:p>
            <a:pPr marL="355600" indent="-342900">
              <a:spcBef>
                <a:spcPts val="890"/>
              </a:spcBef>
              <a:buChar char="-"/>
              <a:tabLst>
                <a:tab pos="354965" algn="l"/>
                <a:tab pos="355600" algn="l"/>
              </a:tabLst>
            </a:pPr>
            <a:r>
              <a:rPr lang="en-US" sz="2400" dirty="0">
                <a:solidFill>
                  <a:srgbClr val="000000"/>
                </a:solidFill>
                <a:latin typeface="TimesNewRomanPSMT"/>
              </a:rPr>
              <a:t>Results </a:t>
            </a:r>
          </a:p>
          <a:p>
            <a:pPr marL="355600" indent="-342900">
              <a:spcBef>
                <a:spcPts val="890"/>
              </a:spcBef>
              <a:buChar char="-"/>
              <a:tabLst>
                <a:tab pos="354965" algn="l"/>
                <a:tab pos="355600" algn="l"/>
              </a:tabLst>
            </a:pPr>
            <a:r>
              <a:rPr lang="en-US" sz="2400" dirty="0">
                <a:solidFill>
                  <a:srgbClr val="000000"/>
                </a:solidFill>
                <a:latin typeface="TimesNewRomanPSMT"/>
              </a:rPr>
              <a:t>References </a:t>
            </a:r>
            <a:br>
              <a:rPr lang="en-US" sz="2400" dirty="0"/>
            </a:br>
            <a:br>
              <a:rPr lang="en-US" sz="2400" dirty="0"/>
            </a:br>
            <a:r>
              <a:rPr lang="en-US" sz="2400" dirty="0"/>
              <a:t> </a:t>
            </a:r>
            <a:br>
              <a:rPr lang="en-US" sz="2400" dirty="0"/>
            </a:br>
            <a:r>
              <a:rPr lang="en-US" sz="2200" dirty="0">
                <a:latin typeface="Times New Roman" panose="02020603050405020304" pitchFamily="18" charset="0"/>
                <a:cs typeface="Times New Roman" panose="02020603050405020304" pitchFamily="18" charset="0"/>
              </a:rPr>
              <a:t> </a:t>
            </a:r>
            <a:br>
              <a:rPr lang="en-US" sz="2400" dirty="0"/>
            </a:br>
            <a:r>
              <a:rPr lang="en-US" sz="2200" spc="-5" dirty="0">
                <a:latin typeface="Times New Roman" panose="02020603050405020304" pitchFamily="18" charset="0"/>
                <a:ea typeface="Tahoma" panose="020B0604030504040204" pitchFamily="34" charset="0"/>
                <a:cs typeface="Times New Roman" panose="02020603050405020304" pitchFamily="18" charset="0"/>
              </a:rPr>
              <a:t>  </a:t>
            </a:r>
            <a:endParaRPr sz="2200"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3053256"/>
            <a:ext cx="4276090" cy="751488"/>
          </a:xfrm>
          <a:prstGeom prst="rect">
            <a:avLst/>
          </a:prstGeom>
        </p:spPr>
        <p:txBody>
          <a:bodyPr vert="horz" wrap="square" lIns="0" tIns="12700" rIns="0" bIns="0" rtlCol="0">
            <a:spAutoFit/>
          </a:bodyPr>
          <a:lstStyle/>
          <a:p>
            <a:pPr marL="12700" algn="ctr">
              <a:lnSpc>
                <a:spcPct val="100000"/>
              </a:lnSpc>
              <a:spcBef>
                <a:spcPts val="100"/>
              </a:spcBef>
            </a:pPr>
            <a:r>
              <a:rPr lang="en-US" sz="4800" spc="40" dirty="0">
                <a:solidFill>
                  <a:srgbClr val="FFFFFF"/>
                </a:solidFill>
                <a:latin typeface="Times New Roman" panose="02020603050405020304" pitchFamily="18" charset="0"/>
                <a:cs typeface="Times New Roman" panose="02020603050405020304" pitchFamily="18" charset="0"/>
              </a:rPr>
              <a:t>Introduction</a:t>
            </a:r>
            <a:endParaRPr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FD275B-AE9C-9DCE-842D-D516F75D8A52}"/>
              </a:ext>
            </a:extLst>
          </p:cNvPr>
          <p:cNvSpPr txBox="1"/>
          <p:nvPr/>
        </p:nvSpPr>
        <p:spPr>
          <a:xfrm>
            <a:off x="381000" y="1219200"/>
            <a:ext cx="11125200" cy="507831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Introduction</a:t>
            </a:r>
          </a:p>
          <a:p>
            <a:endParaRPr lang="en-US" b="1"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proportional-integral-derivative (PID) control has simple structure and clear physical meanings for its three gains. The control performances are acceptable in the most of industrial processes. It has been used in more than 90% of various practical control systems.</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r>
              <a:rPr lang="en-US" sz="1600" b="0" i="0" dirty="0">
                <a:solidFill>
                  <a:srgbClr val="000000"/>
                </a:solidFill>
                <a:effectLst/>
                <a:latin typeface="Times New Roman" panose="02020603050405020304" pitchFamily="18" charset="0"/>
                <a:cs typeface="Times New Roman" panose="02020603050405020304" pitchFamily="18" charset="0"/>
              </a:rPr>
              <a:t>Fuzzy logic, developed by </a:t>
            </a:r>
            <a:r>
              <a:rPr lang="en-US" sz="1600" b="0" i="0" dirty="0" err="1">
                <a:solidFill>
                  <a:srgbClr val="000000"/>
                </a:solidFill>
                <a:effectLst/>
                <a:latin typeface="Times New Roman" panose="02020603050405020304" pitchFamily="18" charset="0"/>
                <a:cs typeface="Times New Roman" panose="02020603050405020304" pitchFamily="18" charset="0"/>
              </a:rPr>
              <a:t>Lotfi</a:t>
            </a:r>
            <a:r>
              <a:rPr lang="en-US" sz="1600" b="0" i="0" dirty="0">
                <a:solidFill>
                  <a:srgbClr val="000000"/>
                </a:solidFill>
                <a:effectLst/>
                <a:latin typeface="Times New Roman" panose="02020603050405020304" pitchFamily="18" charset="0"/>
                <a:cs typeface="Times New Roman" panose="02020603050405020304" pitchFamily="18" charset="0"/>
              </a:rPr>
              <a:t> A. Zadeh, enables mathematical rules and functions for natural language queries. It mimics human thinking by reasoning approximately rather than precisely, handling uncertainty. Fuzzy logic control converts linguistic control information into mathematical control information</a:t>
            </a:r>
            <a:endParaRPr lang="en-US" sz="1600"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r>
              <a:rPr lang="en-US" sz="1600" b="0" i="0" dirty="0">
                <a:solidFill>
                  <a:srgbClr val="000000"/>
                </a:solidFill>
                <a:effectLst/>
                <a:latin typeface="Times New Roman" panose="02020603050405020304" pitchFamily="18" charset="0"/>
                <a:cs typeface="Times New Roman" panose="02020603050405020304" pitchFamily="18" charset="0"/>
              </a:rPr>
              <a:t>In this project, we demonstrate how to implement a PID (Proportional-Integral-Derivative) controller in a robot for right edge following. Furthermore, we utilize the capabilities of Fuzzy Logic Control for obstacle avoidance and right edge following. Additionally, we integrate these systems into one system.</a:t>
            </a:r>
            <a:endParaRPr lang="en-US" sz="1600" b="1"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361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3053256"/>
            <a:ext cx="4276090" cy="751488"/>
          </a:xfrm>
          <a:prstGeom prst="rect">
            <a:avLst/>
          </a:prstGeom>
        </p:spPr>
        <p:txBody>
          <a:bodyPr vert="horz" wrap="square" lIns="0" tIns="12700" rIns="0" bIns="0" rtlCol="0">
            <a:spAutoFit/>
          </a:bodyPr>
          <a:lstStyle/>
          <a:p>
            <a:pPr marL="12700" algn="ctr">
              <a:lnSpc>
                <a:spcPct val="100000"/>
              </a:lnSpc>
              <a:spcBef>
                <a:spcPts val="100"/>
              </a:spcBef>
            </a:pPr>
            <a:r>
              <a:rPr lang="en-US" sz="4800" spc="40" dirty="0">
                <a:solidFill>
                  <a:srgbClr val="FFFFFF"/>
                </a:solidFill>
                <a:latin typeface="Times New Roman" panose="02020603050405020304" pitchFamily="18" charset="0"/>
                <a:cs typeface="Times New Roman" panose="02020603050405020304" pitchFamily="18" charset="0"/>
              </a:rPr>
              <a:t>Methodology</a:t>
            </a:r>
            <a:endParaRPr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064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FD275B-AE9C-9DCE-842D-D516F75D8A52}"/>
              </a:ext>
            </a:extLst>
          </p:cNvPr>
          <p:cNvSpPr txBox="1"/>
          <p:nvPr/>
        </p:nvSpPr>
        <p:spPr>
          <a:xfrm>
            <a:off x="291503" y="914400"/>
            <a:ext cx="11125200" cy="36933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P</a:t>
            </a:r>
            <a:r>
              <a:rPr lang="en-US" sz="1800" b="1" dirty="0">
                <a:latin typeface="Times New Roman" panose="02020603050405020304" pitchFamily="18" charset="0"/>
                <a:cs typeface="Times New Roman" panose="02020603050405020304" pitchFamily="18" charset="0"/>
              </a:rPr>
              <a:t>roportional-Integral-Derivative (</a:t>
            </a:r>
            <a:r>
              <a:rPr lang="en-US" b="1" dirty="0">
                <a:latin typeface="Times New Roman" panose="02020603050405020304" pitchFamily="18" charset="0"/>
                <a:cs typeface="Times New Roman" panose="02020603050405020304" pitchFamily="18" charset="0"/>
              </a:rPr>
              <a:t>PID)</a:t>
            </a:r>
          </a:p>
        </p:txBody>
      </p:sp>
      <p:sp>
        <p:nvSpPr>
          <p:cNvPr id="2" name="TextBox 1">
            <a:extLst>
              <a:ext uri="{FF2B5EF4-FFF2-40B4-BE49-F238E27FC236}">
                <a16:creationId xmlns:a16="http://schemas.microsoft.com/office/drawing/2014/main" id="{EFAB42F8-39C5-7149-7B07-11475125FE18}"/>
              </a:ext>
            </a:extLst>
          </p:cNvPr>
          <p:cNvSpPr txBox="1"/>
          <p:nvPr/>
        </p:nvSpPr>
        <p:spPr>
          <a:xfrm>
            <a:off x="533400" y="1359932"/>
            <a:ext cx="10896600" cy="4964668"/>
          </a:xfrm>
          <a:prstGeom prst="rect">
            <a:avLst/>
          </a:prstGeom>
          <a:no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AA64C10-345F-123E-A820-AF8C2938A54A}"/>
                  </a:ext>
                </a:extLst>
              </p:cNvPr>
              <p:cNvSpPr txBox="1"/>
              <p:nvPr/>
            </p:nvSpPr>
            <p:spPr>
              <a:xfrm>
                <a:off x="381000" y="1359932"/>
                <a:ext cx="11049000" cy="457625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There are various processes involved in designing a robot that follows the right edge using a PID controller:</a:t>
                </a:r>
              </a:p>
              <a:p>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Sensor Selection</a:t>
                </a:r>
                <a:r>
                  <a:rPr lang="en-US" sz="1600" b="0" i="0" dirty="0">
                    <a:solidFill>
                      <a:srgbClr val="000000"/>
                    </a:solidFill>
                    <a:effectLst/>
                    <a:latin typeface="Times New Roman" panose="02020603050405020304" pitchFamily="18" charset="0"/>
                    <a:cs typeface="Times New Roman" panose="02020603050405020304" pitchFamily="18" charset="0"/>
                  </a:rPr>
                  <a:t>: we are using LiDAR (Light Detection and Ranging) in this specific project; it is essential to choose the appropriate sensor region in order to precisely sense the wall. In this project I choose (###)</a:t>
                </a:r>
              </a:p>
              <a:p>
                <a:pPr lvl="1"/>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Desired Distance Determination: </a:t>
                </a:r>
                <a:r>
                  <a:rPr lang="en-US" sz="1600" b="0" i="0" dirty="0">
                    <a:solidFill>
                      <a:srgbClr val="000000"/>
                    </a:solidFill>
                    <a:effectLst/>
                    <a:latin typeface="Times New Roman" panose="02020603050405020304" pitchFamily="18" charset="0"/>
                    <a:cs typeface="Times New Roman" panose="02020603050405020304" pitchFamily="18" charset="0"/>
                  </a:rPr>
                  <a:t>The following stage is to decide how far away the robot should remain from the wall. A target distance of 0.6 has been selected.</a:t>
                </a:r>
              </a:p>
              <a:p>
                <a:pPr lvl="1"/>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Tuning the PID Parameters:</a:t>
                </a:r>
                <a:r>
                  <a:rPr lang="en-US" sz="1600" b="0" i="0" dirty="0">
                    <a:solidFill>
                      <a:srgbClr val="000000"/>
                    </a:solidFill>
                    <a:effectLst/>
                    <a:latin typeface="Times New Roman" panose="02020603050405020304" pitchFamily="18" charset="0"/>
                    <a:cs typeface="Times New Roman" panose="02020603050405020304" pitchFamily="18" charset="0"/>
                  </a:rPr>
                  <a:t> In the third stage, the three parameters of the PID controller </a:t>
                </a:r>
                <a:r>
                  <a:rPr lang="en-US" sz="1600" b="1" i="0" dirty="0" err="1">
                    <a:solidFill>
                      <a:srgbClr val="000000"/>
                    </a:solidFill>
                    <a:effectLst/>
                    <a:latin typeface="Times New Roman" panose="02020603050405020304" pitchFamily="18" charset="0"/>
                    <a:cs typeface="Times New Roman" panose="02020603050405020304" pitchFamily="18" charset="0"/>
                  </a:rPr>
                  <a:t>Kp</a:t>
                </a:r>
                <a:r>
                  <a:rPr lang="en-US" sz="1600" b="0" i="0" dirty="0">
                    <a:solidFill>
                      <a:srgbClr val="000000"/>
                    </a:solidFill>
                    <a:effectLst/>
                    <a:latin typeface="Times New Roman" panose="02020603050405020304" pitchFamily="18" charset="0"/>
                    <a:cs typeface="Times New Roman" panose="02020603050405020304" pitchFamily="18" charset="0"/>
                  </a:rPr>
                  <a:t> (proportional gain), </a:t>
                </a:r>
                <a:r>
                  <a:rPr lang="en-US" sz="1600" b="1" i="0" dirty="0">
                    <a:solidFill>
                      <a:srgbClr val="000000"/>
                    </a:solidFill>
                    <a:effectLst/>
                    <a:latin typeface="Times New Roman" panose="02020603050405020304" pitchFamily="18" charset="0"/>
                    <a:cs typeface="Times New Roman" panose="02020603050405020304" pitchFamily="18" charset="0"/>
                  </a:rPr>
                  <a:t>Ki</a:t>
                </a:r>
                <a:r>
                  <a:rPr lang="en-US" sz="1600" b="0" i="0" dirty="0">
                    <a:solidFill>
                      <a:srgbClr val="000000"/>
                    </a:solidFill>
                    <a:effectLst/>
                    <a:latin typeface="Times New Roman" panose="02020603050405020304" pitchFamily="18" charset="0"/>
                    <a:cs typeface="Times New Roman" panose="02020603050405020304" pitchFamily="18" charset="0"/>
                  </a:rPr>
                  <a:t> (integral gain), and </a:t>
                </a:r>
                <a:r>
                  <a:rPr lang="en-US" sz="1600" b="1" i="0" dirty="0" err="1">
                    <a:solidFill>
                      <a:srgbClr val="000000"/>
                    </a:solidFill>
                    <a:effectLst/>
                    <a:latin typeface="Times New Roman" panose="02020603050405020304" pitchFamily="18" charset="0"/>
                    <a:cs typeface="Times New Roman" panose="02020603050405020304" pitchFamily="18" charset="0"/>
                  </a:rPr>
                  <a:t>Kd</a:t>
                </a:r>
                <a:r>
                  <a:rPr lang="en-US" sz="1600" b="0" i="0" dirty="0">
                    <a:solidFill>
                      <a:srgbClr val="000000"/>
                    </a:solidFill>
                    <a:effectLst/>
                    <a:latin typeface="Times New Roman" panose="02020603050405020304" pitchFamily="18" charset="0"/>
                    <a:cs typeface="Times New Roman" panose="02020603050405020304" pitchFamily="18" charset="0"/>
                  </a:rPr>
                  <a:t> (derivative gain)— are fine-tuned  to maximize its ability to follow the right edge.</a:t>
                </a:r>
              </a:p>
              <a:p>
                <a:pPr lvl="1"/>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Error Calculation: </a:t>
                </a:r>
                <a:r>
                  <a:rPr lang="en-US" sz="1600" b="0" i="0" dirty="0">
                    <a:solidFill>
                      <a:srgbClr val="000000"/>
                    </a:solidFill>
                    <a:effectLst/>
                    <a:latin typeface="Times New Roman" panose="02020603050405020304" pitchFamily="18" charset="0"/>
                    <a:cs typeface="Times New Roman" panose="02020603050405020304" pitchFamily="18" charset="0"/>
                  </a:rPr>
                  <a:t>three error calculations are employed. These calculations are essential in determining the adjustments needed for the robot's movement. Check the equations</a:t>
                </a:r>
              </a:p>
              <a:p>
                <a:pPr marL="742950" lvl="1" indent="-285750">
                  <a:buFont typeface="Arial" panose="020B0604020202020204" pitchFamily="34" charset="0"/>
                  <a:buChar char="•"/>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600" i="1" smtClean="0">
                        <a:solidFill>
                          <a:srgbClr val="000000"/>
                        </a:solidFill>
                        <a:latin typeface="Cambria Math" panose="02040503050406030204" pitchFamily="18" charset="0"/>
                      </a:rPr>
                      <m:t>ⅇ=</m:t>
                    </m:r>
                  </m:oMath>
                </a14:m>
                <a:r>
                  <a:rPr lang="en-US" sz="1600" dirty="0">
                    <a:latin typeface="Times New Roman" panose="02020603050405020304" pitchFamily="18" charset="0"/>
                    <a:cs typeface="Times New Roman" panose="02020603050405020304" pitchFamily="18" charset="0"/>
                  </a:rPr>
                  <a:t> desired distance – current distance</a:t>
                </a:r>
                <a:endParaRPr lang="en-US" sz="1600" dirty="0">
                  <a:solidFill>
                    <a:srgbClr val="000000"/>
                  </a:solidFill>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
                        <m:sSubPr>
                          <m:ctrlPr>
                            <a:rPr lang="en-US" sz="1600" i="1" smtClean="0">
                              <a:solidFill>
                                <a:srgbClr val="836967"/>
                              </a:solidFill>
                              <a:latin typeface="Cambria Math" panose="02040503050406030204" pitchFamily="18" charset="0"/>
                            </a:rPr>
                          </m:ctrlPr>
                        </m:sSubPr>
                        <m:e>
                          <m:r>
                            <a:rPr lang="en-US" sz="1600" i="1" smtClean="0">
                              <a:latin typeface="Cambria Math" panose="02040503050406030204" pitchFamily="18" charset="0"/>
                            </a:rPr>
                            <m:t>𝑒</m:t>
                          </m:r>
                        </m:e>
                        <m:sub>
                          <m:r>
                            <a:rPr lang="en-US" sz="1600" i="1" smtClean="0">
                              <a:latin typeface="Cambria Math" panose="02040503050406030204" pitchFamily="18" charset="0"/>
                            </a:rPr>
                            <m:t>𝑖</m:t>
                          </m:r>
                        </m:sub>
                      </m:sSub>
                      <m:r>
                        <a:rPr lang="en-US" sz="1600" i="1" smtClean="0">
                          <a:latin typeface="Cambria Math" panose="02040503050406030204" pitchFamily="18" charset="0"/>
                        </a:rPr>
                        <m:t>=</m:t>
                      </m:r>
                      <m:sSub>
                        <m:sSubPr>
                          <m:ctrlPr>
                            <a:rPr lang="en-US" sz="1600" i="1" smtClean="0">
                              <a:solidFill>
                                <a:srgbClr val="836967"/>
                              </a:solidFill>
                              <a:latin typeface="Cambria Math" panose="02040503050406030204" pitchFamily="18" charset="0"/>
                            </a:rPr>
                          </m:ctrlPr>
                        </m:sSubPr>
                        <m:e>
                          <m:r>
                            <a:rPr lang="en-US" sz="1600" i="1" smtClean="0">
                              <a:latin typeface="Cambria Math" panose="02040503050406030204" pitchFamily="18" charset="0"/>
                            </a:rPr>
                            <m:t>𝑒</m:t>
                          </m:r>
                        </m:e>
                        <m:sub>
                          <m:r>
                            <a:rPr lang="en-US" sz="1600" i="1" smtClean="0">
                              <a:latin typeface="Cambria Math" panose="02040503050406030204" pitchFamily="18" charset="0"/>
                            </a:rPr>
                            <m:t>𝑖</m:t>
                          </m:r>
                        </m:sub>
                      </m:sSub>
                      <m:r>
                        <a:rPr lang="en-US" sz="1600" i="1" smtClean="0">
                          <a:latin typeface="Cambria Math" panose="02040503050406030204" pitchFamily="18" charset="0"/>
                        </a:rPr>
                        <m:t>+ⅇ</m:t>
                      </m:r>
                    </m:oMath>
                  </m:oMathPara>
                </a14:m>
                <a:endParaRPr lang="en-US" sz="1600" dirty="0"/>
              </a:p>
              <a:p>
                <a:pPr algn="ctr"/>
                <a14:m>
                  <m:oMath xmlns:m="http://schemas.openxmlformats.org/officeDocument/2006/math">
                    <m:sSub>
                      <m:sSubPr>
                        <m:ctrlPr>
                          <a:rPr lang="en-US" sz="1600" i="1" smtClean="0">
                            <a:solidFill>
                              <a:srgbClr val="836967"/>
                            </a:solidFill>
                            <a:latin typeface="Cambria Math" panose="02040503050406030204" pitchFamily="18" charset="0"/>
                          </a:rPr>
                        </m:ctrlPr>
                      </m:sSubPr>
                      <m:e>
                        <m:r>
                          <a:rPr lang="en-US" sz="1600" i="1" smtClean="0">
                            <a:latin typeface="Cambria Math" panose="02040503050406030204" pitchFamily="18" charset="0"/>
                          </a:rPr>
                          <m:t>𝑒</m:t>
                        </m:r>
                      </m:e>
                      <m:sub>
                        <m:r>
                          <a:rPr lang="en-US" sz="1600" i="1" smtClean="0">
                            <a:latin typeface="Cambria Math" panose="02040503050406030204" pitchFamily="18" charset="0"/>
                          </a:rPr>
                          <m:t>𝑑</m:t>
                        </m:r>
                      </m:sub>
                    </m:sSub>
                    <m:r>
                      <a:rPr lang="en-US" sz="1600" i="1" smtClean="0">
                        <a:latin typeface="Cambria Math" panose="02040503050406030204" pitchFamily="18" charset="0"/>
                      </a:rPr>
                      <m:t>=</m:t>
                    </m:r>
                    <m:r>
                      <a:rPr lang="en-US" sz="1600" i="1" smtClean="0">
                        <a:latin typeface="Cambria Math" panose="02040503050406030204" pitchFamily="18" charset="0"/>
                      </a:rPr>
                      <m:t>𝑒</m:t>
                    </m:r>
                    <m:r>
                      <a:rPr lang="en-US" sz="1600" i="1" smtClean="0">
                        <a:latin typeface="Cambria Math" panose="02040503050406030204" pitchFamily="18" charset="0"/>
                      </a:rPr>
                      <m:t>−</m:t>
                    </m:r>
                    <m:sSub>
                      <m:sSubPr>
                        <m:ctrlPr>
                          <a:rPr lang="en-US" sz="1600" i="1" smtClean="0">
                            <a:solidFill>
                              <a:srgbClr val="836967"/>
                            </a:solidFill>
                            <a:latin typeface="Cambria Math" panose="02040503050406030204" pitchFamily="18" charset="0"/>
                          </a:rPr>
                        </m:ctrlPr>
                      </m:sSubPr>
                      <m:e>
                        <m:r>
                          <a:rPr lang="en-US" sz="1600" i="1" smtClean="0">
                            <a:latin typeface="Cambria Math" panose="02040503050406030204" pitchFamily="18" charset="0"/>
                          </a:rPr>
                          <m:t>𝑒</m:t>
                        </m:r>
                      </m:e>
                      <m:sub>
                        <m:sSub>
                          <m:sSubPr>
                            <m:ctrlPr>
                              <a:rPr lang="en-US" sz="1600" i="1" smtClean="0">
                                <a:solidFill>
                                  <a:srgbClr val="836967"/>
                                </a:solidFill>
                                <a:latin typeface="Cambria Math" panose="02040503050406030204" pitchFamily="18" charset="0"/>
                              </a:rPr>
                            </m:ctrlPr>
                          </m:sSubPr>
                          <m:e>
                            <m:r>
                              <a:rPr lang="en-US" sz="1600" i="1" smtClean="0">
                                <a:latin typeface="Cambria Math" panose="02040503050406030204" pitchFamily="18" charset="0"/>
                              </a:rPr>
                              <m:t>𝑃</m:t>
                            </m:r>
                          </m:e>
                          <m:sub>
                            <m:r>
                              <a:rPr lang="en-US" sz="1600" i="1" smtClean="0">
                                <a:latin typeface="Cambria Math" panose="02040503050406030204" pitchFamily="18" charset="0"/>
                              </a:rPr>
                              <m:t>𝑟</m:t>
                            </m:r>
                          </m:sub>
                        </m:sSub>
                      </m:sub>
                    </m:sSub>
                  </m:oMath>
                </a14:m>
                <a:r>
                  <a:rPr lang="en-US" sz="1600" dirty="0"/>
                  <a:t> </a:t>
                </a:r>
              </a:p>
              <a:p>
                <a:pPr algn="ctr"/>
                <a:endParaRPr lang="en-US" dirty="0"/>
              </a:p>
            </p:txBody>
          </p:sp>
        </mc:Choice>
        <mc:Fallback xmlns="">
          <p:sp>
            <p:nvSpPr>
              <p:cNvPr id="3" name="TextBox 2">
                <a:extLst>
                  <a:ext uri="{FF2B5EF4-FFF2-40B4-BE49-F238E27FC236}">
                    <a16:creationId xmlns:a16="http://schemas.microsoft.com/office/drawing/2014/main" id="{9AA64C10-345F-123E-A820-AF8C2938A54A}"/>
                  </a:ext>
                </a:extLst>
              </p:cNvPr>
              <p:cNvSpPr txBox="1">
                <a:spLocks noRot="1" noChangeAspect="1" noMove="1" noResize="1" noEditPoints="1" noAdjustHandles="1" noChangeArrowheads="1" noChangeShapeType="1" noTextEdit="1"/>
              </p:cNvSpPr>
              <p:nvPr/>
            </p:nvSpPr>
            <p:spPr>
              <a:xfrm>
                <a:off x="381000" y="1359932"/>
                <a:ext cx="11049000" cy="4576253"/>
              </a:xfrm>
              <a:prstGeom prst="rect">
                <a:avLst/>
              </a:prstGeom>
              <a:blipFill>
                <a:blip r:embed="rId2"/>
                <a:stretch>
                  <a:fillRect l="-331" t="-399"/>
                </a:stretch>
              </a:blipFill>
            </p:spPr>
            <p:txBody>
              <a:bodyPr/>
              <a:lstStyle/>
              <a:p>
                <a:r>
                  <a:rPr lang="en-US">
                    <a:noFill/>
                  </a:rPr>
                  <a:t> </a:t>
                </a:r>
              </a:p>
            </p:txBody>
          </p:sp>
        </mc:Fallback>
      </mc:AlternateContent>
    </p:spTree>
    <p:extLst>
      <p:ext uri="{BB962C8B-B14F-4D97-AF65-F5344CB8AC3E}">
        <p14:creationId xmlns:p14="http://schemas.microsoft.com/office/powerpoint/2010/main" val="3849153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AD85373-9F52-FBFB-2A99-568CD046E6FD}"/>
                  </a:ext>
                </a:extLst>
              </p:cNvPr>
              <p:cNvSpPr txBox="1"/>
              <p:nvPr/>
            </p:nvSpPr>
            <p:spPr>
              <a:xfrm>
                <a:off x="533400" y="914400"/>
                <a:ext cx="11430000" cy="4770537"/>
              </a:xfrm>
              <a:prstGeom prst="rect">
                <a:avLst/>
              </a:prstGeom>
              <a:noFill/>
            </p:spPr>
            <p:txBody>
              <a:bodyPr wrap="square" rtlCol="0">
                <a:spAutoFit/>
              </a:bodyPr>
              <a:lstStyle/>
              <a:p>
                <a:pPr marL="742950" lvl="1"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Setting up the speed </a:t>
                </a:r>
                <a:r>
                  <a:rPr lang="en-US"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final speed is set, with the linear speed held constant at 0.1, and the angular speed is calculated using the following equation</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output</m:t>
                      </m:r>
                      <m:r>
                        <m:rPr>
                          <m:nor/>
                        </m:rPr>
                        <a:rPr lang="en-US" b="0" i="0" smtClean="0">
                          <a:latin typeface="Cambria Math" panose="02040503050406030204" pitchFamily="18" charset="0"/>
                        </a:rPr>
                        <m:t> = </m:t>
                      </m:r>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𝑘</m:t>
                          </m:r>
                        </m:e>
                        <m:sub>
                          <m:r>
                            <a:rPr lang="en-US" i="1" dirty="0">
                              <a:latin typeface="Cambria Math" panose="02040503050406030204" pitchFamily="18" charset="0"/>
                            </a:rPr>
                            <m:t>𝑃</m:t>
                          </m:r>
                        </m:sub>
                      </m:sSub>
                      <m:r>
                        <a:rPr lang="en-US" i="0" dirty="0">
                          <a:latin typeface="Cambria Math" panose="02040503050406030204" pitchFamily="18" charset="0"/>
                        </a:rPr>
                        <m:t>∗ⅇ+</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𝑘</m:t>
                          </m:r>
                        </m:e>
                        <m:sub>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𝑖</m:t>
                              </m:r>
                            </m:e>
                            <m:sup>
                              <m:r>
                                <a:rPr lang="en-US" i="0" dirty="0">
                                  <a:latin typeface="Cambria Math" panose="02040503050406030204" pitchFamily="18" charset="0"/>
                                </a:rPr>
                                <m:t>∗</m:t>
                              </m:r>
                            </m:sup>
                          </m:sSup>
                        </m:sub>
                      </m:sSub>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𝑒</m:t>
                          </m:r>
                        </m:e>
                        <m:sub>
                          <m:r>
                            <a:rPr lang="en-US" i="1" dirty="0">
                              <a:latin typeface="Cambria Math" panose="02040503050406030204" pitchFamily="18" charset="0"/>
                            </a:rPr>
                            <m:t>𝑖</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𝑘</m:t>
                          </m:r>
                        </m:e>
                        <m:sub>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𝑑</m:t>
                              </m:r>
                            </m:e>
                            <m:sup>
                              <m:r>
                                <a:rPr lang="en-US" i="0" dirty="0">
                                  <a:latin typeface="Cambria Math" panose="02040503050406030204" pitchFamily="18" charset="0"/>
                                </a:rPr>
                                <m:t>∗</m:t>
                              </m:r>
                            </m:sup>
                          </m:sSup>
                        </m:sub>
                      </m:sSub>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𝑒</m:t>
                          </m:r>
                        </m:e>
                        <m:sub>
                          <m:r>
                            <a:rPr lang="en-US" i="1" dirty="0">
                              <a:latin typeface="Cambria Math" panose="02040503050406030204" pitchFamily="18" charset="0"/>
                            </a:rPr>
                            <m:t>𝑑</m:t>
                          </m:r>
                        </m:sub>
                      </m:sSub>
                    </m:oMath>
                  </m:oMathPara>
                </a14:m>
                <a:endParaRPr lang="en-US" dirty="0"/>
              </a:p>
              <a:p>
                <a:endParaRPr lang="en-US" dirty="0"/>
              </a:p>
              <a:p>
                <a:endParaRPr lang="en-US" dirty="0"/>
              </a:p>
              <a:p>
                <a:r>
                  <a:rPr lang="en-US" b="1" dirty="0">
                    <a:latin typeface="Times New Roman" panose="02020603050405020304" pitchFamily="18" charset="0"/>
                    <a:cs typeface="Times New Roman" panose="02020603050405020304" pitchFamily="18" charset="0"/>
                  </a:rPr>
                  <a:t>PID Performance</a:t>
                </a:r>
              </a:p>
              <a:p>
                <a:endParaRPr lang="en-US"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Although the robot had </a:t>
                </a:r>
                <a:r>
                  <a:rPr lang="en-US" sz="1600" b="0" i="0" dirty="0">
                    <a:effectLst/>
                    <a:latin typeface="Times New Roman" panose="02020603050405020304" pitchFamily="18" charset="0"/>
                    <a:cs typeface="Times New Roman" panose="02020603050405020304" pitchFamily="18" charset="0"/>
                  </a:rPr>
                  <a:t>remarkable performance Right Edge following</a:t>
                </a:r>
                <a:r>
                  <a:rPr lang="en-US" sz="1600" dirty="0">
                    <a:latin typeface="Times New Roman" panose="02020603050405020304" pitchFamily="18" charset="0"/>
                    <a:cs typeface="Times New Roman" panose="02020603050405020304" pitchFamily="18" charset="0"/>
                  </a:rPr>
                  <a:t> yet the PID is not </a:t>
                </a:r>
                <a:r>
                  <a:rPr lang="en-US" sz="1600" b="0" i="0" dirty="0">
                    <a:effectLst/>
                    <a:latin typeface="Times New Roman" panose="02020603050405020304" pitchFamily="18" charset="0"/>
                    <a:cs typeface="Times New Roman" panose="02020603050405020304" pitchFamily="18" charset="0"/>
                  </a:rPr>
                  <a:t>favored </a:t>
                </a:r>
                <a:r>
                  <a:rPr lang="en-US" sz="1600" dirty="0">
                    <a:latin typeface="Times New Roman" panose="02020603050405020304" pitchFamily="18" charset="0"/>
                    <a:cs typeface="Times New Roman" panose="02020603050405020304" pitchFamily="18" charset="0"/>
                  </a:rPr>
                  <a:t>for many reasons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Parameter Tuning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Limited Performance for Complex Systems</a:t>
                </a:r>
              </a:p>
              <a:p>
                <a:endParaRPr lang="en-US" sz="1600" i="0" dirty="0">
                  <a:effectLst/>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Noisy Environments</a:t>
                </a:r>
              </a:p>
              <a:p>
                <a:endParaRPr lang="en-US" sz="1600" dirty="0">
                  <a:latin typeface="Times New Roman" panose="02020603050405020304" pitchFamily="18" charset="0"/>
                  <a:cs typeface="Times New Roman" panose="02020603050405020304" pitchFamily="18" charset="0"/>
                </a:endParaRPr>
              </a:p>
              <a:p>
                <a:br>
                  <a:rPr lang="en-US" sz="1600" dirty="0"/>
                </a:br>
                <a:r>
                  <a:rPr lang="en-US" sz="1600" b="0" i="0" dirty="0">
                    <a:effectLst/>
                    <a:latin typeface="Times New Roman" panose="02020603050405020304" pitchFamily="18" charset="0"/>
                    <a:cs typeface="Times New Roman" panose="02020603050405020304" pitchFamily="18" charset="0"/>
                  </a:rPr>
                  <a:t>For these and many other reasons, Fuzzy Logic Controllers are preferred</a:t>
                </a:r>
                <a:endParaRPr lang="ar-SA" b="1"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AD85373-9F52-FBFB-2A99-568CD046E6FD}"/>
                  </a:ext>
                </a:extLst>
              </p:cNvPr>
              <p:cNvSpPr txBox="1">
                <a:spLocks noRot="1" noChangeAspect="1" noMove="1" noResize="1" noEditPoints="1" noAdjustHandles="1" noChangeArrowheads="1" noChangeShapeType="1" noTextEdit="1"/>
              </p:cNvSpPr>
              <p:nvPr/>
            </p:nvSpPr>
            <p:spPr>
              <a:xfrm>
                <a:off x="533400" y="914400"/>
                <a:ext cx="11430000" cy="4770537"/>
              </a:xfrm>
              <a:prstGeom prst="rect">
                <a:avLst/>
              </a:prstGeom>
              <a:blipFill>
                <a:blip r:embed="rId2"/>
                <a:stretch>
                  <a:fillRect l="-480" t="-639"/>
                </a:stretch>
              </a:blipFill>
            </p:spPr>
            <p:txBody>
              <a:bodyPr/>
              <a:lstStyle/>
              <a:p>
                <a:r>
                  <a:rPr lang="en-US">
                    <a:noFill/>
                  </a:rPr>
                  <a:t> </a:t>
                </a:r>
              </a:p>
            </p:txBody>
          </p:sp>
        </mc:Fallback>
      </mc:AlternateContent>
    </p:spTree>
    <p:extLst>
      <p:ext uri="{BB962C8B-B14F-4D97-AF65-F5344CB8AC3E}">
        <p14:creationId xmlns:p14="http://schemas.microsoft.com/office/powerpoint/2010/main" val="351691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omputer screen shot of a program&#10;&#10;Description automatically generated">
            <a:extLst>
              <a:ext uri="{FF2B5EF4-FFF2-40B4-BE49-F238E27FC236}">
                <a16:creationId xmlns:a16="http://schemas.microsoft.com/office/drawing/2014/main" id="{87B69A08-F76D-7172-2315-EFFCC2A2D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131332"/>
            <a:ext cx="7162800" cy="5243535"/>
          </a:xfrm>
          <a:prstGeom prst="rect">
            <a:avLst/>
          </a:prstGeom>
        </p:spPr>
      </p:pic>
      <p:sp>
        <p:nvSpPr>
          <p:cNvPr id="10" name="TextBox 9">
            <a:extLst>
              <a:ext uri="{FF2B5EF4-FFF2-40B4-BE49-F238E27FC236}">
                <a16:creationId xmlns:a16="http://schemas.microsoft.com/office/drawing/2014/main" id="{E5410F81-EEEB-29CF-B088-2776AE621501}"/>
              </a:ext>
            </a:extLst>
          </p:cNvPr>
          <p:cNvSpPr txBox="1"/>
          <p:nvPr/>
        </p:nvSpPr>
        <p:spPr>
          <a:xfrm>
            <a:off x="533400" y="762000"/>
            <a:ext cx="24384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PID Code</a:t>
            </a:r>
          </a:p>
        </p:txBody>
      </p:sp>
    </p:spTree>
    <p:extLst>
      <p:ext uri="{BB962C8B-B14F-4D97-AF65-F5344CB8AC3E}">
        <p14:creationId xmlns:p14="http://schemas.microsoft.com/office/powerpoint/2010/main" val="1310831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987661-35A4-92AD-B849-4029D3E2602F}"/>
              </a:ext>
            </a:extLst>
          </p:cNvPr>
          <p:cNvSpPr txBox="1"/>
          <p:nvPr/>
        </p:nvSpPr>
        <p:spPr>
          <a:xfrm>
            <a:off x="381000" y="685800"/>
            <a:ext cx="11353800" cy="369332"/>
          </a:xfrm>
          <a:prstGeom prst="rect">
            <a:avLst/>
          </a:prstGeom>
          <a:noFill/>
        </p:spPr>
        <p:txBody>
          <a:bodyPr wrap="square" rtlCol="0">
            <a:spAutoFit/>
          </a:bodyPr>
          <a:lstStyle/>
          <a:p>
            <a:r>
              <a:rPr lang="en-US" sz="1800" b="1" dirty="0">
                <a:solidFill>
                  <a:srgbClr val="000000"/>
                </a:solidFill>
                <a:latin typeface="Times New Roman" panose="02020603050405020304" pitchFamily="18" charset="0"/>
                <a:cs typeface="Times New Roman" panose="02020603050405020304" pitchFamily="18" charset="0"/>
              </a:rPr>
              <a:t>F</a:t>
            </a:r>
            <a:r>
              <a:rPr lang="en-US" sz="1800" b="1" i="0" dirty="0">
                <a:solidFill>
                  <a:srgbClr val="000000"/>
                </a:solidFill>
                <a:effectLst/>
                <a:latin typeface="Times New Roman" panose="02020603050405020304" pitchFamily="18" charset="0"/>
                <a:cs typeface="Times New Roman" panose="02020603050405020304" pitchFamily="18" charset="0"/>
              </a:rPr>
              <a:t>uzzy </a:t>
            </a:r>
            <a:r>
              <a:rPr lang="en-US" sz="1800" b="1" dirty="0">
                <a:solidFill>
                  <a:srgbClr val="000000"/>
                </a:solidFill>
                <a:latin typeface="Times New Roman" panose="02020603050405020304" pitchFamily="18" charset="0"/>
                <a:cs typeface="Times New Roman" panose="02020603050405020304" pitchFamily="18" charset="0"/>
              </a:rPr>
              <a:t>L</a:t>
            </a:r>
            <a:r>
              <a:rPr lang="en-US" sz="1800" b="1" i="0" dirty="0">
                <a:solidFill>
                  <a:srgbClr val="000000"/>
                </a:solidFill>
                <a:effectLst/>
                <a:latin typeface="Times New Roman" panose="02020603050405020304" pitchFamily="18" charset="0"/>
                <a:cs typeface="Times New Roman" panose="02020603050405020304" pitchFamily="18" charset="0"/>
              </a:rPr>
              <a:t>ogic </a:t>
            </a:r>
            <a:r>
              <a:rPr lang="en-US" sz="1800" b="1" dirty="0">
                <a:solidFill>
                  <a:srgbClr val="000000"/>
                </a:solidFill>
                <a:latin typeface="Times New Roman" panose="02020603050405020304" pitchFamily="18" charset="0"/>
                <a:cs typeface="Times New Roman" panose="02020603050405020304" pitchFamily="18" charset="0"/>
              </a:rPr>
              <a:t>C</a:t>
            </a:r>
            <a:r>
              <a:rPr lang="en-US" sz="1800" b="1" i="0" dirty="0">
                <a:solidFill>
                  <a:srgbClr val="000000"/>
                </a:solidFill>
                <a:effectLst/>
                <a:latin typeface="Times New Roman" panose="02020603050405020304" pitchFamily="18" charset="0"/>
                <a:cs typeface="Times New Roman" panose="02020603050405020304" pitchFamily="18" charset="0"/>
              </a:rPr>
              <a:t>ontroller</a:t>
            </a:r>
          </a:p>
        </p:txBody>
      </p:sp>
      <p:sp>
        <p:nvSpPr>
          <p:cNvPr id="6" name="TextBox 5">
            <a:extLst>
              <a:ext uri="{FF2B5EF4-FFF2-40B4-BE49-F238E27FC236}">
                <a16:creationId xmlns:a16="http://schemas.microsoft.com/office/drawing/2014/main" id="{E5A636C0-59DF-F2BB-A1C5-E9BD779CF35C}"/>
              </a:ext>
            </a:extLst>
          </p:cNvPr>
          <p:cNvSpPr txBox="1"/>
          <p:nvPr/>
        </p:nvSpPr>
        <p:spPr>
          <a:xfrm>
            <a:off x="354407" y="1055132"/>
            <a:ext cx="11963400" cy="726352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In contrast to PID controllers, fuzzy logic controllers exhibit enhanced robustness in managing noisy environments. The utilization of fuzzy logic mimics human-like decision-making processes,</a:t>
            </a:r>
            <a:r>
              <a:rPr lang="en-US" sz="1600" b="0" i="0" dirty="0">
                <a:effectLst/>
                <a:latin typeface="Times New Roman" panose="02020603050405020304" pitchFamily="18" charset="0"/>
                <a:cs typeface="Times New Roman" panose="02020603050405020304" pitchFamily="18" charset="0"/>
              </a:rPr>
              <a:t> making it intuitive and easy to implement for different systems.</a:t>
            </a:r>
          </a:p>
          <a:p>
            <a:endParaRPr lang="en-US" sz="1600" b="1" dirty="0">
              <a:solidFill>
                <a:srgbClr val="000000"/>
              </a:solidFill>
              <a:latin typeface="TimesNewRomanPSMT"/>
              <a:cs typeface="Times New Roman" panose="02020603050405020304" pitchFamily="18" charset="0"/>
            </a:endParaRPr>
          </a:p>
          <a:p>
            <a:r>
              <a:rPr lang="en-US" sz="1600" b="1" dirty="0">
                <a:solidFill>
                  <a:srgbClr val="000000"/>
                </a:solidFill>
                <a:latin typeface="TimesNewRomanPSMT"/>
                <a:cs typeface="Times New Roman" panose="02020603050405020304" pitchFamily="18" charset="0"/>
              </a:rPr>
              <a:t>-</a:t>
            </a:r>
            <a:r>
              <a:rPr lang="en-US" b="1" dirty="0">
                <a:solidFill>
                  <a:srgbClr val="000000"/>
                </a:solidFill>
                <a:latin typeface="TimesNewRomanPSMT"/>
                <a:cs typeface="Times New Roman" panose="02020603050405020304" pitchFamily="18" charset="0"/>
              </a:rPr>
              <a:t> </a:t>
            </a:r>
            <a:r>
              <a:rPr lang="en-US" b="1" i="0" dirty="0">
                <a:solidFill>
                  <a:srgbClr val="000000"/>
                </a:solidFill>
                <a:effectLst/>
                <a:latin typeface="TimesNewRomanPSMT"/>
              </a:rPr>
              <a:t>Right Edge following behavior</a:t>
            </a:r>
          </a:p>
          <a:p>
            <a:pPr lvl="1"/>
            <a:r>
              <a:rPr lang="en-US" sz="1600" dirty="0">
                <a:latin typeface="Times New Roman" panose="02020603050405020304" pitchFamily="18" charset="0"/>
                <a:cs typeface="Times New Roman" panose="02020603050405020304" pitchFamily="18" charset="0"/>
              </a:rPr>
              <a:t>There are various processes involved in designing a robot that follows the right edge using a Fuzzy logic controller:</a:t>
            </a:r>
          </a:p>
          <a:p>
            <a:pPr lvl="1"/>
            <a:r>
              <a:rPr lang="en-US" sz="1600" dirty="0">
                <a:latin typeface="Times New Roman" panose="02020603050405020304" pitchFamily="18" charset="0"/>
                <a:cs typeface="Times New Roman" panose="02020603050405020304" pitchFamily="18" charset="0"/>
              </a:rPr>
              <a:t>- </a:t>
            </a:r>
            <a:r>
              <a:rPr lang="en-US" sz="1600" b="1" i="0" dirty="0">
                <a:solidFill>
                  <a:srgbClr val="000000"/>
                </a:solidFill>
                <a:effectLst/>
                <a:latin typeface="Times New Roman" panose="02020603050405020304" pitchFamily="18" charset="0"/>
                <a:cs typeface="Times New Roman" panose="02020603050405020304" pitchFamily="18" charset="0"/>
              </a:rPr>
              <a:t>Sensor Selection: </a:t>
            </a:r>
            <a:r>
              <a:rPr lang="en-US" sz="1600" i="0" dirty="0">
                <a:solidFill>
                  <a:srgbClr val="000000"/>
                </a:solidFill>
                <a:effectLst/>
                <a:latin typeface="Times New Roman" panose="02020603050405020304" pitchFamily="18" charset="0"/>
                <a:cs typeface="Times New Roman" panose="02020603050405020304" pitchFamily="18" charset="0"/>
              </a:rPr>
              <a:t>in the is project two sensor or regions (Front Right) and (Back right)</a:t>
            </a:r>
          </a:p>
          <a:p>
            <a:pPr lvl="1"/>
            <a:endParaRPr lang="en-US" sz="1600" i="0" dirty="0">
              <a:solidFill>
                <a:srgbClr val="000000"/>
              </a:solidFill>
              <a:effectLst/>
              <a:latin typeface="Times New Roman" panose="02020603050405020304" pitchFamily="18" charset="0"/>
              <a:cs typeface="Times New Roman" panose="02020603050405020304" pitchFamily="18" charset="0"/>
            </a:endParaRPr>
          </a:p>
          <a:p>
            <a:pPr lvl="1"/>
            <a:r>
              <a:rPr lang="en-US" sz="1600" dirty="0">
                <a:solidFill>
                  <a:srgbClr val="000000"/>
                </a:solidFill>
                <a:latin typeface="Times New Roman" panose="02020603050405020304" pitchFamily="18" charset="0"/>
                <a:cs typeface="Times New Roman" panose="02020603050405020304" pitchFamily="18" charset="0"/>
              </a:rPr>
              <a:t>- </a:t>
            </a:r>
            <a:r>
              <a:rPr lang="en-US" sz="1600" b="1" dirty="0">
                <a:solidFill>
                  <a:srgbClr val="000000"/>
                </a:solidFill>
                <a:latin typeface="Times New Roman" panose="02020603050405020304" pitchFamily="18" charset="0"/>
                <a:cs typeface="Times New Roman" panose="02020603050405020304" pitchFamily="18" charset="0"/>
              </a:rPr>
              <a:t>Choosing </a:t>
            </a:r>
            <a:r>
              <a:rPr lang="en-US" sz="1600" b="1" i="0" dirty="0">
                <a:effectLst/>
                <a:latin typeface="Times New Roman" panose="02020603050405020304" pitchFamily="18" charset="0"/>
                <a:cs typeface="Times New Roman" panose="02020603050405020304" pitchFamily="18" charset="0"/>
              </a:rPr>
              <a:t>Linguistic Variable : </a:t>
            </a:r>
            <a:r>
              <a:rPr lang="en-US" sz="1600" i="0" dirty="0">
                <a:effectLst/>
                <a:latin typeface="Times New Roman" panose="02020603050405020304" pitchFamily="18" charset="0"/>
                <a:cs typeface="Times New Roman" panose="02020603050405020304" pitchFamily="18" charset="0"/>
              </a:rPr>
              <a:t>defining the distance from the wall ( both inputs) to three linguistic variable (close – Medium – far) and for the output linear speed to (slow – medium - </a:t>
            </a:r>
            <a:r>
              <a:rPr lang="en-US" sz="1600" dirty="0">
                <a:latin typeface="Times New Roman" panose="02020603050405020304" pitchFamily="18" charset="0"/>
                <a:cs typeface="Times New Roman" panose="02020603050405020304" pitchFamily="18" charset="0"/>
              </a:rPr>
              <a:t>fast) and for the angular speed to (front – left - right) as shown in fig</a:t>
            </a:r>
          </a:p>
          <a:p>
            <a:endParaRPr lang="en-US" sz="1600" dirty="0">
              <a:latin typeface="Times New Roman" panose="02020603050405020304" pitchFamily="18" charset="0"/>
              <a:cs typeface="Times New Roman" panose="02020603050405020304" pitchFamily="18" charset="0"/>
            </a:endParaRPr>
          </a:p>
          <a:p>
            <a:pPr lvl="1"/>
            <a:r>
              <a:rPr lang="en-US" sz="1600" b="1" i="0" dirty="0">
                <a:effectLst/>
                <a:latin typeface="Times New Roman" panose="02020603050405020304" pitchFamily="18" charset="0"/>
                <a:cs typeface="Times New Roman" panose="02020603050405020304" pitchFamily="18" charset="0"/>
              </a:rPr>
              <a:t>- Membership Function : </a:t>
            </a:r>
            <a:r>
              <a:rPr lang="en-US" sz="1600" i="0" dirty="0">
                <a:effectLst/>
                <a:latin typeface="Times New Roman" panose="02020603050405020304" pitchFamily="18" charset="0"/>
                <a:cs typeface="Times New Roman" panose="02020603050405020304" pitchFamily="18" charset="0"/>
              </a:rPr>
              <a:t>define a membership function for each linguistic variable as shown in fig</a:t>
            </a:r>
            <a:r>
              <a:rPr lang="en-US" sz="1600" dirty="0">
                <a:latin typeface="Times New Roman" panose="02020603050405020304" pitchFamily="18" charset="0"/>
                <a:cs typeface="Times New Roman" panose="02020603050405020304" pitchFamily="18" charset="0"/>
              </a:rPr>
              <a:t>.1 and fig.2</a:t>
            </a:r>
          </a:p>
          <a:p>
            <a:endParaRPr lang="en-US" sz="1600" dirty="0">
              <a:latin typeface="Times New Roman" panose="02020603050405020304" pitchFamily="18" charset="0"/>
              <a:cs typeface="Times New Roman" panose="02020603050405020304" pitchFamily="18" charset="0"/>
            </a:endParaRPr>
          </a:p>
          <a:p>
            <a:pPr lvl="1"/>
            <a:r>
              <a:rPr lang="en-US" sz="1600" b="1" dirty="0">
                <a:latin typeface="Times New Roman" panose="02020603050405020304" pitchFamily="18" charset="0"/>
                <a:cs typeface="Times New Roman" panose="02020603050405020304" pitchFamily="18" charset="0"/>
              </a:rPr>
              <a:t>- Rule Base : </a:t>
            </a:r>
            <a:r>
              <a:rPr lang="en-US" sz="1600" dirty="0">
                <a:latin typeface="Times New Roman" panose="02020603050405020304" pitchFamily="18" charset="0"/>
                <a:cs typeface="Times New Roman" panose="02020603050405020304" pitchFamily="18" charset="0"/>
              </a:rPr>
              <a:t>defining a set of fuzzy rules as show in Table 1 which map the relation between input and output</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 </a:t>
            </a:r>
            <a:r>
              <a:rPr lang="en-US" sz="1600" b="1" i="0" dirty="0">
                <a:effectLst/>
                <a:latin typeface="Times New Roman" panose="02020603050405020304" pitchFamily="18" charset="0"/>
                <a:cs typeface="Times New Roman" panose="02020603050405020304" pitchFamily="18" charset="0"/>
              </a:rPr>
              <a:t>Fuzzification: convert the input into fuzzy set </a:t>
            </a:r>
          </a:p>
          <a:p>
            <a:pPr lvl="1"/>
            <a:endParaRPr lang="en-US" sz="1600" b="1" i="0" dirty="0">
              <a:effectLst/>
              <a:latin typeface="Times New Roman" panose="02020603050405020304" pitchFamily="18" charset="0"/>
              <a:cs typeface="Times New Roman" panose="02020603050405020304" pitchFamily="18" charset="0"/>
            </a:endParaRPr>
          </a:p>
          <a:p>
            <a:pPr lvl="1"/>
            <a:r>
              <a:rPr lang="en-US" sz="1600" b="1" dirty="0">
                <a:latin typeface="Times New Roman" panose="02020603050405020304" pitchFamily="18" charset="0"/>
                <a:cs typeface="Times New Roman" panose="02020603050405020304" pitchFamily="18" charset="0"/>
              </a:rPr>
              <a:t>- Inference : </a:t>
            </a:r>
            <a:r>
              <a:rPr lang="en-US" sz="1600" b="0" i="0" dirty="0">
                <a:effectLst/>
                <a:latin typeface="Times New Roman" panose="02020603050405020304" pitchFamily="18" charset="0"/>
                <a:cs typeface="Times New Roman" panose="02020603050405020304" pitchFamily="18" charset="0"/>
              </a:rPr>
              <a:t>Applies the fuzzy rules to determine the fuzzy output.</a:t>
            </a:r>
          </a:p>
          <a:p>
            <a:pPr lvl="1"/>
            <a:endParaRPr lang="en-US" sz="1600" dirty="0">
              <a:solidFill>
                <a:srgbClr val="D1D5DB"/>
              </a:solidFill>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defuzzification</a:t>
            </a:r>
            <a:r>
              <a:rPr lang="en-US" sz="1600" dirty="0">
                <a:latin typeface="Times New Roman" panose="02020603050405020304" pitchFamily="18" charset="0"/>
                <a:cs typeface="Times New Roman" panose="02020603050405020304" pitchFamily="18" charset="0"/>
              </a:rPr>
              <a:t> : </a:t>
            </a:r>
            <a:r>
              <a:rPr lang="en-US" sz="1600" b="0" i="0" dirty="0">
                <a:effectLst/>
                <a:latin typeface="Times New Roman" panose="02020603050405020304" pitchFamily="18" charset="0"/>
                <a:cs typeface="Times New Roman" panose="02020603050405020304" pitchFamily="18" charset="0"/>
              </a:rPr>
              <a:t>Converts the fuzzy output into a crisp value.</a:t>
            </a:r>
            <a:endParaRPr lang="en-US" sz="1600" dirty="0">
              <a:latin typeface="Times New Roman" panose="02020603050405020304" pitchFamily="18" charset="0"/>
              <a:cs typeface="Times New Roman" panose="02020603050405020304" pitchFamily="18" charset="0"/>
            </a:endParaRPr>
          </a:p>
          <a:p>
            <a:pPr lvl="1"/>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p>
          <a:p>
            <a:pPr lvl="1"/>
            <a:endParaRPr lang="en-US" sz="1600" dirty="0">
              <a:latin typeface="Times New Roman" panose="02020603050405020304" pitchFamily="18" charset="0"/>
              <a:cs typeface="Times New Roman" panose="02020603050405020304" pitchFamily="18" charset="0"/>
            </a:endParaRPr>
          </a:p>
          <a:p>
            <a:endParaRPr lang="en-US" sz="1600" b="0" i="0" dirty="0">
              <a:solidFill>
                <a:srgbClr val="000000"/>
              </a:solidFill>
              <a:effectLst/>
              <a:latin typeface="Times New Roman" panose="02020603050405020304" pitchFamily="18" charset="0"/>
              <a:cs typeface="Times New Roman" panose="02020603050405020304" pitchFamily="18" charset="0"/>
            </a:endParaRPr>
          </a:p>
          <a:p>
            <a:pPr lvl="1"/>
            <a:endParaRPr lang="en-US" sz="1600" b="1" i="0" dirty="0">
              <a:solidFill>
                <a:srgbClr val="000000"/>
              </a:solidFill>
              <a:effectLst/>
              <a:latin typeface="TimesNewRomanPSMT"/>
            </a:endParaRPr>
          </a:p>
          <a:p>
            <a:endParaRPr lang="en-US" sz="1600" b="1" i="0" dirty="0">
              <a:solidFill>
                <a:srgbClr val="000000"/>
              </a:solidFill>
              <a:effectLst/>
              <a:latin typeface="TimesNewRomanPSMT"/>
            </a:endParaRPr>
          </a:p>
          <a:p>
            <a:endParaRPr lang="en-US" sz="16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041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3697</TotalTime>
  <Words>960</Words>
  <Application>Microsoft Office PowerPoint</Application>
  <PresentationFormat>Widescreen</PresentationFormat>
  <Paragraphs>194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Arial MT</vt:lpstr>
      <vt:lpstr>Calibri</vt:lpstr>
      <vt:lpstr>Cambria Math</vt:lpstr>
      <vt:lpstr>Times New Roman</vt:lpstr>
      <vt:lpstr>TimesNewRomanPSMT</vt:lpstr>
      <vt:lpstr>Office Theme</vt:lpstr>
      <vt:lpstr>Robotics </vt:lpstr>
      <vt:lpstr>Agenda</vt:lpstr>
      <vt:lpstr>Introduction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time for Career Planning</dc:title>
  <dc:creator>Lambert, Chloe L</dc:creator>
  <cp:lastModifiedBy>Ahmed Abdul Raheem</cp:lastModifiedBy>
  <cp:revision>4</cp:revision>
  <dcterms:created xsi:type="dcterms:W3CDTF">2023-12-03T00:26:59Z</dcterms:created>
  <dcterms:modified xsi:type="dcterms:W3CDTF">2023-12-12T20:59:45Z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2023-08-30T00:00:00Z</vt:filetime>
  </property>
  <property fmtid="{D5CDD505-2E9C-101B-9397-08002B2CF9AE}" pid="3" name="Creator">
    <vt:lpwstr>Microsoft® PowerPoint® for Microsoft 365</vt:lpwstr>
  </property>
  <property fmtid="{D5CDD505-2E9C-101B-9397-08002B2CF9AE}" pid="4" name="LastSaved">
    <vt:filetime>2023-12-03T00:00:00Z</vt:filetime>
  </property>
</Properties>
</file>