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ontserrat"/>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1E1914-F6A7-4706-8EAC-6DFDE563A698}">
  <a:tblStyle styleId="{051E1914-F6A7-4706-8EAC-6DFDE563A6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ontserra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ontserrat-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Lato-regular.fnt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39" Type="http://schemas.openxmlformats.org/officeDocument/2006/relationships/font" Target="fonts/Lato-italic.fntdata"/><Relationship Id="rId16" Type="http://schemas.openxmlformats.org/officeDocument/2006/relationships/slide" Target="slides/slide10.xml"/><Relationship Id="rId38" Type="http://schemas.openxmlformats.org/officeDocument/2006/relationships/font" Target="fonts/La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7dfb3c2dd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7dfb3c2dd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7dfb3c2dd_1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7dfb3c2dd_1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6b4d0c1b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6b4d0c1b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b4d0c1b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b4d0c1b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b4d0c1b6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b4d0c1b6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b4d0c1b6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b4d0c1b6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b4d0c1b6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b4d0c1b6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7ee0d8ef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7ee0d8ef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67ee0d8e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67ee0d8e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7ee0d8ef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7ee0d8ef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67dc6798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67dc6798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67ee0d8ef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67ee0d8ef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7975" lvl="0" marL="609600" rtl="0" algn="l">
              <a:lnSpc>
                <a:spcPct val="150000"/>
              </a:lnSpc>
              <a:spcBef>
                <a:spcPts val="0"/>
              </a:spcBef>
              <a:spcAft>
                <a:spcPts val="0"/>
              </a:spcAft>
              <a:buClr>
                <a:schemeClr val="dk1"/>
              </a:buClr>
              <a:buSzPts val="1250"/>
              <a:buFont typeface="Roboto"/>
              <a:buAutoNum type="arabicPeriod"/>
            </a:pPr>
            <a:r>
              <a:rPr b="1" lang="en" sz="1250">
                <a:solidFill>
                  <a:schemeClr val="dk1"/>
                </a:solidFill>
                <a:highlight>
                  <a:srgbClr val="ECF0F1"/>
                </a:highlight>
                <a:latin typeface="Roboto"/>
                <a:ea typeface="Roboto"/>
                <a:cs typeface="Roboto"/>
                <a:sym typeface="Roboto"/>
              </a:rPr>
              <a:t>Accuracy</a:t>
            </a:r>
            <a:r>
              <a:rPr lang="en" sz="1250">
                <a:solidFill>
                  <a:schemeClr val="dk1"/>
                </a:solidFill>
                <a:highlight>
                  <a:srgbClr val="ECF0F1"/>
                </a:highlight>
                <a:latin typeface="Roboto"/>
                <a:ea typeface="Roboto"/>
                <a:cs typeface="Roboto"/>
                <a:sym typeface="Roboto"/>
              </a:rPr>
              <a:t>: Accuracy is the ratio of correctly predicted instances (both true positives and true negatives) to the total instances in the dataset. It measures the overall correctness of the model.</a:t>
            </a:r>
            <a:endParaRPr sz="1250">
              <a:solidFill>
                <a:schemeClr val="dk1"/>
              </a:solidFill>
              <a:highlight>
                <a:srgbClr val="ECF0F1"/>
              </a:highlight>
              <a:latin typeface="Roboto"/>
              <a:ea typeface="Roboto"/>
              <a:cs typeface="Roboto"/>
              <a:sym typeface="Roboto"/>
            </a:endParaRPr>
          </a:p>
          <a:p>
            <a:pPr indent="-307975" lvl="0" marL="609600" rtl="0" algn="l">
              <a:lnSpc>
                <a:spcPct val="150000"/>
              </a:lnSpc>
              <a:spcBef>
                <a:spcPts val="0"/>
              </a:spcBef>
              <a:spcAft>
                <a:spcPts val="0"/>
              </a:spcAft>
              <a:buClr>
                <a:schemeClr val="dk1"/>
              </a:buClr>
              <a:buSzPts val="1250"/>
              <a:buFont typeface="Roboto"/>
              <a:buAutoNum type="arabicPeriod"/>
            </a:pPr>
            <a:r>
              <a:rPr b="1" lang="en" sz="1250">
                <a:solidFill>
                  <a:schemeClr val="dk1"/>
                </a:solidFill>
                <a:highlight>
                  <a:srgbClr val="ECF0F1"/>
                </a:highlight>
                <a:latin typeface="Roboto"/>
                <a:ea typeface="Roboto"/>
                <a:cs typeface="Roboto"/>
                <a:sym typeface="Roboto"/>
              </a:rPr>
              <a:t>Precision</a:t>
            </a:r>
            <a:r>
              <a:rPr lang="en" sz="1250">
                <a:solidFill>
                  <a:schemeClr val="dk1"/>
                </a:solidFill>
                <a:highlight>
                  <a:srgbClr val="ECF0F1"/>
                </a:highlight>
                <a:latin typeface="Roboto"/>
                <a:ea typeface="Roboto"/>
                <a:cs typeface="Roboto"/>
                <a:sym typeface="Roboto"/>
              </a:rPr>
              <a:t>: Precision is the ratio of true positive predictions to the total predicted positives (true positives plus false positives). It indicates the accuracy of the positive predictions made by the model.</a:t>
            </a:r>
            <a:endParaRPr sz="1250">
              <a:solidFill>
                <a:schemeClr val="dk1"/>
              </a:solidFill>
              <a:highlight>
                <a:srgbClr val="ECF0F1"/>
              </a:highlight>
              <a:latin typeface="Roboto"/>
              <a:ea typeface="Roboto"/>
              <a:cs typeface="Roboto"/>
              <a:sym typeface="Roboto"/>
            </a:endParaRPr>
          </a:p>
          <a:p>
            <a:pPr indent="-307975" lvl="0" marL="609600" rtl="0" algn="l">
              <a:lnSpc>
                <a:spcPct val="150000"/>
              </a:lnSpc>
              <a:spcBef>
                <a:spcPts val="0"/>
              </a:spcBef>
              <a:spcAft>
                <a:spcPts val="0"/>
              </a:spcAft>
              <a:buClr>
                <a:schemeClr val="dk1"/>
              </a:buClr>
              <a:buSzPts val="1250"/>
              <a:buFont typeface="Roboto"/>
              <a:buAutoNum type="arabicPeriod"/>
            </a:pPr>
            <a:r>
              <a:rPr b="1" lang="en" sz="1250">
                <a:solidFill>
                  <a:schemeClr val="dk1"/>
                </a:solidFill>
                <a:highlight>
                  <a:srgbClr val="ECF0F1"/>
                </a:highlight>
                <a:latin typeface="Roboto"/>
                <a:ea typeface="Roboto"/>
                <a:cs typeface="Roboto"/>
                <a:sym typeface="Roboto"/>
              </a:rPr>
              <a:t>Recall</a:t>
            </a:r>
            <a:r>
              <a:rPr lang="en" sz="1250">
                <a:solidFill>
                  <a:schemeClr val="dk1"/>
                </a:solidFill>
                <a:highlight>
                  <a:srgbClr val="ECF0F1"/>
                </a:highlight>
                <a:latin typeface="Roboto"/>
                <a:ea typeface="Roboto"/>
                <a:cs typeface="Roboto"/>
                <a:sym typeface="Roboto"/>
              </a:rPr>
              <a:t>: Recall, also known as sensitivity, is the ratio of true positive predictions to the total actual positives (true positives plus false negatives). It measures the model's ability to identify all relevant instances.</a:t>
            </a:r>
            <a:endParaRPr sz="1250">
              <a:solidFill>
                <a:schemeClr val="dk1"/>
              </a:solidFill>
              <a:highlight>
                <a:srgbClr val="ECF0F1"/>
              </a:highlight>
              <a:latin typeface="Roboto"/>
              <a:ea typeface="Roboto"/>
              <a:cs typeface="Roboto"/>
              <a:sym typeface="Roboto"/>
            </a:endParaRPr>
          </a:p>
          <a:p>
            <a:pPr indent="-307975" lvl="0" marL="609600" rtl="0" algn="l">
              <a:lnSpc>
                <a:spcPct val="150000"/>
              </a:lnSpc>
              <a:spcBef>
                <a:spcPts val="0"/>
              </a:spcBef>
              <a:spcAft>
                <a:spcPts val="0"/>
              </a:spcAft>
              <a:buClr>
                <a:schemeClr val="dk1"/>
              </a:buClr>
              <a:buSzPts val="1250"/>
              <a:buFont typeface="Roboto"/>
              <a:buAutoNum type="arabicPeriod"/>
            </a:pPr>
            <a:r>
              <a:rPr b="1" lang="en" sz="1250">
                <a:solidFill>
                  <a:schemeClr val="dk1"/>
                </a:solidFill>
                <a:highlight>
                  <a:srgbClr val="ECF0F1"/>
                </a:highlight>
                <a:latin typeface="Roboto"/>
                <a:ea typeface="Roboto"/>
                <a:cs typeface="Roboto"/>
                <a:sym typeface="Roboto"/>
              </a:rPr>
              <a:t>F1 Score</a:t>
            </a:r>
            <a:r>
              <a:rPr lang="en" sz="1250">
                <a:solidFill>
                  <a:schemeClr val="dk1"/>
                </a:solidFill>
                <a:highlight>
                  <a:srgbClr val="ECF0F1"/>
                </a:highlight>
                <a:latin typeface="Roboto"/>
                <a:ea typeface="Roboto"/>
                <a:cs typeface="Roboto"/>
                <a:sym typeface="Roboto"/>
              </a:rPr>
              <a:t>: The F1 score is the harmonic mean of precision and recall, providing a single metric that balances both. It is particularly useful when dealing with imbalanced datasets, as it considers both false positives and false negatives.</a:t>
            </a:r>
            <a:endParaRPr sz="1250">
              <a:solidFill>
                <a:schemeClr val="dk1"/>
              </a:solidFill>
              <a:highlight>
                <a:srgbClr val="ECF0F1"/>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7ee0d8ef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7ee0d8ef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67ee0d8ef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67ee0d8ef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7dfb3c2d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7dfb3c2d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b4d0c1b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b4d0c1b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7dfb3c2dd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7dfb3c2dd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7dfb3c2dd_1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7dfb3c2dd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7dfb3c2dd_1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7dfb3c2dd_1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b4d0c1b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b4d0c1b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7dfb3c2dd_1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7dfb3c2dd_1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4.jpg"/><Relationship Id="rId5" Type="http://schemas.openxmlformats.org/officeDocument/2006/relationships/image" Target="../media/image20.gif"/><Relationship Id="rId6" Type="http://schemas.openxmlformats.org/officeDocument/2006/relationships/image" Target="../media/image3.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gif"/><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image" Target="../media/image10.png"/><Relationship Id="rId7" Type="http://schemas.openxmlformats.org/officeDocument/2006/relationships/image" Target="../media/image8.gif"/><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gif"/><Relationship Id="rId4" Type="http://schemas.openxmlformats.org/officeDocument/2006/relationships/image" Target="../media/image15.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5150" y="373650"/>
            <a:ext cx="8142000" cy="1695300"/>
          </a:xfrm>
          <a:prstGeom prst="rect">
            <a:avLst/>
          </a:prstGeom>
          <a:noFill/>
          <a:ln>
            <a:noFill/>
          </a:ln>
          <a:effectLst>
            <a:outerShdw blurRad="342900" rotWithShape="0" algn="bl" dir="5400000" dist="209550">
              <a:srgbClr val="2C3E50">
                <a:alpha val="20000"/>
              </a:srgbClr>
            </a:outerShdw>
          </a:effectLst>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ECF0F1"/>
                </a:solidFill>
                <a:latin typeface="Montserrat"/>
                <a:ea typeface="Montserrat"/>
                <a:cs typeface="Montserrat"/>
                <a:sym typeface="Montserrat"/>
              </a:rPr>
              <a:t>Real-Time Face Recognition System with Custom-Trained Deep Learning Models</a:t>
            </a:r>
            <a:endParaRPr b="1" sz="3600">
              <a:solidFill>
                <a:srgbClr val="ECF0F1"/>
              </a:solidFill>
              <a:latin typeface="Montserrat"/>
              <a:ea typeface="Montserrat"/>
              <a:cs typeface="Montserrat"/>
              <a:sym typeface="Montserrat"/>
            </a:endParaRPr>
          </a:p>
        </p:txBody>
      </p:sp>
      <p:sp>
        <p:nvSpPr>
          <p:cNvPr id="55" name="Google Shape;55;p13"/>
          <p:cNvSpPr txBox="1"/>
          <p:nvPr/>
        </p:nvSpPr>
        <p:spPr>
          <a:xfrm>
            <a:off x="475150" y="2253450"/>
            <a:ext cx="3183000" cy="84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ECF0F1"/>
                </a:solidFill>
                <a:latin typeface="Lato"/>
                <a:ea typeface="Lato"/>
                <a:cs typeface="Lato"/>
                <a:sym typeface="Lato"/>
              </a:rPr>
              <a:t>Graduation Project Presentation</a:t>
            </a:r>
            <a:endParaRPr sz="2000">
              <a:solidFill>
                <a:srgbClr val="ECF0F1"/>
              </a:solidFill>
              <a:latin typeface="Lato"/>
              <a:ea typeface="Lato"/>
              <a:cs typeface="Lato"/>
              <a:sym typeface="Lato"/>
            </a:endParaRPr>
          </a:p>
        </p:txBody>
      </p:sp>
      <p:sp>
        <p:nvSpPr>
          <p:cNvPr id="56" name="Google Shape;56;p13"/>
          <p:cNvSpPr txBox="1"/>
          <p:nvPr/>
        </p:nvSpPr>
        <p:spPr>
          <a:xfrm>
            <a:off x="475150" y="4663775"/>
            <a:ext cx="5650800" cy="2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F0F1"/>
                </a:solidFill>
                <a:latin typeface="Lato"/>
                <a:ea typeface="Lato"/>
                <a:cs typeface="Lato"/>
                <a:sym typeface="Lato"/>
              </a:rPr>
              <a:t>Computer Science and Engineering Department, Alexandria University</a:t>
            </a:r>
            <a:endParaRPr sz="1200">
              <a:solidFill>
                <a:srgbClr val="ECF0F1"/>
              </a:solidFill>
              <a:latin typeface="Lato"/>
              <a:ea typeface="Lato"/>
              <a:cs typeface="Lato"/>
              <a:sym typeface="Lato"/>
            </a:endParaRPr>
          </a:p>
        </p:txBody>
      </p:sp>
      <p:sp>
        <p:nvSpPr>
          <p:cNvPr id="57" name="Google Shape;57;p13"/>
          <p:cNvSpPr txBox="1"/>
          <p:nvPr/>
        </p:nvSpPr>
        <p:spPr>
          <a:xfrm>
            <a:off x="475150" y="3095250"/>
            <a:ext cx="3782700" cy="126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Team Members:</a:t>
            </a:r>
            <a:endParaRPr>
              <a:solidFill>
                <a:srgbClr val="ECF0F1"/>
              </a:solidFill>
              <a:latin typeface="Lato"/>
              <a:ea typeface="Lato"/>
              <a:cs typeface="Lato"/>
              <a:sym typeface="Lato"/>
            </a:endParaRPr>
          </a:p>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Ahmed Kamal FathAllah (17010210)</a:t>
            </a:r>
            <a:endParaRPr>
              <a:solidFill>
                <a:srgbClr val="ECF0F1"/>
              </a:solidFill>
              <a:latin typeface="Lato"/>
              <a:ea typeface="Lato"/>
              <a:cs typeface="Lato"/>
              <a:sym typeface="Lato"/>
            </a:endParaRPr>
          </a:p>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George Seleim Abd-Allah Khaleel (20010436)</a:t>
            </a:r>
            <a:endParaRPr>
              <a:solidFill>
                <a:srgbClr val="ECF0F1"/>
              </a:solidFill>
              <a:latin typeface="Lato"/>
              <a:ea typeface="Lato"/>
              <a:cs typeface="Lato"/>
              <a:sym typeface="Lato"/>
            </a:endParaRPr>
          </a:p>
          <a:p>
            <a:pPr indent="0" lvl="0" marL="0" marR="0" rtl="0" algn="l">
              <a:lnSpc>
                <a:spcPct val="100000"/>
              </a:lnSpc>
              <a:spcBef>
                <a:spcPts val="0"/>
              </a:spcBef>
              <a:spcAft>
                <a:spcPts val="0"/>
              </a:spcAft>
              <a:buNone/>
            </a:pPr>
            <a:r>
              <a:t/>
            </a:r>
            <a:endParaRPr>
              <a:solidFill>
                <a:srgbClr val="ECF0F1"/>
              </a:solidFill>
              <a:latin typeface="Lato"/>
              <a:ea typeface="Lato"/>
              <a:cs typeface="Lato"/>
              <a:sym typeface="Lato"/>
            </a:endParaRPr>
          </a:p>
        </p:txBody>
      </p:sp>
      <p:sp>
        <p:nvSpPr>
          <p:cNvPr id="58" name="Google Shape;58;p13"/>
          <p:cNvSpPr txBox="1"/>
          <p:nvPr/>
        </p:nvSpPr>
        <p:spPr>
          <a:xfrm>
            <a:off x="4834425" y="3095250"/>
            <a:ext cx="4082400" cy="71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Supervisors:</a:t>
            </a:r>
            <a:endParaRPr>
              <a:solidFill>
                <a:srgbClr val="ECF0F1"/>
              </a:solidFill>
              <a:latin typeface="Lato"/>
              <a:ea typeface="Lato"/>
              <a:cs typeface="Lato"/>
              <a:sym typeface="Lato"/>
            </a:endParaRPr>
          </a:p>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Dr. Magdy Abdel-Azeem</a:t>
            </a:r>
            <a:endParaRPr>
              <a:solidFill>
                <a:srgbClr val="ECF0F1"/>
              </a:solidFill>
              <a:latin typeface="Lato"/>
              <a:ea typeface="Lato"/>
              <a:cs typeface="Lato"/>
              <a:sym typeface="Lato"/>
            </a:endParaRPr>
          </a:p>
          <a:p>
            <a:pPr indent="0" lvl="0" marL="0" rtl="0" algn="l">
              <a:spcBef>
                <a:spcPts val="0"/>
              </a:spcBef>
              <a:spcAft>
                <a:spcPts val="0"/>
              </a:spcAft>
              <a:buNone/>
            </a:pPr>
            <a:r>
              <a:rPr lang="en">
                <a:solidFill>
                  <a:srgbClr val="ECF0F1"/>
                </a:solidFill>
                <a:latin typeface="Lato"/>
                <a:ea typeface="Lato"/>
                <a:cs typeface="Lato"/>
                <a:sym typeface="Lato"/>
              </a:rPr>
              <a:t>Dr. Salah Selim</a:t>
            </a:r>
            <a:endParaRPr>
              <a:solidFill>
                <a:srgbClr val="ECF0F1"/>
              </a:solidFill>
              <a:latin typeface="Lato"/>
              <a:ea typeface="Lato"/>
              <a:cs typeface="Lato"/>
              <a:sym typeface="Lato"/>
            </a:endParaRPr>
          </a:p>
        </p:txBody>
      </p:sp>
      <p:pic>
        <p:nvPicPr>
          <p:cNvPr id="59" name="Google Shape;59;p13" title="Alexandria University.png"/>
          <p:cNvPicPr preferRelativeResize="0"/>
          <p:nvPr/>
        </p:nvPicPr>
        <p:blipFill>
          <a:blip r:embed="rId3">
            <a:alphaModFix/>
          </a:blip>
          <a:stretch>
            <a:fillRect/>
          </a:stretch>
        </p:blipFill>
        <p:spPr>
          <a:xfrm>
            <a:off x="6125950" y="4525450"/>
            <a:ext cx="714900" cy="71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nvSpPr>
        <p:spPr>
          <a:xfrm>
            <a:off x="311700" y="1017725"/>
            <a:ext cx="8520600" cy="870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Concept: We convert each detected face into a unique 512-dimension numerical vector called an "embedding." The cosine distance between two embeddings determines their similarity.</a:t>
            </a:r>
            <a:endParaRPr sz="1700">
              <a:solidFill>
                <a:schemeClr val="lt2"/>
              </a:solidFill>
              <a:latin typeface="Lato"/>
              <a:ea typeface="Lato"/>
              <a:cs typeface="Lato"/>
              <a:sym typeface="Lato"/>
            </a:endParaRPr>
          </a:p>
        </p:txBody>
      </p:sp>
      <p:sp>
        <p:nvSpPr>
          <p:cNvPr id="172" name="Google Shape;172;p22"/>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Step 2: Face Recognition (Embedding Generation)</a:t>
            </a:r>
            <a:endParaRPr b="1" sz="2520">
              <a:solidFill>
                <a:srgbClr val="ECF0F1"/>
              </a:solidFill>
            </a:endParaRPr>
          </a:p>
        </p:txBody>
      </p:sp>
      <p:sp>
        <p:nvSpPr>
          <p:cNvPr id="173" name="Google Shape;173;p22"/>
          <p:cNvSpPr txBox="1"/>
          <p:nvPr/>
        </p:nvSpPr>
        <p:spPr>
          <a:xfrm>
            <a:off x="311700" y="1862250"/>
            <a:ext cx="8520600" cy="1419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Model: A custom-trained ResNet-inspired model, named ResArkSGD.</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Architecture: Features deep residual connections to facilitate robust training.</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Training Dataset: Trained on the </a:t>
            </a:r>
            <a:r>
              <a:rPr lang="en" sz="1700">
                <a:solidFill>
                  <a:schemeClr val="lt2"/>
                </a:solidFill>
                <a:latin typeface="Lato"/>
                <a:ea typeface="Lato"/>
                <a:cs typeface="Lato"/>
                <a:sym typeface="Lato"/>
              </a:rPr>
              <a:t>medium</a:t>
            </a:r>
            <a:r>
              <a:rPr lang="en" sz="1700">
                <a:solidFill>
                  <a:schemeClr val="lt2"/>
                </a:solidFill>
                <a:latin typeface="Lato"/>
                <a:ea typeface="Lato"/>
                <a:cs typeface="Lato"/>
                <a:sym typeface="Lato"/>
              </a:rPr>
              <a:t>-scale VGGFace2-HQ-Cropped dataset.</a:t>
            </a:r>
            <a:endParaRPr sz="1700">
              <a:solidFill>
                <a:schemeClr val="lt2"/>
              </a:solidFill>
              <a:latin typeface="Lato"/>
              <a:ea typeface="Lato"/>
              <a:cs typeface="Lato"/>
              <a:sym typeface="Lato"/>
            </a:endParaRPr>
          </a:p>
        </p:txBody>
      </p:sp>
      <p:sp>
        <p:nvSpPr>
          <p:cNvPr id="174" name="Google Shape;174;p22"/>
          <p:cNvSpPr txBox="1"/>
          <p:nvPr/>
        </p:nvSpPr>
        <p:spPr>
          <a:xfrm>
            <a:off x="311700" y="2980950"/>
            <a:ext cx="8520600" cy="1290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Key Technology: ArcFace Loss:</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Function: This advanced loss function works by maximizing the angular distance between different identities in the feature space.</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Advantage: It produces more discriminative and generalizable embeddings compared to other functions like standard Softmax or Triplet Loss, leading to higher accuracy.</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Model Training &amp; Performance</a:t>
            </a:r>
            <a:endParaRPr b="1" sz="2520">
              <a:solidFill>
                <a:srgbClr val="ECF0F1"/>
              </a:solidFill>
            </a:endParaRPr>
          </a:p>
        </p:txBody>
      </p:sp>
      <p:sp>
        <p:nvSpPr>
          <p:cNvPr id="180" name="Google Shape;180;p23"/>
          <p:cNvSpPr txBox="1"/>
          <p:nvPr/>
        </p:nvSpPr>
        <p:spPr>
          <a:xfrm>
            <a:off x="0" y="1073325"/>
            <a:ext cx="9144000" cy="11985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Training Environment: Experiments were conducted on Kaggle using NVIDIA Tesla T4 GPUs.</a:t>
            </a:r>
            <a:endParaRPr sz="1700">
              <a:solidFill>
                <a:schemeClr val="lt2"/>
              </a:solidFill>
              <a:latin typeface="Lato"/>
              <a:ea typeface="Lato"/>
              <a:cs typeface="Lato"/>
              <a:sym typeface="Lato"/>
            </a:endParaRPr>
          </a:p>
        </p:txBody>
      </p:sp>
      <p:sp>
        <p:nvSpPr>
          <p:cNvPr id="181" name="Google Shape;181;p23"/>
          <p:cNvSpPr txBox="1"/>
          <p:nvPr/>
        </p:nvSpPr>
        <p:spPr>
          <a:xfrm>
            <a:off x="0" y="1918301"/>
            <a:ext cx="9144000" cy="22611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Recognition Model Training: The resarksgdaug94 model, which included data augmentation, demonstrated the best overall performance.</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It achieved the lowest validation loss (approx. 1.1) and a sustained high accuracy of 94%. </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The training curves show a healthy convergence, with training loss consistently decreasing while validation loss remains low and stable. </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4" title="resarksgdaug94_plot.png"/>
          <p:cNvPicPr preferRelativeResize="0"/>
          <p:nvPr/>
        </p:nvPicPr>
        <p:blipFill>
          <a:blip r:embed="rId3">
            <a:alphaModFix/>
          </a:blip>
          <a:stretch>
            <a:fillRect/>
          </a:stretch>
        </p:blipFill>
        <p:spPr>
          <a:xfrm>
            <a:off x="61013" y="1553425"/>
            <a:ext cx="9021974" cy="2959250"/>
          </a:xfrm>
          <a:prstGeom prst="rect">
            <a:avLst/>
          </a:prstGeom>
          <a:noFill/>
          <a:ln>
            <a:noFill/>
          </a:ln>
        </p:spPr>
      </p:pic>
      <p:sp>
        <p:nvSpPr>
          <p:cNvPr id="187" name="Google Shape;187;p24"/>
          <p:cNvSpPr txBox="1"/>
          <p:nvPr/>
        </p:nvSpPr>
        <p:spPr>
          <a:xfrm>
            <a:off x="302150" y="316000"/>
            <a:ext cx="5870100" cy="4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rPr>
              <a:t>the training curve graph for the 'resarksgdaug94' model</a:t>
            </a:r>
            <a:endParaRPr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Verification &amp; Identification</a:t>
            </a:r>
            <a:endParaRPr/>
          </a:p>
        </p:txBody>
      </p:sp>
      <p:graphicFrame>
        <p:nvGraphicFramePr>
          <p:cNvPr id="193" name="Google Shape;193;p25"/>
          <p:cNvGraphicFramePr/>
          <p:nvPr/>
        </p:nvGraphicFramePr>
        <p:xfrm>
          <a:off x="5882850" y="1017725"/>
          <a:ext cx="3000000" cy="3000000"/>
        </p:xfrm>
        <a:graphic>
          <a:graphicData uri="http://schemas.openxmlformats.org/drawingml/2006/table">
            <a:tbl>
              <a:tblPr>
                <a:noFill/>
                <a:tableStyleId>{051E1914-F6A7-4706-8EAC-6DFDE563A698}</a:tableStyleId>
              </a:tblPr>
              <a:tblGrid>
                <a:gridCol w="1087050"/>
                <a:gridCol w="1087050"/>
                <a:gridCol w="1087050"/>
              </a:tblGrid>
              <a:tr h="1249650">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Metric</a:t>
                      </a:r>
                      <a:endParaRPr sz="1700">
                        <a:solidFill>
                          <a:schemeClr val="lt2"/>
                        </a:solidFill>
                        <a:latin typeface="Lato"/>
                        <a:ea typeface="Lato"/>
                        <a:cs typeface="Lato"/>
                        <a:sym typeface="Lato"/>
                      </a:endParaRPr>
                    </a:p>
                  </a:txBody>
                  <a:tcPr marT="91425" marB="91425" marR="91425" marL="91425">
                    <a:lnT cap="flat" cmpd="sng" w="9525">
                      <a:solidFill>
                        <a:srgbClr val="ECF0F1"/>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Full PINS Dataset (105+ IDs)</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Curated Subset (13 IDs)</a:t>
                      </a:r>
                      <a:endParaRPr sz="1700">
                        <a:solidFill>
                          <a:schemeClr val="lt2"/>
                        </a:solidFill>
                        <a:latin typeface="Lato"/>
                        <a:ea typeface="Lato"/>
                        <a:cs typeface="Lato"/>
                        <a:sym typeface="Lato"/>
                      </a:endParaRPr>
                    </a:p>
                  </a:txBody>
                  <a:tcPr marT="91425" marB="91425" marR="91425" marL="91425"/>
                </a:tc>
              </a:tr>
              <a:tr h="575225">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Accuracy</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0.7825</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0.8292</a:t>
                      </a:r>
                      <a:endParaRPr sz="1700">
                        <a:solidFill>
                          <a:schemeClr val="lt2"/>
                        </a:solidFill>
                        <a:latin typeface="Lato"/>
                        <a:ea typeface="Lato"/>
                        <a:cs typeface="Lato"/>
                        <a:sym typeface="Lato"/>
                      </a:endParaRPr>
                    </a:p>
                  </a:txBody>
                  <a:tcPr marT="91425" marB="91425" marR="91425" marL="91425"/>
                </a:tc>
              </a:tr>
              <a:tr h="575225">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Precision</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0.0292</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0.2865 </a:t>
                      </a:r>
                      <a:endParaRPr sz="1700">
                        <a:solidFill>
                          <a:schemeClr val="lt2"/>
                        </a:solidFill>
                        <a:latin typeface="Lato"/>
                        <a:ea typeface="Lato"/>
                        <a:cs typeface="Lato"/>
                        <a:sym typeface="Lato"/>
                      </a:endParaRPr>
                    </a:p>
                  </a:txBody>
                  <a:tcPr marT="91425" marB="91425" marR="91425" marL="91425"/>
                </a:tc>
              </a:tr>
              <a:tr h="575225">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Recall</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0.6485</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0.7179</a:t>
                      </a:r>
                      <a:endParaRPr sz="1700">
                        <a:solidFill>
                          <a:schemeClr val="lt2"/>
                        </a:solidFill>
                        <a:latin typeface="Lato"/>
                        <a:ea typeface="Lato"/>
                        <a:cs typeface="Lato"/>
                        <a:sym typeface="Lato"/>
                      </a:endParaRPr>
                    </a:p>
                  </a:txBody>
                  <a:tcPr marT="91425" marB="91425" marR="91425" marL="91425"/>
                </a:tc>
              </a:tr>
              <a:tr h="575225">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F1 Score</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0.0558</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0.4095</a:t>
                      </a:r>
                      <a:endParaRPr sz="1700">
                        <a:solidFill>
                          <a:schemeClr val="lt2"/>
                        </a:solidFill>
                        <a:latin typeface="Lato"/>
                        <a:ea typeface="Lato"/>
                        <a:cs typeface="Lato"/>
                        <a:sym typeface="Lato"/>
                      </a:endParaRPr>
                    </a:p>
                  </a:txBody>
                  <a:tcPr marT="91425" marB="91425" marR="91425" marL="91425"/>
                </a:tc>
              </a:tr>
              <a:tr h="575225">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AUC</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0.7837</a:t>
                      </a:r>
                      <a:endParaRPr sz="1700">
                        <a:solidFill>
                          <a:schemeClr val="lt2"/>
                        </a:solidFill>
                        <a:latin typeface="Lato"/>
                        <a:ea typeface="Lato"/>
                        <a:cs typeface="Lato"/>
                        <a:sym typeface="Lato"/>
                      </a:endParaRPr>
                    </a:p>
                  </a:txBody>
                  <a:tcPr marT="91425" marB="91425" marR="91425" marL="91425"/>
                </a:tc>
                <a:tc>
                  <a:txBody>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0.8540</a:t>
                      </a:r>
                      <a:endParaRPr sz="1700">
                        <a:solidFill>
                          <a:schemeClr val="lt2"/>
                        </a:solidFill>
                        <a:latin typeface="Lato"/>
                        <a:ea typeface="Lato"/>
                        <a:cs typeface="Lato"/>
                        <a:sym typeface="Lato"/>
                      </a:endParaRPr>
                    </a:p>
                  </a:txBody>
                  <a:tcPr marT="91425" marB="91425" marR="91425" marL="91425"/>
                </a:tc>
              </a:tr>
            </a:tbl>
          </a:graphicData>
        </a:graphic>
      </p:graphicFrame>
      <p:sp>
        <p:nvSpPr>
          <p:cNvPr id="194" name="Google Shape;194;p25"/>
          <p:cNvSpPr txBox="1"/>
          <p:nvPr/>
        </p:nvSpPr>
        <p:spPr>
          <a:xfrm>
            <a:off x="163775" y="1123275"/>
            <a:ext cx="5478000" cy="106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solidFill>
                  <a:schemeClr val="lt2"/>
                </a:solidFill>
              </a:rPr>
              <a:t>The model was tested on the PINS Face Recognition Dataset, revealing key insights about real-world performance.</a:t>
            </a:r>
            <a:endParaRPr sz="1800">
              <a:solidFill>
                <a:schemeClr val="lt2"/>
              </a:solidFill>
            </a:endParaRPr>
          </a:p>
          <a:p>
            <a:pPr indent="0" lvl="0" marL="0" rtl="0" algn="l">
              <a:spcBef>
                <a:spcPts val="1200"/>
              </a:spcBef>
              <a:spcAft>
                <a:spcPts val="0"/>
              </a:spcAft>
              <a:buNone/>
            </a:pPr>
            <a:r>
              <a:t/>
            </a:r>
            <a:endParaRPr sz="1800">
              <a:solidFill>
                <a:schemeClr val="lt2"/>
              </a:solidFill>
            </a:endParaRPr>
          </a:p>
        </p:txBody>
      </p:sp>
      <p:sp>
        <p:nvSpPr>
          <p:cNvPr id="195" name="Google Shape;195;p25"/>
          <p:cNvSpPr txBox="1"/>
          <p:nvPr/>
        </p:nvSpPr>
        <p:spPr>
          <a:xfrm>
            <a:off x="163775" y="2292325"/>
            <a:ext cx="5351100" cy="271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2"/>
              </a:buClr>
              <a:buSzPts val="1800"/>
              <a:buChar char="●"/>
            </a:pPr>
            <a:r>
              <a:rPr lang="en" sz="1800">
                <a:solidFill>
                  <a:schemeClr val="lt2"/>
                </a:solidFill>
              </a:rPr>
              <a:t>Identification Accuracy (Top-K):</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On the curated subset, the model achieved </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86.1% Top-1 accuracy and 97.2% Top-10 accuracy. </a:t>
            </a:r>
            <a:endParaRPr sz="1800">
              <a:solidFill>
                <a:schemeClr val="lt2"/>
              </a:solidFill>
            </a:endParaRPr>
          </a:p>
          <a:p>
            <a:pPr indent="-342900" lvl="1" marL="914400" rtl="0" algn="l">
              <a:spcBef>
                <a:spcPts val="0"/>
              </a:spcBef>
              <a:spcAft>
                <a:spcPts val="0"/>
              </a:spcAft>
              <a:buClr>
                <a:schemeClr val="lt2"/>
              </a:buClr>
              <a:buSzPts val="1800"/>
              <a:buChar char="○"/>
            </a:pPr>
            <a:r>
              <a:rPr lang="en" sz="1800">
                <a:solidFill>
                  <a:schemeClr val="lt2"/>
                </a:solidFill>
              </a:rPr>
              <a:t>On the full dataset, Top-1 accuracy dropped to 54.5%.</a:t>
            </a:r>
            <a:endParaRPr sz="18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of Results</a:t>
            </a:r>
            <a:endParaRPr/>
          </a:p>
        </p:txBody>
      </p:sp>
      <p:sp>
        <p:nvSpPr>
          <p:cNvPr id="201" name="Google Shape;201;p26"/>
          <p:cNvSpPr txBox="1"/>
          <p:nvPr/>
        </p:nvSpPr>
        <p:spPr>
          <a:xfrm>
            <a:off x="71500" y="1065600"/>
            <a:ext cx="9006900" cy="636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Char char="●"/>
            </a:pPr>
            <a:r>
              <a:rPr lang="en" sz="1700">
                <a:solidFill>
                  <a:schemeClr val="lt2"/>
                </a:solidFill>
              </a:rPr>
              <a:t>Performance Disparity: The model performed exceptionally well on the smaller, curated subset but saw a dramatic drop in precision on the full dataset.</a:t>
            </a:r>
            <a:endParaRPr sz="1700">
              <a:solidFill>
                <a:schemeClr val="lt2"/>
              </a:solidFill>
            </a:endParaRPr>
          </a:p>
        </p:txBody>
      </p:sp>
      <p:sp>
        <p:nvSpPr>
          <p:cNvPr id="202" name="Google Shape;202;p26"/>
          <p:cNvSpPr txBox="1"/>
          <p:nvPr/>
        </p:nvSpPr>
        <p:spPr>
          <a:xfrm>
            <a:off x="68550" y="1701900"/>
            <a:ext cx="9006900" cy="20508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Char char="●"/>
            </a:pPr>
            <a:r>
              <a:rPr lang="en" sz="1700">
                <a:solidFill>
                  <a:schemeClr val="lt2"/>
                </a:solidFill>
              </a:rPr>
              <a:t>Primary Reasons:</a:t>
            </a:r>
            <a:endParaRPr sz="1700">
              <a:solidFill>
                <a:schemeClr val="lt2"/>
              </a:solidFill>
            </a:endParaRPr>
          </a:p>
          <a:p>
            <a:pPr indent="-336550" lvl="1" marL="914400" rtl="0" algn="l">
              <a:spcBef>
                <a:spcPts val="0"/>
              </a:spcBef>
              <a:spcAft>
                <a:spcPts val="0"/>
              </a:spcAft>
              <a:buClr>
                <a:schemeClr val="lt2"/>
              </a:buClr>
              <a:buSzPts val="1700"/>
              <a:buChar char="○"/>
            </a:pPr>
            <a:r>
              <a:rPr lang="en" sz="1700">
                <a:solidFill>
                  <a:schemeClr val="lt2"/>
                </a:solidFill>
              </a:rPr>
              <a:t>Class Imbalance: The full PINS dataset is imbalanced, with many individuals having very few sample images, which hinders the model's ability to generalize. </a:t>
            </a:r>
            <a:endParaRPr sz="1700">
              <a:solidFill>
                <a:schemeClr val="lt2"/>
              </a:solidFill>
            </a:endParaRPr>
          </a:p>
          <a:p>
            <a:pPr indent="-336550" lvl="1" marL="914400" rtl="0" algn="l">
              <a:spcBef>
                <a:spcPts val="0"/>
              </a:spcBef>
              <a:spcAft>
                <a:spcPts val="0"/>
              </a:spcAft>
              <a:buClr>
                <a:schemeClr val="lt2"/>
              </a:buClr>
              <a:buSzPts val="1700"/>
              <a:buChar char="○"/>
            </a:pPr>
            <a:r>
              <a:rPr lang="en" sz="1700">
                <a:solidFill>
                  <a:schemeClr val="lt2"/>
                </a:solidFill>
              </a:rPr>
              <a:t>Intra-Class Variance: The full dataset contains greater diversity in lighting, pose, and occlusion within the images for a single person, making it harder to form tight embedding clusters.</a:t>
            </a:r>
            <a:endParaRPr sz="1700">
              <a:solidFill>
                <a:schemeClr val="lt2"/>
              </a:solidFill>
            </a:endParaRPr>
          </a:p>
        </p:txBody>
      </p:sp>
      <p:sp>
        <p:nvSpPr>
          <p:cNvPr id="203" name="Google Shape;203;p26"/>
          <p:cNvSpPr txBox="1"/>
          <p:nvPr/>
        </p:nvSpPr>
        <p:spPr>
          <a:xfrm>
            <a:off x="68550" y="3665100"/>
            <a:ext cx="9006900" cy="1478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Char char="●"/>
            </a:pPr>
            <a:r>
              <a:rPr lang="en" sz="1700">
                <a:solidFill>
                  <a:schemeClr val="lt2"/>
                </a:solidFill>
              </a:rPr>
              <a:t>Embedding Visualization: The t-SNE and UMAP plots visually confirm this.</a:t>
            </a:r>
            <a:endParaRPr sz="1700">
              <a:solidFill>
                <a:schemeClr val="lt2"/>
              </a:solidFill>
            </a:endParaRPr>
          </a:p>
          <a:p>
            <a:pPr indent="-336550" lvl="1" marL="914400" rtl="0" algn="l">
              <a:spcBef>
                <a:spcPts val="0"/>
              </a:spcBef>
              <a:spcAft>
                <a:spcPts val="0"/>
              </a:spcAft>
              <a:buClr>
                <a:schemeClr val="lt2"/>
              </a:buClr>
              <a:buSzPts val="1700"/>
              <a:buChar char="○"/>
            </a:pPr>
            <a:r>
              <a:rPr lang="en" sz="1700">
                <a:solidFill>
                  <a:schemeClr val="lt2"/>
                </a:solidFill>
              </a:rPr>
              <a:t>The embeddings from the subset form clear, distinct clusters for each person. </a:t>
            </a:r>
            <a:endParaRPr sz="1700">
              <a:solidFill>
                <a:schemeClr val="lt2"/>
              </a:solidFill>
            </a:endParaRPr>
          </a:p>
          <a:p>
            <a:pPr indent="-336550" lvl="1" marL="914400" rtl="0" algn="l">
              <a:spcBef>
                <a:spcPts val="0"/>
              </a:spcBef>
              <a:spcAft>
                <a:spcPts val="0"/>
              </a:spcAft>
              <a:buClr>
                <a:schemeClr val="lt2"/>
              </a:buClr>
              <a:buSzPts val="1700"/>
              <a:buChar char="○"/>
            </a:pPr>
            <a:r>
              <a:rPr lang="en" sz="1700">
                <a:solidFill>
                  <a:schemeClr val="lt2"/>
                </a:solidFill>
              </a:rPr>
              <a:t>The embeddings from the full dataset show significant overlap between classes, illustrating the challenge of distinguishing between identities in a noisy dataset.</a:t>
            </a:r>
            <a:endParaRPr sz="1700">
              <a:solidFill>
                <a:schemeClr val="lt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7"/>
          <p:cNvPicPr preferRelativeResize="0"/>
          <p:nvPr/>
        </p:nvPicPr>
        <p:blipFill>
          <a:blip r:embed="rId3">
            <a:alphaModFix/>
          </a:blip>
          <a:stretch>
            <a:fillRect/>
          </a:stretch>
        </p:blipFill>
        <p:spPr>
          <a:xfrm>
            <a:off x="0" y="690175"/>
            <a:ext cx="9143999" cy="36245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8"/>
          <p:cNvPicPr preferRelativeResize="0"/>
          <p:nvPr/>
        </p:nvPicPr>
        <p:blipFill>
          <a:blip r:embed="rId3">
            <a:alphaModFix/>
          </a:blip>
          <a:stretch>
            <a:fillRect/>
          </a:stretch>
        </p:blipFill>
        <p:spPr>
          <a:xfrm>
            <a:off x="0" y="713338"/>
            <a:ext cx="9144000" cy="37168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The User Interface: Main Controls</a:t>
            </a:r>
            <a:endParaRPr b="1" sz="2520">
              <a:solidFill>
                <a:srgbClr val="ECF0F1"/>
              </a:solidFill>
            </a:endParaRPr>
          </a:p>
        </p:txBody>
      </p:sp>
      <p:pic>
        <p:nvPicPr>
          <p:cNvPr id="219" name="Google Shape;219;p29" title="Main Controls ESP32 cam.PNG"/>
          <p:cNvPicPr preferRelativeResize="0"/>
          <p:nvPr/>
        </p:nvPicPr>
        <p:blipFill>
          <a:blip r:embed="rId3">
            <a:alphaModFix/>
          </a:blip>
          <a:stretch>
            <a:fillRect/>
          </a:stretch>
        </p:blipFill>
        <p:spPr>
          <a:xfrm>
            <a:off x="3624900" y="1378573"/>
            <a:ext cx="5366698" cy="2876227"/>
          </a:xfrm>
          <a:prstGeom prst="rect">
            <a:avLst/>
          </a:prstGeom>
          <a:noFill/>
          <a:ln>
            <a:noFill/>
          </a:ln>
        </p:spPr>
      </p:pic>
      <p:sp>
        <p:nvSpPr>
          <p:cNvPr id="220" name="Google Shape;220;p29"/>
          <p:cNvSpPr txBox="1"/>
          <p:nvPr/>
        </p:nvSpPr>
        <p:spPr>
          <a:xfrm>
            <a:off x="25775" y="1371600"/>
            <a:ext cx="3624900" cy="5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The main tab provides all core operational controls.</a:t>
            </a:r>
            <a:endParaRPr sz="1300">
              <a:solidFill>
                <a:schemeClr val="lt1"/>
              </a:solidFill>
              <a:latin typeface="Lato"/>
              <a:ea typeface="Lato"/>
              <a:cs typeface="Lato"/>
              <a:sym typeface="Lato"/>
            </a:endParaRPr>
          </a:p>
        </p:txBody>
      </p:sp>
      <p:sp>
        <p:nvSpPr>
          <p:cNvPr id="221" name="Google Shape;221;p29"/>
          <p:cNvSpPr txBox="1"/>
          <p:nvPr/>
        </p:nvSpPr>
        <p:spPr>
          <a:xfrm>
            <a:off x="25775" y="1964700"/>
            <a:ext cx="3624900" cy="5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Actions: Buttons for "Login Person" and "Register New Person."</a:t>
            </a:r>
            <a:endParaRPr sz="1300">
              <a:solidFill>
                <a:schemeClr val="lt1"/>
              </a:solidFill>
              <a:latin typeface="Lato"/>
              <a:ea typeface="Lato"/>
              <a:cs typeface="Lato"/>
              <a:sym typeface="Lato"/>
            </a:endParaRPr>
          </a:p>
        </p:txBody>
      </p:sp>
      <p:sp>
        <p:nvSpPr>
          <p:cNvPr id="222" name="Google Shape;222;p29"/>
          <p:cNvSpPr txBox="1"/>
          <p:nvPr/>
        </p:nvSpPr>
        <p:spPr>
          <a:xfrm>
            <a:off x="25775" y="2520138"/>
            <a:ext cx="3624900" cy="5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Live Feed: Real-time video from the selected camera.</a:t>
            </a:r>
            <a:endParaRPr sz="1300">
              <a:solidFill>
                <a:schemeClr val="lt1"/>
              </a:solidFill>
              <a:latin typeface="Lato"/>
              <a:ea typeface="Lato"/>
              <a:cs typeface="Lato"/>
              <a:sym typeface="Lato"/>
            </a:endParaRPr>
          </a:p>
        </p:txBody>
      </p:sp>
      <p:sp>
        <p:nvSpPr>
          <p:cNvPr id="223" name="Google Shape;223;p29"/>
          <p:cNvSpPr txBox="1"/>
          <p:nvPr/>
        </p:nvSpPr>
        <p:spPr>
          <a:xfrm>
            <a:off x="25775" y="3113250"/>
            <a:ext cx="3624900" cy="5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Threshold Slider: Allows dynamic adjustment of recognition sensitivity.</a:t>
            </a:r>
            <a:endParaRPr sz="1300">
              <a:solidFill>
                <a:schemeClr val="lt1"/>
              </a:solidFill>
              <a:latin typeface="Lato"/>
              <a:ea typeface="Lato"/>
              <a:cs typeface="Lato"/>
              <a:sym typeface="Lato"/>
            </a:endParaRPr>
          </a:p>
        </p:txBody>
      </p:sp>
      <p:sp>
        <p:nvSpPr>
          <p:cNvPr id="224" name="Google Shape;224;p29"/>
          <p:cNvSpPr txBox="1"/>
          <p:nvPr/>
        </p:nvSpPr>
        <p:spPr>
          <a:xfrm>
            <a:off x="25775" y="3781550"/>
            <a:ext cx="3624900" cy="593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Status &amp; Logs: An area for real-time feedback, including recognition results, match distance, and system messages.</a:t>
            </a:r>
            <a:endParaRPr sz="1300">
              <a:solidFill>
                <a:schemeClr val="lt1"/>
              </a:solidFill>
              <a:latin typeface="Lato"/>
              <a:ea typeface="Lato"/>
              <a:cs typeface="Lato"/>
              <a:sym typeface="Lato"/>
            </a:endParaRPr>
          </a:p>
        </p:txBody>
      </p:sp>
      <p:cxnSp>
        <p:nvCxnSpPr>
          <p:cNvPr id="225" name="Google Shape;225;p29"/>
          <p:cNvCxnSpPr/>
          <p:nvPr/>
        </p:nvCxnSpPr>
        <p:spPr>
          <a:xfrm>
            <a:off x="2954600" y="1590750"/>
            <a:ext cx="4370100" cy="12900"/>
          </a:xfrm>
          <a:prstGeom prst="straightConnector1">
            <a:avLst/>
          </a:prstGeom>
          <a:noFill/>
          <a:ln cap="flat" cmpd="sng" w="9525">
            <a:solidFill>
              <a:schemeClr val="dk1"/>
            </a:solidFill>
            <a:prstDash val="solid"/>
            <a:round/>
            <a:headEnd len="med" w="med" type="none"/>
            <a:tailEnd len="med" w="med" type="triangle"/>
          </a:ln>
        </p:spPr>
      </p:cxnSp>
      <p:cxnSp>
        <p:nvCxnSpPr>
          <p:cNvPr id="226" name="Google Shape;226;p29"/>
          <p:cNvCxnSpPr/>
          <p:nvPr/>
        </p:nvCxnSpPr>
        <p:spPr>
          <a:xfrm>
            <a:off x="3380025" y="2157950"/>
            <a:ext cx="3325800" cy="206400"/>
          </a:xfrm>
          <a:prstGeom prst="straightConnector1">
            <a:avLst/>
          </a:prstGeom>
          <a:noFill/>
          <a:ln cap="flat" cmpd="sng" w="9525">
            <a:solidFill>
              <a:schemeClr val="dk1"/>
            </a:solidFill>
            <a:prstDash val="solid"/>
            <a:round/>
            <a:headEnd len="med" w="med" type="none"/>
            <a:tailEnd len="med" w="med" type="triangle"/>
          </a:ln>
        </p:spPr>
      </p:cxnSp>
      <p:cxnSp>
        <p:nvCxnSpPr>
          <p:cNvPr id="227" name="Google Shape;227;p29"/>
          <p:cNvCxnSpPr/>
          <p:nvPr/>
        </p:nvCxnSpPr>
        <p:spPr>
          <a:xfrm>
            <a:off x="3380025" y="2712250"/>
            <a:ext cx="1637100" cy="103200"/>
          </a:xfrm>
          <a:prstGeom prst="straightConnector1">
            <a:avLst/>
          </a:prstGeom>
          <a:noFill/>
          <a:ln cap="flat" cmpd="sng" w="9525">
            <a:solidFill>
              <a:schemeClr val="dk1"/>
            </a:solidFill>
            <a:prstDash val="solid"/>
            <a:round/>
            <a:headEnd len="med" w="med" type="none"/>
            <a:tailEnd len="med" w="med" type="triangle"/>
          </a:ln>
        </p:spPr>
      </p:cxnSp>
      <p:cxnSp>
        <p:nvCxnSpPr>
          <p:cNvPr id="228" name="Google Shape;228;p29"/>
          <p:cNvCxnSpPr/>
          <p:nvPr/>
        </p:nvCxnSpPr>
        <p:spPr>
          <a:xfrm flipH="1" rot="10800000">
            <a:off x="3302675" y="2931450"/>
            <a:ext cx="3364500" cy="386700"/>
          </a:xfrm>
          <a:prstGeom prst="straightConnector1">
            <a:avLst/>
          </a:prstGeom>
          <a:noFill/>
          <a:ln cap="flat" cmpd="sng" w="9525">
            <a:solidFill>
              <a:schemeClr val="dk1"/>
            </a:solidFill>
            <a:prstDash val="solid"/>
            <a:round/>
            <a:headEnd len="med" w="med" type="none"/>
            <a:tailEnd len="med" w="med" type="triangle"/>
          </a:ln>
        </p:spPr>
      </p:cxnSp>
      <p:cxnSp>
        <p:nvCxnSpPr>
          <p:cNvPr id="229" name="Google Shape;229;p29"/>
          <p:cNvCxnSpPr/>
          <p:nvPr/>
        </p:nvCxnSpPr>
        <p:spPr>
          <a:xfrm flipH="1" rot="10800000">
            <a:off x="3405800" y="3459875"/>
            <a:ext cx="3364500" cy="5286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The User Interface: Settings Tab</a:t>
            </a:r>
            <a:endParaRPr b="1" sz="2520">
              <a:solidFill>
                <a:srgbClr val="ECF0F1"/>
              </a:solidFill>
            </a:endParaRPr>
          </a:p>
        </p:txBody>
      </p:sp>
      <p:sp>
        <p:nvSpPr>
          <p:cNvPr id="235" name="Google Shape;235;p30"/>
          <p:cNvSpPr txBox="1"/>
          <p:nvPr/>
        </p:nvSpPr>
        <p:spPr>
          <a:xfrm>
            <a:off x="25775" y="1371600"/>
            <a:ext cx="4546200" cy="857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This tab allows for on-the-fly system configuration.</a:t>
            </a:r>
            <a:endParaRPr sz="1700">
              <a:solidFill>
                <a:schemeClr val="lt1"/>
              </a:solidFill>
              <a:latin typeface="Lato"/>
              <a:ea typeface="Lato"/>
              <a:cs typeface="Lato"/>
              <a:sym typeface="Lato"/>
            </a:endParaRPr>
          </a:p>
        </p:txBody>
      </p:sp>
      <p:sp>
        <p:nvSpPr>
          <p:cNvPr id="236" name="Google Shape;236;p30"/>
          <p:cNvSpPr txBox="1"/>
          <p:nvPr/>
        </p:nvSpPr>
        <p:spPr>
          <a:xfrm>
            <a:off x="25775" y="2229220"/>
            <a:ext cx="4546200" cy="85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Camera Selection: Dropdown menu to choose between "Built-in Cam" and "ESP32 Cam."</a:t>
            </a:r>
            <a:endParaRPr sz="1700">
              <a:solidFill>
                <a:schemeClr val="lt2"/>
              </a:solidFill>
              <a:latin typeface="Lato"/>
              <a:ea typeface="Lato"/>
              <a:cs typeface="Lato"/>
              <a:sym typeface="Lato"/>
            </a:endParaRPr>
          </a:p>
        </p:txBody>
      </p:sp>
      <p:sp>
        <p:nvSpPr>
          <p:cNvPr id="237" name="Google Shape;237;p30"/>
          <p:cNvSpPr txBox="1"/>
          <p:nvPr/>
        </p:nvSpPr>
        <p:spPr>
          <a:xfrm>
            <a:off x="25775" y="3188474"/>
            <a:ext cx="4546200" cy="857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Apply Buttons: Settings are applied instantly without restarting the application.</a:t>
            </a:r>
            <a:endParaRPr sz="1700">
              <a:solidFill>
                <a:schemeClr val="lt2"/>
              </a:solidFill>
              <a:latin typeface="Lato"/>
              <a:ea typeface="Lato"/>
              <a:cs typeface="Lato"/>
              <a:sym typeface="Lato"/>
            </a:endParaRPr>
          </a:p>
          <a:p>
            <a:pPr indent="0" lvl="0" marL="45720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sp>
        <p:nvSpPr>
          <p:cNvPr id="238" name="Google Shape;238;p30"/>
          <p:cNvSpPr txBox="1"/>
          <p:nvPr/>
        </p:nvSpPr>
        <p:spPr>
          <a:xfrm>
            <a:off x="25775" y="4232826"/>
            <a:ext cx="4546200" cy="8577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Model Selection: Dropdown menu to switch between "YuNet," "Haar Cascade," and "Custom CNN" face detectors.</a:t>
            </a:r>
            <a:endParaRPr sz="1700">
              <a:solidFill>
                <a:schemeClr val="lt2"/>
              </a:solidFill>
              <a:latin typeface="Lato"/>
              <a:ea typeface="Lato"/>
              <a:cs typeface="Lato"/>
              <a:sym typeface="Lato"/>
            </a:endParaRPr>
          </a:p>
        </p:txBody>
      </p:sp>
      <p:pic>
        <p:nvPicPr>
          <p:cNvPr id="239" name="Google Shape;239;p30" title="settings esp32 cam YuNet.PNG"/>
          <p:cNvPicPr preferRelativeResize="0"/>
          <p:nvPr/>
        </p:nvPicPr>
        <p:blipFill rotWithShape="1">
          <a:blip r:embed="rId3">
            <a:alphaModFix/>
          </a:blip>
          <a:srcRect b="0" l="60339" r="0" t="0"/>
          <a:stretch/>
        </p:blipFill>
        <p:spPr>
          <a:xfrm>
            <a:off x="5243825" y="956275"/>
            <a:ext cx="3092573" cy="4187226"/>
          </a:xfrm>
          <a:prstGeom prst="rect">
            <a:avLst/>
          </a:prstGeom>
          <a:noFill/>
          <a:ln>
            <a:noFill/>
          </a:ln>
        </p:spPr>
      </p:pic>
      <p:cxnSp>
        <p:nvCxnSpPr>
          <p:cNvPr id="240" name="Google Shape;240;p30"/>
          <p:cNvCxnSpPr>
            <a:stCxn id="235" idx="3"/>
          </p:cNvCxnSpPr>
          <p:nvPr/>
        </p:nvCxnSpPr>
        <p:spPr>
          <a:xfrm flipH="1" rot="10800000">
            <a:off x="4571975" y="1296150"/>
            <a:ext cx="2199900" cy="504300"/>
          </a:xfrm>
          <a:prstGeom prst="straightConnector1">
            <a:avLst/>
          </a:prstGeom>
          <a:noFill/>
          <a:ln cap="flat" cmpd="sng" w="9525">
            <a:solidFill>
              <a:schemeClr val="dk1"/>
            </a:solidFill>
            <a:prstDash val="solid"/>
            <a:round/>
            <a:headEnd len="med" w="med" type="none"/>
            <a:tailEnd len="med" w="med" type="triangle"/>
          </a:ln>
        </p:spPr>
      </p:cxnSp>
      <p:cxnSp>
        <p:nvCxnSpPr>
          <p:cNvPr id="241" name="Google Shape;241;p30"/>
          <p:cNvCxnSpPr>
            <a:stCxn id="236" idx="3"/>
          </p:cNvCxnSpPr>
          <p:nvPr/>
        </p:nvCxnSpPr>
        <p:spPr>
          <a:xfrm flipH="1" rot="10800000">
            <a:off x="4571975" y="1907470"/>
            <a:ext cx="1900200" cy="750600"/>
          </a:xfrm>
          <a:prstGeom prst="straightConnector1">
            <a:avLst/>
          </a:prstGeom>
          <a:noFill/>
          <a:ln cap="flat" cmpd="sng" w="9525">
            <a:solidFill>
              <a:schemeClr val="dk1"/>
            </a:solidFill>
            <a:prstDash val="solid"/>
            <a:round/>
            <a:headEnd len="med" w="med" type="none"/>
            <a:tailEnd len="med" w="med" type="triangle"/>
          </a:ln>
        </p:spPr>
      </p:cxnSp>
      <p:cxnSp>
        <p:nvCxnSpPr>
          <p:cNvPr id="242" name="Google Shape;242;p30"/>
          <p:cNvCxnSpPr>
            <a:stCxn id="238" idx="3"/>
          </p:cNvCxnSpPr>
          <p:nvPr/>
        </p:nvCxnSpPr>
        <p:spPr>
          <a:xfrm flipH="1" rot="10800000">
            <a:off x="4571975" y="3106776"/>
            <a:ext cx="2753400" cy="1554900"/>
          </a:xfrm>
          <a:prstGeom prst="straightConnector1">
            <a:avLst/>
          </a:prstGeom>
          <a:noFill/>
          <a:ln cap="flat" cmpd="sng" w="9525">
            <a:solidFill>
              <a:schemeClr val="dk1"/>
            </a:solidFill>
            <a:prstDash val="solid"/>
            <a:round/>
            <a:headEnd len="med" w="med" type="none"/>
            <a:tailEnd len="med" w="med" type="triangle"/>
          </a:ln>
        </p:spPr>
      </p:cxnSp>
      <p:cxnSp>
        <p:nvCxnSpPr>
          <p:cNvPr id="243" name="Google Shape;243;p30"/>
          <p:cNvCxnSpPr>
            <a:stCxn id="237" idx="3"/>
          </p:cNvCxnSpPr>
          <p:nvPr/>
        </p:nvCxnSpPr>
        <p:spPr>
          <a:xfrm flipH="1" rot="10800000">
            <a:off x="4571975" y="2438024"/>
            <a:ext cx="1750200" cy="1179300"/>
          </a:xfrm>
          <a:prstGeom prst="straightConnector1">
            <a:avLst/>
          </a:prstGeom>
          <a:noFill/>
          <a:ln cap="flat" cmpd="sng" w="9525">
            <a:solidFill>
              <a:schemeClr val="dk1"/>
            </a:solidFill>
            <a:prstDash val="solid"/>
            <a:round/>
            <a:headEnd len="med" w="med" type="none"/>
            <a:tailEnd len="med" w="med" type="triangle"/>
          </a:ln>
        </p:spPr>
      </p:cxnSp>
      <p:cxnSp>
        <p:nvCxnSpPr>
          <p:cNvPr id="244" name="Google Shape;244;p30"/>
          <p:cNvCxnSpPr>
            <a:stCxn id="237" idx="3"/>
          </p:cNvCxnSpPr>
          <p:nvPr/>
        </p:nvCxnSpPr>
        <p:spPr>
          <a:xfrm flipH="1" rot="10800000">
            <a:off x="4571975" y="3337424"/>
            <a:ext cx="1923000" cy="279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The User Interface: Manage Persons</a:t>
            </a:r>
            <a:endParaRPr b="1" sz="2520">
              <a:solidFill>
                <a:srgbClr val="ECF0F1"/>
              </a:solidFill>
            </a:endParaRPr>
          </a:p>
        </p:txBody>
      </p:sp>
      <p:sp>
        <p:nvSpPr>
          <p:cNvPr id="250" name="Google Shape;250;p31"/>
          <p:cNvSpPr txBox="1"/>
          <p:nvPr/>
        </p:nvSpPr>
        <p:spPr>
          <a:xfrm>
            <a:off x="25775" y="1371600"/>
            <a:ext cx="5085300" cy="846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Provides full control over the user database.</a:t>
            </a:r>
            <a:endParaRPr sz="1700">
              <a:solidFill>
                <a:schemeClr val="lt2"/>
              </a:solidFill>
              <a:latin typeface="Lato"/>
              <a:ea typeface="Lato"/>
              <a:cs typeface="Lato"/>
              <a:sym typeface="Lato"/>
            </a:endParaRPr>
          </a:p>
        </p:txBody>
      </p:sp>
      <p:sp>
        <p:nvSpPr>
          <p:cNvPr id="251" name="Google Shape;251;p31"/>
          <p:cNvSpPr txBox="1"/>
          <p:nvPr/>
        </p:nvSpPr>
        <p:spPr>
          <a:xfrm>
            <a:off x="25775" y="2218583"/>
            <a:ext cx="5085300" cy="846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Registered List: Displays all individuals in the database with their name and access status.</a:t>
            </a:r>
            <a:endParaRPr sz="1700">
              <a:solidFill>
                <a:schemeClr val="lt2"/>
              </a:solidFill>
              <a:latin typeface="Lato"/>
              <a:ea typeface="Lato"/>
              <a:cs typeface="Lato"/>
              <a:sym typeface="Lato"/>
            </a:endParaRPr>
          </a:p>
        </p:txBody>
      </p:sp>
      <p:sp>
        <p:nvSpPr>
          <p:cNvPr id="252" name="Google Shape;252;p31"/>
          <p:cNvSpPr txBox="1"/>
          <p:nvPr/>
        </p:nvSpPr>
        <p:spPr>
          <a:xfrm>
            <a:off x="25775" y="3165942"/>
            <a:ext cx="5085300" cy="846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Delete Functionality: Easily remove individuals from the system with a single click.</a:t>
            </a:r>
            <a:endParaRPr sz="1700">
              <a:solidFill>
                <a:schemeClr val="lt2"/>
              </a:solidFill>
              <a:latin typeface="Lato"/>
              <a:ea typeface="Lato"/>
              <a:cs typeface="Lato"/>
              <a:sym typeface="Lato"/>
            </a:endParaRPr>
          </a:p>
        </p:txBody>
      </p:sp>
      <p:sp>
        <p:nvSpPr>
          <p:cNvPr id="253" name="Google Shape;253;p31"/>
          <p:cNvSpPr txBox="1"/>
          <p:nvPr/>
        </p:nvSpPr>
        <p:spPr>
          <a:xfrm>
            <a:off x="25775" y="4197342"/>
            <a:ext cx="5085300" cy="846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Status Indicator: Clearly shows whether a person is "Allowed" or "Not Allowed."</a:t>
            </a:r>
            <a:endParaRPr sz="1700">
              <a:solidFill>
                <a:schemeClr val="lt2"/>
              </a:solidFill>
              <a:latin typeface="Lato"/>
              <a:ea typeface="Lato"/>
              <a:cs typeface="Lato"/>
              <a:sym typeface="Lato"/>
            </a:endParaRPr>
          </a:p>
        </p:txBody>
      </p:sp>
      <p:pic>
        <p:nvPicPr>
          <p:cNvPr id="254" name="Google Shape;254;p31" title="Manage Persons.PNG"/>
          <p:cNvPicPr preferRelativeResize="0"/>
          <p:nvPr/>
        </p:nvPicPr>
        <p:blipFill rotWithShape="1">
          <a:blip r:embed="rId3">
            <a:alphaModFix/>
          </a:blip>
          <a:srcRect b="0" l="48103" r="0" t="0"/>
          <a:stretch/>
        </p:blipFill>
        <p:spPr>
          <a:xfrm>
            <a:off x="5284782" y="1307850"/>
            <a:ext cx="3706819" cy="383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221425" y="166075"/>
            <a:ext cx="5927700" cy="738000"/>
          </a:xfrm>
          <a:prstGeom prst="rect">
            <a:avLst/>
          </a:prstGeom>
          <a:noFill/>
          <a:ln>
            <a:noFill/>
          </a:ln>
          <a:effectLst>
            <a:outerShdw blurRad="342900" rotWithShape="0" algn="bl" dir="5400000" dist="209550">
              <a:srgbClr val="2C3E50">
                <a:alpha val="20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2500">
                <a:solidFill>
                  <a:srgbClr val="ECF0F1"/>
                </a:solidFill>
                <a:latin typeface="Montserrat"/>
                <a:ea typeface="Montserrat"/>
                <a:cs typeface="Montserrat"/>
                <a:sym typeface="Montserrat"/>
              </a:rPr>
              <a:t>Introduction &amp; Motivation</a:t>
            </a:r>
            <a:endParaRPr b="1" sz="2500">
              <a:solidFill>
                <a:srgbClr val="ECF0F1"/>
              </a:solidFill>
              <a:latin typeface="Montserrat"/>
              <a:ea typeface="Montserrat"/>
              <a:cs typeface="Montserrat"/>
              <a:sym typeface="Montserrat"/>
            </a:endParaRPr>
          </a:p>
        </p:txBody>
      </p:sp>
      <p:sp>
        <p:nvSpPr>
          <p:cNvPr id="65" name="Google Shape;65;p14"/>
          <p:cNvSpPr txBox="1"/>
          <p:nvPr/>
        </p:nvSpPr>
        <p:spPr>
          <a:xfrm>
            <a:off x="221425" y="1561500"/>
            <a:ext cx="8741700" cy="856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Growing Need: Facial recognition is a leading biometric technology used in security, access control, and personalized services. It offers a more seamless solution than traditional methods like passwords or ID cards.</a:t>
            </a:r>
            <a:endParaRPr sz="1700">
              <a:solidFill>
                <a:schemeClr val="lt2"/>
              </a:solidFill>
              <a:latin typeface="Lato"/>
              <a:ea typeface="Lato"/>
              <a:cs typeface="Lato"/>
              <a:sym typeface="Lato"/>
            </a:endParaRPr>
          </a:p>
        </p:txBody>
      </p:sp>
      <p:sp>
        <p:nvSpPr>
          <p:cNvPr id="66" name="Google Shape;66;p14"/>
          <p:cNvSpPr txBox="1"/>
          <p:nvPr/>
        </p:nvSpPr>
        <p:spPr>
          <a:xfrm>
            <a:off x="221425" y="2571751"/>
            <a:ext cx="8741700" cy="856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The Problem: Off-the-shelf systems are often static and perform poorly in varied, real-world conditions (e.g., low-light, different camera qualities). There is a need for a flexible system that allows users to balance performance and accuracy based on available resources.</a:t>
            </a:r>
            <a:endParaRPr sz="1700">
              <a:solidFill>
                <a:schemeClr val="lt2"/>
              </a:solidFill>
              <a:latin typeface="Lato"/>
              <a:ea typeface="Lato"/>
              <a:cs typeface="Lato"/>
              <a:sym typeface="Lato"/>
            </a:endParaRPr>
          </a:p>
        </p:txBody>
      </p:sp>
      <p:sp>
        <p:nvSpPr>
          <p:cNvPr id="67" name="Google Shape;67;p14"/>
          <p:cNvSpPr txBox="1"/>
          <p:nvPr/>
        </p:nvSpPr>
        <p:spPr>
          <a:xfrm>
            <a:off x="201150" y="3742850"/>
            <a:ext cx="8741700" cy="856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Our Solution: A complete, user-centric system that allows for the dynamic selection of face detection models and camera sources to adapt to different environments.</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Challenges &amp; Conclusion</a:t>
            </a:r>
            <a:endParaRPr b="1" sz="2520">
              <a:solidFill>
                <a:srgbClr val="ECF0F1"/>
              </a:solidFill>
            </a:endParaRPr>
          </a:p>
        </p:txBody>
      </p:sp>
      <p:sp>
        <p:nvSpPr>
          <p:cNvPr id="260" name="Google Shape;260;p32"/>
          <p:cNvSpPr txBox="1"/>
          <p:nvPr/>
        </p:nvSpPr>
        <p:spPr>
          <a:xfrm>
            <a:off x="50550" y="1270275"/>
            <a:ext cx="9042900" cy="1559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Key Challenges Overcome:</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Handling significant variations in lighting and camera angles. </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Optimizing detector models for real-time performance. </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Ensuring thread-safe database operations to prevent the GUI from freezing during I/O tasks.</a:t>
            </a:r>
            <a:endParaRPr sz="1700">
              <a:solidFill>
                <a:schemeClr val="lt2"/>
              </a:solidFill>
              <a:latin typeface="Lato"/>
              <a:ea typeface="Lato"/>
              <a:cs typeface="Lato"/>
              <a:sym typeface="Lato"/>
            </a:endParaRPr>
          </a:p>
        </p:txBody>
      </p:sp>
      <p:sp>
        <p:nvSpPr>
          <p:cNvPr id="261" name="Google Shape;261;p32"/>
          <p:cNvSpPr txBox="1"/>
          <p:nvPr/>
        </p:nvSpPr>
        <p:spPr>
          <a:xfrm>
            <a:off x="50550" y="2898075"/>
            <a:ext cx="9042900" cy="1961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Conclusion:</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We successfully developed a robust, flexible, and user-friendly real-time facial recognition system that met all initial objectives. </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The project demonstrates the effectiveness of custom-trained models, particularly with ArcFace loss, for creating highly discriminative embeddings. </a:t>
            </a:r>
            <a:endParaRPr sz="1700">
              <a:solidFill>
                <a:schemeClr val="lt2"/>
              </a:solidFill>
              <a:latin typeface="Lato"/>
              <a:ea typeface="Lato"/>
              <a:cs typeface="Lato"/>
              <a:sym typeface="Lato"/>
            </a:endParaRPr>
          </a:p>
          <a:p>
            <a:pPr indent="-336550" lvl="1" marL="9144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The evaluation highlighted that real-world deployment success is critically dependent on the quality and balance of the underlying data.</a:t>
            </a:r>
            <a:endParaRPr sz="1700">
              <a:solidFill>
                <a:schemeClr val="l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Future Work</a:t>
            </a:r>
            <a:endParaRPr b="1" sz="2520">
              <a:solidFill>
                <a:srgbClr val="ECF0F1"/>
              </a:solidFill>
            </a:endParaRPr>
          </a:p>
        </p:txBody>
      </p:sp>
      <p:sp>
        <p:nvSpPr>
          <p:cNvPr id="267" name="Google Shape;267;p33"/>
          <p:cNvSpPr txBox="1"/>
          <p:nvPr/>
        </p:nvSpPr>
        <p:spPr>
          <a:xfrm>
            <a:off x="0" y="1026175"/>
            <a:ext cx="9144000" cy="12063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Security &amp; Robustness:</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Liveness Detection: Incorporate anti-spoofing mechanisms (e.g., blink detection, texture analysis) to prevent attacks using photos or videos. </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Improve Dataset Quality: Augment the training data with more diverse and balanced identities to enhance generalization.</a:t>
            </a:r>
            <a:endParaRPr sz="1500">
              <a:solidFill>
                <a:schemeClr val="dk1"/>
              </a:solidFill>
              <a:latin typeface="Lato"/>
              <a:ea typeface="Lato"/>
              <a:cs typeface="Lato"/>
              <a:sym typeface="Lato"/>
            </a:endParaRPr>
          </a:p>
        </p:txBody>
      </p:sp>
      <p:sp>
        <p:nvSpPr>
          <p:cNvPr id="268" name="Google Shape;268;p33"/>
          <p:cNvSpPr txBox="1"/>
          <p:nvPr/>
        </p:nvSpPr>
        <p:spPr>
          <a:xfrm>
            <a:off x="0" y="2232476"/>
            <a:ext cx="9144000" cy="14418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Performance and Deployment:</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Performance Optimization: Implement GPU acceleration (CUDA) and explore model compression techniques like quantization and pruning for deployment on edge devices (e.g., Raspberry Pi, Jetson Nano). </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Standalone Application: Package the system into a standalone executable for easier distribution and use.</a:t>
            </a:r>
            <a:endParaRPr sz="1500">
              <a:solidFill>
                <a:schemeClr val="dk1"/>
              </a:solidFill>
              <a:latin typeface="Lato"/>
              <a:ea typeface="Lato"/>
              <a:cs typeface="Lato"/>
              <a:sym typeface="Lato"/>
            </a:endParaRPr>
          </a:p>
        </p:txBody>
      </p:sp>
      <p:sp>
        <p:nvSpPr>
          <p:cNvPr id="269" name="Google Shape;269;p33"/>
          <p:cNvSpPr txBox="1"/>
          <p:nvPr/>
        </p:nvSpPr>
        <p:spPr>
          <a:xfrm>
            <a:off x="0" y="3585176"/>
            <a:ext cx="9144000" cy="15582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Model &amp; Feature Expansion:</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Advanced Models: Add support for state-of-the-art detection models like RetinaFace and investigate newer loss functions such as CurricularFace. </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Multi-Face Support: Extend the pipeline to detect and track multiple faces within a single frame. </a:t>
            </a:r>
            <a:endParaRPr sz="1500">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Cloud Integration: Connect the database to a cloud service to enable remote management and synchronization across multiple devices.</a:t>
            </a:r>
            <a:endParaRPr sz="150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2009850" y="1705950"/>
            <a:ext cx="5124300" cy="17316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6400">
                <a:solidFill>
                  <a:srgbClr val="ECF0F1"/>
                </a:solidFill>
              </a:rPr>
              <a:t> Thank You</a:t>
            </a:r>
            <a:endParaRPr b="1" sz="6400">
              <a:solidFill>
                <a:srgbClr val="ECF0F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990"/>
              <a:buNone/>
            </a:pPr>
            <a:r>
              <a:rPr b="1" lang="en" sz="2520">
                <a:solidFill>
                  <a:srgbClr val="ECF0F1"/>
                </a:solidFill>
                <a:latin typeface="Montserrat"/>
                <a:ea typeface="Montserrat"/>
                <a:cs typeface="Montserrat"/>
                <a:sym typeface="Montserrat"/>
              </a:rPr>
              <a:t>Our Core Objectives</a:t>
            </a:r>
            <a:endParaRPr b="1" sz="2520">
              <a:solidFill>
                <a:srgbClr val="ECF0F1"/>
              </a:solidFill>
              <a:latin typeface="Montserrat"/>
              <a:ea typeface="Montserrat"/>
              <a:cs typeface="Montserrat"/>
              <a:sym typeface="Montserrat"/>
            </a:endParaRPr>
          </a:p>
        </p:txBody>
      </p:sp>
      <p:sp>
        <p:nvSpPr>
          <p:cNvPr id="73" name="Google Shape;73;p15"/>
          <p:cNvSpPr txBox="1"/>
          <p:nvPr/>
        </p:nvSpPr>
        <p:spPr>
          <a:xfrm>
            <a:off x="311700" y="1526925"/>
            <a:ext cx="8296200" cy="658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Develop a Complete Pipeline: To design and implement a comprehensive, real-time face recognition system from image acquisition to final identification.</a:t>
            </a:r>
            <a:endParaRPr sz="1700">
              <a:solidFill>
                <a:schemeClr val="lt2"/>
              </a:solidFill>
              <a:latin typeface="Lato"/>
              <a:ea typeface="Lato"/>
              <a:cs typeface="Lato"/>
              <a:sym typeface="Lato"/>
            </a:endParaRPr>
          </a:p>
        </p:txBody>
      </p:sp>
      <p:sp>
        <p:nvSpPr>
          <p:cNvPr id="74" name="Google Shape;74;p15"/>
          <p:cNvSpPr txBox="1"/>
          <p:nvPr/>
        </p:nvSpPr>
        <p:spPr>
          <a:xfrm>
            <a:off x="311700" y="2292373"/>
            <a:ext cx="8296200" cy="6582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Integrate Multiple Detectors: To integrate and allow comparison between three distinct face detection models: YuNet, Haar Cascade, and a custom-trained CNN.</a:t>
            </a:r>
            <a:endParaRPr sz="1700">
              <a:solidFill>
                <a:schemeClr val="lt2"/>
              </a:solidFill>
              <a:latin typeface="Lato"/>
              <a:ea typeface="Lato"/>
              <a:cs typeface="Lato"/>
              <a:sym typeface="Lato"/>
            </a:endParaRPr>
          </a:p>
        </p:txBody>
      </p:sp>
      <p:sp>
        <p:nvSpPr>
          <p:cNvPr id="75" name="Google Shape;75;p15"/>
          <p:cNvSpPr txBox="1"/>
          <p:nvPr/>
        </p:nvSpPr>
        <p:spPr>
          <a:xfrm>
            <a:off x="311700" y="4001248"/>
            <a:ext cx="8296200" cy="95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Build an Intuitive GUI: To create a user-friendly interface for managing camera sources (Webcam, ESP32-CAM), switching models, and overseeing a database of registered users.</a:t>
            </a:r>
            <a:endParaRPr sz="1700">
              <a:solidFill>
                <a:schemeClr val="lt2"/>
              </a:solidFill>
              <a:latin typeface="Lato"/>
              <a:ea typeface="Lato"/>
              <a:cs typeface="Lato"/>
              <a:sym typeface="Lato"/>
            </a:endParaRPr>
          </a:p>
        </p:txBody>
      </p:sp>
      <p:sp>
        <p:nvSpPr>
          <p:cNvPr id="76" name="Google Shape;76;p15"/>
          <p:cNvSpPr txBox="1"/>
          <p:nvPr/>
        </p:nvSpPr>
        <p:spPr>
          <a:xfrm>
            <a:off x="311700" y="3057822"/>
            <a:ext cx="8296200" cy="857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Train a High-Accuracy Recognition Model: To train a robust face recognition model using a ResNet-based architecture and an ArcFace loss function to generate highly discriminative facial embeddings.</a:t>
            </a:r>
            <a:endParaRPr sz="1700">
              <a:solidFill>
                <a:schemeClr val="lt2"/>
              </a:solidFill>
              <a:latin typeface="Lato"/>
              <a:ea typeface="Lato"/>
              <a:cs typeface="Lato"/>
              <a:sym typeface="Lato"/>
            </a:endParaRPr>
          </a:p>
          <a:p>
            <a:pPr indent="0" lvl="0" marL="45720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pic>
        <p:nvPicPr>
          <p:cNvPr descr="File:Face Recognition 3252983.png - Wikimedia Commons" id="77" name="Google Shape;77;p15"/>
          <p:cNvPicPr preferRelativeResize="0"/>
          <p:nvPr/>
        </p:nvPicPr>
        <p:blipFill>
          <a:blip r:embed="rId3">
            <a:alphaModFix/>
          </a:blip>
          <a:stretch>
            <a:fillRect/>
          </a:stretch>
        </p:blipFill>
        <p:spPr>
          <a:xfrm>
            <a:off x="8462151" y="2461443"/>
            <a:ext cx="607616" cy="433737"/>
          </a:xfrm>
          <a:prstGeom prst="rect">
            <a:avLst/>
          </a:prstGeom>
          <a:noFill/>
          <a:ln>
            <a:noFill/>
          </a:ln>
        </p:spPr>
      </p:pic>
      <p:pic>
        <p:nvPicPr>
          <p:cNvPr descr="Artificial Neural Network with Chip | common visualization o… | Flickr" id="78" name="Google Shape;78;p15"/>
          <p:cNvPicPr preferRelativeResize="0"/>
          <p:nvPr/>
        </p:nvPicPr>
        <p:blipFill>
          <a:blip r:embed="rId4">
            <a:alphaModFix/>
          </a:blip>
          <a:stretch>
            <a:fillRect/>
          </a:stretch>
        </p:blipFill>
        <p:spPr>
          <a:xfrm>
            <a:off x="8462162" y="3280618"/>
            <a:ext cx="607616" cy="390605"/>
          </a:xfrm>
          <a:prstGeom prst="rect">
            <a:avLst/>
          </a:prstGeom>
          <a:noFill/>
          <a:ln>
            <a:noFill/>
          </a:ln>
        </p:spPr>
      </p:pic>
      <p:pic>
        <p:nvPicPr>
          <p:cNvPr descr="a cartoon illustration of a man sitting in front of a computer monitor (Provided by Tenor)" id="79" name="Google Shape;79;p15"/>
          <p:cNvPicPr preferRelativeResize="0"/>
          <p:nvPr/>
        </p:nvPicPr>
        <p:blipFill>
          <a:blip r:embed="rId5">
            <a:alphaModFix/>
          </a:blip>
          <a:stretch>
            <a:fillRect/>
          </a:stretch>
        </p:blipFill>
        <p:spPr>
          <a:xfrm>
            <a:off x="8387919" y="1432050"/>
            <a:ext cx="756081" cy="648057"/>
          </a:xfrm>
          <a:prstGeom prst="rect">
            <a:avLst/>
          </a:prstGeom>
          <a:noFill/>
          <a:ln>
            <a:noFill/>
          </a:ln>
        </p:spPr>
      </p:pic>
      <p:pic>
        <p:nvPicPr>
          <p:cNvPr descr="a blue check mark with a black line on it (Provided by Tenor)" id="80" name="Google Shape;80;p15"/>
          <p:cNvPicPr preferRelativeResize="0"/>
          <p:nvPr/>
        </p:nvPicPr>
        <p:blipFill>
          <a:blip r:embed="rId6">
            <a:alphaModFix/>
          </a:blip>
          <a:stretch>
            <a:fillRect/>
          </a:stretch>
        </p:blipFill>
        <p:spPr>
          <a:xfrm>
            <a:off x="8462151" y="4144495"/>
            <a:ext cx="607617" cy="5208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221425" y="166075"/>
            <a:ext cx="5927700" cy="738000"/>
          </a:xfrm>
          <a:prstGeom prst="rect">
            <a:avLst/>
          </a:prstGeom>
          <a:noFill/>
          <a:ln>
            <a:noFill/>
          </a:ln>
          <a:effectLst>
            <a:outerShdw blurRad="342900" rotWithShape="0" algn="bl" dir="5400000" dist="209550">
              <a:srgbClr val="2C3E50">
                <a:alpha val="2000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lang="en" sz="2500">
                <a:solidFill>
                  <a:srgbClr val="ECF0F1"/>
                </a:solidFill>
                <a:latin typeface="Montserrat"/>
                <a:ea typeface="Montserrat"/>
                <a:cs typeface="Montserrat"/>
                <a:sym typeface="Montserrat"/>
              </a:rPr>
              <a:t>Scope of the Project</a:t>
            </a:r>
            <a:endParaRPr b="1" sz="2500">
              <a:solidFill>
                <a:srgbClr val="ECF0F1"/>
              </a:solidFill>
              <a:latin typeface="Montserrat"/>
              <a:ea typeface="Montserrat"/>
              <a:cs typeface="Montserrat"/>
              <a:sym typeface="Montserrat"/>
            </a:endParaRPr>
          </a:p>
        </p:txBody>
      </p:sp>
      <p:sp>
        <p:nvSpPr>
          <p:cNvPr id="86" name="Google Shape;86;p16"/>
          <p:cNvSpPr txBox="1"/>
          <p:nvPr/>
        </p:nvSpPr>
        <p:spPr>
          <a:xfrm>
            <a:off x="221400" y="1100200"/>
            <a:ext cx="4350600" cy="3909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In Scope:</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 modular software application developed in Python.</a:t>
            </a:r>
            <a:endParaRPr sz="1700">
              <a:solidFill>
                <a:schemeClr val="lt2"/>
              </a:solidFill>
              <a:latin typeface="Lato"/>
              <a:ea typeface="Lato"/>
              <a:cs typeface="Lato"/>
              <a:sym typeface="Lato"/>
            </a:endParaRPr>
          </a:p>
          <a:p>
            <a:pPr indent="0" lvl="0" marL="914400" rtl="0" algn="l">
              <a:spcBef>
                <a:spcPts val="0"/>
              </a:spcBef>
              <a:spcAft>
                <a:spcPts val="0"/>
              </a:spcAft>
              <a:buNone/>
            </a:pPr>
            <a:r>
              <a:rPr lang="en" sz="1700">
                <a:solidFill>
                  <a:schemeClr val="lt2"/>
                </a:solidFill>
                <a:latin typeface="Lato"/>
                <a:ea typeface="Lato"/>
                <a:cs typeface="Lato"/>
                <a:sym typeface="Lato"/>
              </a:rPr>
              <a:t>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Integration of built-in webcams and IP-based ESP32-CAMs. </a:t>
            </a:r>
            <a:endParaRPr sz="1700">
              <a:solidFill>
                <a:schemeClr val="lt2"/>
              </a:solidFill>
              <a:latin typeface="Lato"/>
              <a:ea typeface="Lato"/>
              <a:cs typeface="Lato"/>
              <a:sym typeface="Lato"/>
            </a:endParaRPr>
          </a:p>
          <a:p>
            <a:pPr indent="0" lvl="0" marL="914400" rtl="0" algn="l">
              <a:spcBef>
                <a:spcPts val="0"/>
              </a:spcBef>
              <a:spcAft>
                <a:spcPts val="0"/>
              </a:spcAft>
              <a:buNone/>
            </a:pPr>
            <a:r>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Training and comparison of three different face detection algorithms. </a:t>
            </a:r>
            <a:endParaRPr sz="1700">
              <a:solidFill>
                <a:schemeClr val="lt2"/>
              </a:solidFill>
              <a:latin typeface="Lato"/>
              <a:ea typeface="Lato"/>
              <a:cs typeface="Lato"/>
              <a:sym typeface="Lato"/>
            </a:endParaRPr>
          </a:p>
          <a:p>
            <a:pPr indent="0" lvl="0" marL="914400" rtl="0" algn="l">
              <a:spcBef>
                <a:spcPts val="0"/>
              </a:spcBef>
              <a:spcAft>
                <a:spcPts val="0"/>
              </a:spcAft>
              <a:buNone/>
            </a:pPr>
            <a:r>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Use of a local SQLite database for user management and storing facial embeddings. </a:t>
            </a:r>
            <a:endParaRPr sz="1700">
              <a:solidFill>
                <a:schemeClr val="lt2"/>
              </a:solidFill>
              <a:latin typeface="Lato"/>
              <a:ea typeface="Lato"/>
              <a:cs typeface="Lato"/>
              <a:sym typeface="Lato"/>
            </a:endParaRPr>
          </a:p>
        </p:txBody>
      </p:sp>
      <p:sp>
        <p:nvSpPr>
          <p:cNvPr id="87" name="Google Shape;87;p16"/>
          <p:cNvSpPr txBox="1"/>
          <p:nvPr/>
        </p:nvSpPr>
        <p:spPr>
          <a:xfrm>
            <a:off x="4572000" y="1100200"/>
            <a:ext cx="4350600" cy="39096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Out of </a:t>
            </a:r>
            <a:r>
              <a:rPr lang="en" sz="1700">
                <a:solidFill>
                  <a:schemeClr val="lt2"/>
                </a:solidFill>
                <a:latin typeface="Lato"/>
                <a:ea typeface="Lato"/>
                <a:cs typeface="Lato"/>
                <a:sym typeface="Lato"/>
              </a:rPr>
              <a:t>Scope:</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Anti-spoofing mechanisms to detect liveness (e.g., using a photo or mask). </a:t>
            </a:r>
            <a:endParaRPr sz="1700">
              <a:solidFill>
                <a:schemeClr val="lt2"/>
              </a:solidFill>
              <a:latin typeface="Lato"/>
              <a:ea typeface="Lato"/>
              <a:cs typeface="Lato"/>
              <a:sym typeface="Lato"/>
            </a:endParaRPr>
          </a:p>
          <a:p>
            <a:pPr indent="0" lvl="0" marL="914400" rtl="0" algn="l">
              <a:spcBef>
                <a:spcPts val="0"/>
              </a:spcBef>
              <a:spcAft>
                <a:spcPts val="0"/>
              </a:spcAft>
              <a:buNone/>
            </a:pPr>
            <a:r>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Large-scale, cloud-based deployment or distributed database management. </a:t>
            </a:r>
            <a:endParaRPr sz="1700">
              <a:solidFill>
                <a:schemeClr val="lt2"/>
              </a:solidFill>
              <a:latin typeface="Lato"/>
              <a:ea typeface="Lato"/>
              <a:cs typeface="Lato"/>
              <a:sym typeface="Lato"/>
            </a:endParaRPr>
          </a:p>
          <a:p>
            <a:pPr indent="0" lvl="0" marL="914400" rtl="0" algn="l">
              <a:spcBef>
                <a:spcPts val="0"/>
              </a:spcBef>
              <a:spcAft>
                <a:spcPts val="0"/>
              </a:spcAft>
              <a:buNone/>
            </a:pPr>
            <a:r>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Complex face tracking to follow a person moving across the frame. </a:t>
            </a:r>
            <a:endParaRPr sz="1700">
              <a:solidFill>
                <a:schemeClr val="lt2"/>
              </a:solidFill>
              <a:latin typeface="Lato"/>
              <a:ea typeface="Lato"/>
              <a:cs typeface="Lato"/>
              <a:sym typeface="Lato"/>
            </a:endParaRPr>
          </a:p>
          <a:p>
            <a:pPr indent="0" lvl="0" marL="914400" rtl="0" algn="l">
              <a:spcBef>
                <a:spcPts val="0"/>
              </a:spcBef>
              <a:spcAft>
                <a:spcPts val="0"/>
              </a:spcAft>
              <a:buNone/>
            </a:pPr>
            <a:r>
              <a:t/>
            </a:r>
            <a:endParaRPr sz="1700">
              <a:solidFill>
                <a:schemeClr val="lt2"/>
              </a:solidFill>
              <a:latin typeface="Lato"/>
              <a:ea typeface="Lato"/>
              <a:cs typeface="Lato"/>
              <a:sym typeface="Lato"/>
            </a:endParaRPr>
          </a:p>
          <a:p>
            <a:pPr indent="-336550" lvl="1" marL="9144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Detection of multiple faces in a single frame. </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990"/>
              <a:buFont typeface="Arial"/>
              <a:buNone/>
            </a:pPr>
            <a:r>
              <a:rPr b="1" lang="en" sz="2520">
                <a:solidFill>
                  <a:srgbClr val="ECF0F1"/>
                </a:solidFill>
              </a:rPr>
              <a:t>High-Level System Architecture</a:t>
            </a:r>
            <a:endParaRPr b="1" sz="2520">
              <a:solidFill>
                <a:srgbClr val="ECF0F1"/>
              </a:solidFill>
            </a:endParaRPr>
          </a:p>
        </p:txBody>
      </p:sp>
      <p:sp>
        <p:nvSpPr>
          <p:cNvPr id="93" name="Google Shape;93;p17"/>
          <p:cNvSpPr txBox="1"/>
          <p:nvPr/>
        </p:nvSpPr>
        <p:spPr>
          <a:xfrm>
            <a:off x="1297500" y="881250"/>
            <a:ext cx="7692300" cy="42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solidFill>
                  <a:srgbClr val="ECF0F1"/>
                </a:solidFill>
                <a:latin typeface="Lato"/>
                <a:ea typeface="Lato"/>
                <a:cs typeface="Lato"/>
                <a:sym typeface="Lato"/>
              </a:rPr>
              <a:t>Our system is built on a modular Python architecture, separating core functionalities for maintainability and scalability.</a:t>
            </a:r>
            <a:endParaRPr>
              <a:solidFill>
                <a:srgbClr val="ECF0F1"/>
              </a:solidFill>
              <a:latin typeface="Lato"/>
              <a:ea typeface="Lato"/>
              <a:cs typeface="Lato"/>
              <a:sym typeface="Lato"/>
            </a:endParaRPr>
          </a:p>
        </p:txBody>
      </p:sp>
      <p:sp>
        <p:nvSpPr>
          <p:cNvPr id="94" name="Google Shape;94;p17"/>
          <p:cNvSpPr/>
          <p:nvPr/>
        </p:nvSpPr>
        <p:spPr>
          <a:xfrm>
            <a:off x="521300" y="25780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Camera Feed (Built-in / ESP32)</a:t>
            </a:r>
            <a:endParaRPr>
              <a:latin typeface="Lato"/>
              <a:ea typeface="Lato"/>
              <a:cs typeface="Lato"/>
              <a:sym typeface="Lato"/>
            </a:endParaRPr>
          </a:p>
        </p:txBody>
      </p:sp>
      <p:sp>
        <p:nvSpPr>
          <p:cNvPr id="95" name="Google Shape;95;p17"/>
          <p:cNvSpPr/>
          <p:nvPr/>
        </p:nvSpPr>
        <p:spPr>
          <a:xfrm>
            <a:off x="2576550" y="25927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Frame Pre-processing (OpenCV)</a:t>
            </a:r>
            <a:endParaRPr>
              <a:latin typeface="Lato"/>
              <a:ea typeface="Lato"/>
              <a:cs typeface="Lato"/>
              <a:sym typeface="Lato"/>
            </a:endParaRPr>
          </a:p>
        </p:txBody>
      </p:sp>
      <p:sp>
        <p:nvSpPr>
          <p:cNvPr id="96" name="Google Shape;96;p17"/>
          <p:cNvSpPr/>
          <p:nvPr/>
        </p:nvSpPr>
        <p:spPr>
          <a:xfrm>
            <a:off x="1727825" y="40903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GUI Output (CustomTkinter)</a:t>
            </a:r>
            <a:endParaRPr>
              <a:latin typeface="Lato"/>
              <a:ea typeface="Lato"/>
              <a:cs typeface="Lato"/>
              <a:sym typeface="Lato"/>
            </a:endParaRPr>
          </a:p>
        </p:txBody>
      </p:sp>
      <p:sp>
        <p:nvSpPr>
          <p:cNvPr id="97" name="Google Shape;97;p17"/>
          <p:cNvSpPr/>
          <p:nvPr/>
        </p:nvSpPr>
        <p:spPr>
          <a:xfrm>
            <a:off x="3712800" y="40903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Database Matching (SQLite)</a:t>
            </a:r>
            <a:endParaRPr>
              <a:latin typeface="Lato"/>
              <a:ea typeface="Lato"/>
              <a:cs typeface="Lato"/>
              <a:sym typeface="Lato"/>
            </a:endParaRPr>
          </a:p>
        </p:txBody>
      </p:sp>
      <p:sp>
        <p:nvSpPr>
          <p:cNvPr id="98" name="Google Shape;98;p17"/>
          <p:cNvSpPr/>
          <p:nvPr/>
        </p:nvSpPr>
        <p:spPr>
          <a:xfrm>
            <a:off x="5697775" y="4090350"/>
            <a:ext cx="19968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Embedding Generation (Custom Recognition Model)</a:t>
            </a:r>
            <a:endParaRPr>
              <a:latin typeface="Lato"/>
              <a:ea typeface="Lato"/>
              <a:cs typeface="Lato"/>
              <a:sym typeface="Lato"/>
            </a:endParaRPr>
          </a:p>
        </p:txBody>
      </p:sp>
      <p:sp>
        <p:nvSpPr>
          <p:cNvPr id="99" name="Google Shape;99;p17"/>
          <p:cNvSpPr/>
          <p:nvPr/>
        </p:nvSpPr>
        <p:spPr>
          <a:xfrm>
            <a:off x="4631800" y="25843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Face Detection</a:t>
            </a:r>
            <a:endParaRPr>
              <a:latin typeface="Lato"/>
              <a:ea typeface="Lato"/>
              <a:cs typeface="Lato"/>
              <a:sym typeface="Lato"/>
            </a:endParaRPr>
          </a:p>
        </p:txBody>
      </p:sp>
      <p:cxnSp>
        <p:nvCxnSpPr>
          <p:cNvPr id="100" name="Google Shape;100;p17"/>
          <p:cNvCxnSpPr>
            <a:stCxn id="94" idx="3"/>
            <a:endCxn id="95" idx="1"/>
          </p:cNvCxnSpPr>
          <p:nvPr/>
        </p:nvCxnSpPr>
        <p:spPr>
          <a:xfrm>
            <a:off x="2262800" y="2964450"/>
            <a:ext cx="313800" cy="14700"/>
          </a:xfrm>
          <a:prstGeom prst="straightConnector1">
            <a:avLst/>
          </a:prstGeom>
          <a:noFill/>
          <a:ln cap="flat" cmpd="sng" w="9525">
            <a:solidFill>
              <a:srgbClr val="ECF0F1"/>
            </a:solidFill>
            <a:prstDash val="solid"/>
            <a:round/>
            <a:headEnd len="med" w="med" type="none"/>
            <a:tailEnd len="med" w="med" type="triangle"/>
          </a:ln>
        </p:spPr>
      </p:cxnSp>
      <p:cxnSp>
        <p:nvCxnSpPr>
          <p:cNvPr id="101" name="Google Shape;101;p17"/>
          <p:cNvCxnSpPr>
            <a:stCxn id="95" idx="3"/>
            <a:endCxn id="99" idx="1"/>
          </p:cNvCxnSpPr>
          <p:nvPr/>
        </p:nvCxnSpPr>
        <p:spPr>
          <a:xfrm flipH="1" rot="10800000">
            <a:off x="4318050" y="2970750"/>
            <a:ext cx="313800" cy="8400"/>
          </a:xfrm>
          <a:prstGeom prst="straightConnector1">
            <a:avLst/>
          </a:prstGeom>
          <a:noFill/>
          <a:ln cap="flat" cmpd="sng" w="9525">
            <a:solidFill>
              <a:srgbClr val="ECF0F1"/>
            </a:solidFill>
            <a:prstDash val="solid"/>
            <a:round/>
            <a:headEnd len="med" w="med" type="none"/>
            <a:tailEnd len="med" w="med" type="triangle"/>
          </a:ln>
        </p:spPr>
      </p:cxnSp>
      <p:cxnSp>
        <p:nvCxnSpPr>
          <p:cNvPr id="102" name="Google Shape;102;p17"/>
          <p:cNvCxnSpPr>
            <a:stCxn id="99" idx="3"/>
            <a:endCxn id="103" idx="1"/>
          </p:cNvCxnSpPr>
          <p:nvPr/>
        </p:nvCxnSpPr>
        <p:spPr>
          <a:xfrm flipH="1" rot="10800000">
            <a:off x="6373300" y="2958150"/>
            <a:ext cx="313800" cy="12600"/>
          </a:xfrm>
          <a:prstGeom prst="straightConnector1">
            <a:avLst/>
          </a:prstGeom>
          <a:noFill/>
          <a:ln cap="flat" cmpd="sng" w="9525">
            <a:solidFill>
              <a:srgbClr val="ECF0F1"/>
            </a:solidFill>
            <a:prstDash val="solid"/>
            <a:round/>
            <a:headEnd len="med" w="med" type="none"/>
            <a:tailEnd len="med" w="med" type="triangle"/>
          </a:ln>
        </p:spPr>
      </p:cxnSp>
      <p:cxnSp>
        <p:nvCxnSpPr>
          <p:cNvPr id="104" name="Google Shape;104;p17"/>
          <p:cNvCxnSpPr>
            <a:stCxn id="103" idx="2"/>
            <a:endCxn id="98" idx="3"/>
          </p:cNvCxnSpPr>
          <p:nvPr/>
        </p:nvCxnSpPr>
        <p:spPr>
          <a:xfrm>
            <a:off x="7557775" y="3344550"/>
            <a:ext cx="136800" cy="1132200"/>
          </a:xfrm>
          <a:prstGeom prst="straightConnector1">
            <a:avLst/>
          </a:prstGeom>
          <a:noFill/>
          <a:ln cap="flat" cmpd="sng" w="9525">
            <a:solidFill>
              <a:srgbClr val="ECF0F1"/>
            </a:solidFill>
            <a:prstDash val="solid"/>
            <a:round/>
            <a:headEnd len="med" w="med" type="none"/>
            <a:tailEnd len="med" w="med" type="triangle"/>
          </a:ln>
        </p:spPr>
      </p:cxnSp>
      <p:cxnSp>
        <p:nvCxnSpPr>
          <p:cNvPr id="105" name="Google Shape;105;p17"/>
          <p:cNvCxnSpPr>
            <a:stCxn id="98" idx="1"/>
            <a:endCxn id="97" idx="3"/>
          </p:cNvCxnSpPr>
          <p:nvPr/>
        </p:nvCxnSpPr>
        <p:spPr>
          <a:xfrm rot="10800000">
            <a:off x="5454175" y="4476750"/>
            <a:ext cx="243600" cy="0"/>
          </a:xfrm>
          <a:prstGeom prst="straightConnector1">
            <a:avLst/>
          </a:prstGeom>
          <a:noFill/>
          <a:ln cap="flat" cmpd="sng" w="9525">
            <a:solidFill>
              <a:srgbClr val="ECF0F1"/>
            </a:solidFill>
            <a:prstDash val="solid"/>
            <a:round/>
            <a:headEnd len="med" w="med" type="none"/>
            <a:tailEnd len="med" w="med" type="triangle"/>
          </a:ln>
        </p:spPr>
      </p:cxnSp>
      <p:cxnSp>
        <p:nvCxnSpPr>
          <p:cNvPr id="106" name="Google Shape;106;p17"/>
          <p:cNvCxnSpPr>
            <a:stCxn id="97" idx="1"/>
            <a:endCxn id="96" idx="3"/>
          </p:cNvCxnSpPr>
          <p:nvPr/>
        </p:nvCxnSpPr>
        <p:spPr>
          <a:xfrm rot="10800000">
            <a:off x="3469200" y="4476750"/>
            <a:ext cx="243600" cy="0"/>
          </a:xfrm>
          <a:prstGeom prst="straightConnector1">
            <a:avLst/>
          </a:prstGeom>
          <a:noFill/>
          <a:ln cap="flat" cmpd="sng" w="9525">
            <a:solidFill>
              <a:srgbClr val="ECF0F1"/>
            </a:solidFill>
            <a:prstDash val="solid"/>
            <a:round/>
            <a:headEnd len="med" w="med" type="none"/>
            <a:tailEnd len="med" w="med" type="triangle"/>
          </a:ln>
        </p:spPr>
      </p:cxnSp>
      <p:sp>
        <p:nvSpPr>
          <p:cNvPr id="107" name="Google Shape;107;p17"/>
          <p:cNvSpPr/>
          <p:nvPr/>
        </p:nvSpPr>
        <p:spPr>
          <a:xfrm>
            <a:off x="6687050" y="2584350"/>
            <a:ext cx="1741500" cy="772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Face Cropping &amp; Alignment</a:t>
            </a:r>
            <a:endParaRPr>
              <a:latin typeface="Lato"/>
              <a:ea typeface="Lato"/>
              <a:cs typeface="Lato"/>
              <a:sym typeface="Lato"/>
            </a:endParaRPr>
          </a:p>
        </p:txBody>
      </p:sp>
      <p:sp>
        <p:nvSpPr>
          <p:cNvPr id="108" name="Google Shape;108;p17"/>
          <p:cNvSpPr/>
          <p:nvPr/>
        </p:nvSpPr>
        <p:spPr>
          <a:xfrm>
            <a:off x="3712800" y="1686063"/>
            <a:ext cx="1098600" cy="56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YuNet</a:t>
            </a:r>
            <a:endParaRPr>
              <a:latin typeface="Lato"/>
              <a:ea typeface="Lato"/>
              <a:cs typeface="Lato"/>
              <a:sym typeface="Lato"/>
            </a:endParaRPr>
          </a:p>
        </p:txBody>
      </p:sp>
      <p:sp>
        <p:nvSpPr>
          <p:cNvPr id="109" name="Google Shape;109;p17"/>
          <p:cNvSpPr/>
          <p:nvPr/>
        </p:nvSpPr>
        <p:spPr>
          <a:xfrm>
            <a:off x="4953250" y="1686063"/>
            <a:ext cx="1098600" cy="56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Haar Cascade</a:t>
            </a:r>
            <a:endParaRPr>
              <a:latin typeface="Lato"/>
              <a:ea typeface="Lato"/>
              <a:cs typeface="Lato"/>
              <a:sym typeface="Lato"/>
            </a:endParaRPr>
          </a:p>
        </p:txBody>
      </p:sp>
      <p:sp>
        <p:nvSpPr>
          <p:cNvPr id="110" name="Google Shape;110;p17"/>
          <p:cNvSpPr/>
          <p:nvPr/>
        </p:nvSpPr>
        <p:spPr>
          <a:xfrm>
            <a:off x="6193700" y="1686063"/>
            <a:ext cx="1098600" cy="56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Custom CNN</a:t>
            </a:r>
            <a:endParaRPr>
              <a:latin typeface="Lato"/>
              <a:ea typeface="Lato"/>
              <a:cs typeface="Lato"/>
              <a:sym typeface="Lato"/>
            </a:endParaRPr>
          </a:p>
        </p:txBody>
      </p:sp>
      <p:cxnSp>
        <p:nvCxnSpPr>
          <p:cNvPr id="111" name="Google Shape;111;p17"/>
          <p:cNvCxnSpPr>
            <a:stCxn id="110" idx="2"/>
            <a:endCxn id="99" idx="0"/>
          </p:cNvCxnSpPr>
          <p:nvPr/>
        </p:nvCxnSpPr>
        <p:spPr>
          <a:xfrm flipH="1">
            <a:off x="5502500" y="2251563"/>
            <a:ext cx="1240500" cy="332700"/>
          </a:xfrm>
          <a:prstGeom prst="straightConnector1">
            <a:avLst/>
          </a:prstGeom>
          <a:noFill/>
          <a:ln cap="flat" cmpd="sng" w="9525">
            <a:solidFill>
              <a:srgbClr val="ECF0F1"/>
            </a:solidFill>
            <a:prstDash val="solid"/>
            <a:round/>
            <a:headEnd len="med" w="med" type="none"/>
            <a:tailEnd len="med" w="med" type="none"/>
          </a:ln>
        </p:spPr>
      </p:cxnSp>
      <p:cxnSp>
        <p:nvCxnSpPr>
          <p:cNvPr id="112" name="Google Shape;112;p17"/>
          <p:cNvCxnSpPr>
            <a:stCxn id="109" idx="2"/>
            <a:endCxn id="99" idx="0"/>
          </p:cNvCxnSpPr>
          <p:nvPr/>
        </p:nvCxnSpPr>
        <p:spPr>
          <a:xfrm>
            <a:off x="5502550" y="2251563"/>
            <a:ext cx="0" cy="332700"/>
          </a:xfrm>
          <a:prstGeom prst="straightConnector1">
            <a:avLst/>
          </a:prstGeom>
          <a:noFill/>
          <a:ln cap="flat" cmpd="sng" w="9525">
            <a:solidFill>
              <a:srgbClr val="ECF0F1"/>
            </a:solidFill>
            <a:prstDash val="solid"/>
            <a:round/>
            <a:headEnd len="med" w="med" type="none"/>
            <a:tailEnd len="med" w="med" type="none"/>
          </a:ln>
        </p:spPr>
      </p:cxnSp>
      <p:cxnSp>
        <p:nvCxnSpPr>
          <p:cNvPr id="113" name="Google Shape;113;p17"/>
          <p:cNvCxnSpPr>
            <a:stCxn id="108" idx="2"/>
            <a:endCxn id="99" idx="0"/>
          </p:cNvCxnSpPr>
          <p:nvPr/>
        </p:nvCxnSpPr>
        <p:spPr>
          <a:xfrm>
            <a:off x="4262100" y="2251563"/>
            <a:ext cx="1240500" cy="332700"/>
          </a:xfrm>
          <a:prstGeom prst="straightConnector1">
            <a:avLst/>
          </a:prstGeom>
          <a:noFill/>
          <a:ln cap="flat" cmpd="sng" w="9525">
            <a:solidFill>
              <a:srgbClr val="ECF0F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System Features</a:t>
            </a:r>
            <a:endParaRPr b="1" sz="2520">
              <a:solidFill>
                <a:srgbClr val="ECF0F1"/>
              </a:solidFill>
            </a:endParaRPr>
          </a:p>
        </p:txBody>
      </p:sp>
      <p:sp>
        <p:nvSpPr>
          <p:cNvPr id="119" name="Google Shape;119;p18"/>
          <p:cNvSpPr txBox="1"/>
          <p:nvPr/>
        </p:nvSpPr>
        <p:spPr>
          <a:xfrm>
            <a:off x="311700" y="1180950"/>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Real-time Performance: Continuous detection and recognition from live video.</a:t>
            </a:r>
            <a:endParaRPr sz="1700">
              <a:solidFill>
                <a:schemeClr val="lt2"/>
              </a:solidFill>
              <a:latin typeface="Lato"/>
              <a:ea typeface="Lato"/>
              <a:cs typeface="Lato"/>
              <a:sym typeface="Lato"/>
            </a:endParaRPr>
          </a:p>
        </p:txBody>
      </p:sp>
      <p:sp>
        <p:nvSpPr>
          <p:cNvPr id="120" name="Google Shape;120;p18"/>
          <p:cNvSpPr txBox="1"/>
          <p:nvPr/>
        </p:nvSpPr>
        <p:spPr>
          <a:xfrm>
            <a:off x="311700" y="1867792"/>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Configurable Sources: Easily switch between webcam and IP camera (ESP32).</a:t>
            </a:r>
            <a:endParaRPr sz="1700">
              <a:solidFill>
                <a:schemeClr val="lt2"/>
              </a:solidFill>
              <a:latin typeface="Lato"/>
              <a:ea typeface="Lato"/>
              <a:cs typeface="Lato"/>
              <a:sym typeface="Lato"/>
            </a:endParaRPr>
          </a:p>
        </p:txBody>
      </p:sp>
      <p:sp>
        <p:nvSpPr>
          <p:cNvPr id="121" name="Google Shape;121;p18"/>
          <p:cNvSpPr txBox="1"/>
          <p:nvPr/>
        </p:nvSpPr>
        <p:spPr>
          <a:xfrm>
            <a:off x="311700" y="3145338"/>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User Management: Register new individuals, grant/revoke access, and delete profiles via the GUI.</a:t>
            </a:r>
            <a:endParaRPr sz="1700">
              <a:solidFill>
                <a:schemeClr val="lt2"/>
              </a:solidFill>
              <a:latin typeface="Lato"/>
              <a:ea typeface="Lato"/>
              <a:cs typeface="Lato"/>
              <a:sym typeface="Lato"/>
            </a:endParaRPr>
          </a:p>
        </p:txBody>
      </p:sp>
      <p:sp>
        <p:nvSpPr>
          <p:cNvPr id="122" name="Google Shape;122;p18"/>
          <p:cNvSpPr txBox="1"/>
          <p:nvPr/>
        </p:nvSpPr>
        <p:spPr>
          <a:xfrm>
            <a:off x="311700" y="3736066"/>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Robust Recognition: Uses embedding averaging for improved accuracy with fluctuating video quality.</a:t>
            </a:r>
            <a:endParaRPr sz="1700">
              <a:solidFill>
                <a:schemeClr val="lt2"/>
              </a:solidFill>
              <a:latin typeface="Lato"/>
              <a:ea typeface="Lato"/>
              <a:cs typeface="Lato"/>
              <a:sym typeface="Lato"/>
            </a:endParaRPr>
          </a:p>
        </p:txBody>
      </p:sp>
      <p:sp>
        <p:nvSpPr>
          <p:cNvPr id="123" name="Google Shape;123;p18"/>
          <p:cNvSpPr txBox="1"/>
          <p:nvPr/>
        </p:nvSpPr>
        <p:spPr>
          <a:xfrm>
            <a:off x="311700" y="2506571"/>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Multi-Model Support: Dynamically select the best face detector for the task.</a:t>
            </a:r>
            <a:endParaRPr sz="1700">
              <a:solidFill>
                <a:schemeClr val="lt2"/>
              </a:solidFill>
              <a:latin typeface="Lato"/>
              <a:ea typeface="Lato"/>
              <a:cs typeface="Lato"/>
              <a:sym typeface="Lato"/>
            </a:endParaRPr>
          </a:p>
          <a:p>
            <a:pPr indent="0" lvl="0" marL="45720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sp>
        <p:nvSpPr>
          <p:cNvPr id="124" name="Google Shape;124;p18"/>
          <p:cNvSpPr txBox="1"/>
          <p:nvPr/>
        </p:nvSpPr>
        <p:spPr>
          <a:xfrm>
            <a:off x="311700" y="4326794"/>
            <a:ext cx="8520600" cy="590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Real-time Feedback: GUI displays live camera feed, recognition results, and match confidence.</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 Technologies Used</a:t>
            </a:r>
            <a:endParaRPr b="1" sz="2520">
              <a:solidFill>
                <a:srgbClr val="ECF0F1"/>
              </a:solidFill>
            </a:endParaRPr>
          </a:p>
        </p:txBody>
      </p:sp>
      <p:sp>
        <p:nvSpPr>
          <p:cNvPr id="130" name="Google Shape;130;p19"/>
          <p:cNvSpPr txBox="1"/>
          <p:nvPr/>
        </p:nvSpPr>
        <p:spPr>
          <a:xfrm>
            <a:off x="311700" y="1526925"/>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Python: Core programming language.</a:t>
            </a:r>
            <a:endParaRPr sz="1700">
              <a:solidFill>
                <a:schemeClr val="lt2"/>
              </a:solidFill>
              <a:latin typeface="Lato"/>
              <a:ea typeface="Lato"/>
              <a:cs typeface="Lato"/>
              <a:sym typeface="Lato"/>
            </a:endParaRPr>
          </a:p>
        </p:txBody>
      </p:sp>
      <p:sp>
        <p:nvSpPr>
          <p:cNvPr id="131" name="Google Shape;131;p19"/>
          <p:cNvSpPr txBox="1"/>
          <p:nvPr/>
        </p:nvSpPr>
        <p:spPr>
          <a:xfrm>
            <a:off x="311700" y="2103510"/>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PyTorch: For deep learning model training and inference.</a:t>
            </a:r>
            <a:endParaRPr sz="1700">
              <a:solidFill>
                <a:schemeClr val="lt2"/>
              </a:solidFill>
              <a:latin typeface="Lato"/>
              <a:ea typeface="Lato"/>
              <a:cs typeface="Lato"/>
              <a:sym typeface="Lato"/>
            </a:endParaRPr>
          </a:p>
        </p:txBody>
      </p:sp>
      <p:sp>
        <p:nvSpPr>
          <p:cNvPr id="132" name="Google Shape;132;p19"/>
          <p:cNvSpPr txBox="1"/>
          <p:nvPr/>
        </p:nvSpPr>
        <p:spPr>
          <a:xfrm>
            <a:off x="311700" y="3175975"/>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CustomTkinter: For the modern graphical user interface.</a:t>
            </a:r>
            <a:endParaRPr sz="1700">
              <a:solidFill>
                <a:schemeClr val="lt2"/>
              </a:solidFill>
              <a:latin typeface="Lato"/>
              <a:ea typeface="Lato"/>
              <a:cs typeface="Lato"/>
              <a:sym typeface="Lato"/>
            </a:endParaRPr>
          </a:p>
        </p:txBody>
      </p:sp>
      <p:sp>
        <p:nvSpPr>
          <p:cNvPr id="133" name="Google Shape;133;p19"/>
          <p:cNvSpPr txBox="1"/>
          <p:nvPr/>
        </p:nvSpPr>
        <p:spPr>
          <a:xfrm>
            <a:off x="311700" y="3671875"/>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SQLite: For lightweight, on-device database management.</a:t>
            </a:r>
            <a:endParaRPr sz="1700">
              <a:solidFill>
                <a:schemeClr val="lt2"/>
              </a:solidFill>
              <a:latin typeface="Lato"/>
              <a:ea typeface="Lato"/>
              <a:cs typeface="Lato"/>
              <a:sym typeface="Lato"/>
            </a:endParaRPr>
          </a:p>
        </p:txBody>
      </p:sp>
      <p:sp>
        <p:nvSpPr>
          <p:cNvPr id="134" name="Google Shape;134;p19"/>
          <p:cNvSpPr txBox="1"/>
          <p:nvPr/>
        </p:nvSpPr>
        <p:spPr>
          <a:xfrm>
            <a:off x="311700" y="2639747"/>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OpenCV: For real-time computer vision tasks.</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t/>
            </a:r>
            <a:endParaRPr sz="1700">
              <a:solidFill>
                <a:schemeClr val="lt2"/>
              </a:solidFill>
              <a:latin typeface="Lato"/>
              <a:ea typeface="Lato"/>
              <a:cs typeface="Lato"/>
              <a:sym typeface="Lato"/>
            </a:endParaRPr>
          </a:p>
        </p:txBody>
      </p:sp>
      <p:sp>
        <p:nvSpPr>
          <p:cNvPr id="135" name="Google Shape;135;p19"/>
          <p:cNvSpPr txBox="1"/>
          <p:nvPr/>
        </p:nvSpPr>
        <p:spPr>
          <a:xfrm>
            <a:off x="311700" y="4167775"/>
            <a:ext cx="8520600" cy="495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NumPy &amp; PIL: For numerical operations and image processing.</a:t>
            </a:r>
            <a:endParaRPr sz="1700">
              <a:solidFill>
                <a:schemeClr val="lt2"/>
              </a:solidFill>
              <a:latin typeface="Lato"/>
              <a:ea typeface="Lato"/>
              <a:cs typeface="Lato"/>
              <a:sym typeface="Lato"/>
            </a:endParaRPr>
          </a:p>
        </p:txBody>
      </p:sp>
      <p:pic>
        <p:nvPicPr>
          <p:cNvPr descr="a blue and yellow python logo is shown on a white background (Provided by Tenor)" id="136" name="Google Shape;136;p19"/>
          <p:cNvPicPr preferRelativeResize="0"/>
          <p:nvPr/>
        </p:nvPicPr>
        <p:blipFill>
          <a:blip r:embed="rId3">
            <a:alphaModFix/>
          </a:blip>
          <a:stretch>
            <a:fillRect/>
          </a:stretch>
        </p:blipFill>
        <p:spPr>
          <a:xfrm>
            <a:off x="6999622" y="1526925"/>
            <a:ext cx="693703" cy="495900"/>
          </a:xfrm>
          <a:prstGeom prst="rect">
            <a:avLst/>
          </a:prstGeom>
          <a:noFill/>
          <a:ln>
            <a:noFill/>
          </a:ln>
        </p:spPr>
      </p:pic>
      <p:pic>
        <p:nvPicPr>
          <p:cNvPr descr="File:Pytorch logo.png - Wikimedia Commons" id="137" name="Google Shape;137;p19"/>
          <p:cNvPicPr preferRelativeResize="0"/>
          <p:nvPr/>
        </p:nvPicPr>
        <p:blipFill>
          <a:blip r:embed="rId4">
            <a:alphaModFix/>
          </a:blip>
          <a:stretch>
            <a:fillRect/>
          </a:stretch>
        </p:blipFill>
        <p:spPr>
          <a:xfrm>
            <a:off x="6522377" y="2127855"/>
            <a:ext cx="1648200" cy="406871"/>
          </a:xfrm>
          <a:prstGeom prst="rect">
            <a:avLst/>
          </a:prstGeom>
          <a:noFill/>
          <a:ln>
            <a:noFill/>
          </a:ln>
        </p:spPr>
      </p:pic>
      <p:pic>
        <p:nvPicPr>
          <p:cNvPr descr="File:OpenCV Logo with text.png - Wikipedia" id="138" name="Google Shape;138;p19"/>
          <p:cNvPicPr preferRelativeResize="0"/>
          <p:nvPr/>
        </p:nvPicPr>
        <p:blipFill>
          <a:blip r:embed="rId5">
            <a:alphaModFix/>
          </a:blip>
          <a:stretch>
            <a:fillRect/>
          </a:stretch>
        </p:blipFill>
        <p:spPr>
          <a:xfrm>
            <a:off x="7561219" y="2460497"/>
            <a:ext cx="693701" cy="854402"/>
          </a:xfrm>
          <a:prstGeom prst="rect">
            <a:avLst/>
          </a:prstGeom>
          <a:noFill/>
          <a:ln>
            <a:noFill/>
          </a:ln>
        </p:spPr>
      </p:pic>
      <p:pic>
        <p:nvPicPr>
          <p:cNvPr descr="ملف:Tkinter Hallo Welt.png - ويكيبيديا" id="139" name="Google Shape;139;p19"/>
          <p:cNvPicPr preferRelativeResize="0"/>
          <p:nvPr/>
        </p:nvPicPr>
        <p:blipFill>
          <a:blip r:embed="rId6">
            <a:alphaModFix/>
          </a:blip>
          <a:stretch>
            <a:fillRect/>
          </a:stretch>
        </p:blipFill>
        <p:spPr>
          <a:xfrm>
            <a:off x="6999625" y="3246149"/>
            <a:ext cx="466425" cy="355550"/>
          </a:xfrm>
          <a:prstGeom prst="rect">
            <a:avLst/>
          </a:prstGeom>
          <a:noFill/>
          <a:ln>
            <a:noFill/>
          </a:ln>
        </p:spPr>
      </p:pic>
      <p:pic>
        <p:nvPicPr>
          <p:cNvPr descr="a blue square with a feather and the word sqlite on it (Provided by Tenor)" id="140" name="Google Shape;140;p19"/>
          <p:cNvPicPr preferRelativeResize="0"/>
          <p:nvPr/>
        </p:nvPicPr>
        <p:blipFill>
          <a:blip r:embed="rId7">
            <a:alphaModFix/>
          </a:blip>
          <a:stretch>
            <a:fillRect/>
          </a:stretch>
        </p:blipFill>
        <p:spPr>
          <a:xfrm>
            <a:off x="7607460" y="3601700"/>
            <a:ext cx="1046437" cy="495900"/>
          </a:xfrm>
          <a:prstGeom prst="rect">
            <a:avLst/>
          </a:prstGeom>
          <a:noFill/>
          <a:ln>
            <a:noFill/>
          </a:ln>
        </p:spPr>
      </p:pic>
      <p:pic>
        <p:nvPicPr>
          <p:cNvPr descr="ملف:NumPy logo 2020.svg - ويكيبيديا" id="141" name="Google Shape;141;p19"/>
          <p:cNvPicPr preferRelativeResize="0"/>
          <p:nvPr/>
        </p:nvPicPr>
        <p:blipFill>
          <a:blip r:embed="rId8">
            <a:alphaModFix/>
          </a:blip>
          <a:stretch>
            <a:fillRect/>
          </a:stretch>
        </p:blipFill>
        <p:spPr>
          <a:xfrm>
            <a:off x="6823250" y="4097610"/>
            <a:ext cx="1046451" cy="4711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20">
                <a:solidFill>
                  <a:srgbClr val="ECF0F1"/>
                </a:solidFill>
              </a:rPr>
              <a:t> Technologies Used</a:t>
            </a:r>
            <a:endParaRPr/>
          </a:p>
        </p:txBody>
      </p:sp>
      <p:sp>
        <p:nvSpPr>
          <p:cNvPr id="147" name="Google Shape;147;p20"/>
          <p:cNvSpPr txBox="1"/>
          <p:nvPr/>
        </p:nvSpPr>
        <p:spPr>
          <a:xfrm>
            <a:off x="127175" y="1215550"/>
            <a:ext cx="8520600" cy="753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albumentations (Crucial for data augmentation in notebooks)</a:t>
            </a:r>
            <a:endParaRPr sz="1700">
              <a:solidFill>
                <a:schemeClr val="lt2"/>
              </a:solidFill>
              <a:latin typeface="Lato"/>
              <a:ea typeface="Lato"/>
              <a:cs typeface="Lato"/>
              <a:sym typeface="Lato"/>
            </a:endParaRPr>
          </a:p>
        </p:txBody>
      </p:sp>
      <p:sp>
        <p:nvSpPr>
          <p:cNvPr id="148" name="Google Shape;148;p20"/>
          <p:cNvSpPr txBox="1"/>
          <p:nvPr/>
        </p:nvSpPr>
        <p:spPr>
          <a:xfrm>
            <a:off x="127175" y="1969582"/>
            <a:ext cx="8520600" cy="753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datasets (Used in to download CelebA dataset form Hugging Face)</a:t>
            </a:r>
            <a:endParaRPr sz="1700">
              <a:solidFill>
                <a:schemeClr val="lt2"/>
              </a:solidFill>
              <a:latin typeface="Lato"/>
              <a:ea typeface="Lato"/>
              <a:cs typeface="Lato"/>
              <a:sym typeface="Lato"/>
            </a:endParaRPr>
          </a:p>
        </p:txBody>
      </p:sp>
      <p:sp>
        <p:nvSpPr>
          <p:cNvPr id="149" name="Google Shape;149;p20"/>
          <p:cNvSpPr txBox="1"/>
          <p:nvPr/>
        </p:nvSpPr>
        <p:spPr>
          <a:xfrm>
            <a:off x="127175" y="2723615"/>
            <a:ext cx="8520600" cy="753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pandas, matplotlib (For data analysis and visualization in notebooks)</a:t>
            </a:r>
            <a:endParaRPr sz="1700">
              <a:solidFill>
                <a:schemeClr val="lt2"/>
              </a:solidFill>
              <a:latin typeface="Lato"/>
              <a:ea typeface="Lato"/>
              <a:cs typeface="Lato"/>
              <a:sym typeface="Lato"/>
            </a:endParaRPr>
          </a:p>
        </p:txBody>
      </p:sp>
      <p:sp>
        <p:nvSpPr>
          <p:cNvPr id="150" name="Google Shape;150;p20"/>
          <p:cNvSpPr txBox="1"/>
          <p:nvPr/>
        </p:nvSpPr>
        <p:spPr>
          <a:xfrm>
            <a:off x="127175" y="3464760"/>
            <a:ext cx="8520600" cy="753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scikit-learn, scipy (For metrics, clustering, etc., in notebooks)</a:t>
            </a:r>
            <a:endParaRPr sz="1700">
              <a:solidFill>
                <a:schemeClr val="lt2"/>
              </a:solidFill>
              <a:latin typeface="Lato"/>
              <a:ea typeface="Lato"/>
              <a:cs typeface="Lato"/>
              <a:sym typeface="Lato"/>
            </a:endParaRPr>
          </a:p>
        </p:txBody>
      </p:sp>
      <p:sp>
        <p:nvSpPr>
          <p:cNvPr id="151" name="Google Shape;151;p20"/>
          <p:cNvSpPr txBox="1"/>
          <p:nvPr/>
        </p:nvSpPr>
        <p:spPr>
          <a:xfrm>
            <a:off x="127175" y="4218793"/>
            <a:ext cx="8520600" cy="7539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umap-learn (For visualization in arkface_residual_connections_part_2 testing notebook)</a:t>
            </a:r>
            <a:endParaRPr sz="1700">
              <a:solidFill>
                <a:schemeClr val="lt2"/>
              </a:solidFill>
              <a:latin typeface="Lato"/>
              <a:ea typeface="Lato"/>
              <a:cs typeface="Lato"/>
              <a:sym typeface="Lato"/>
            </a:endParaRPr>
          </a:p>
        </p:txBody>
      </p:sp>
      <p:pic>
        <p:nvPicPr>
          <p:cNvPr descr="a yellow smiley face with its eyes closed and its hands around it (Provided by Tenor)" id="152" name="Google Shape;152;p20"/>
          <p:cNvPicPr preferRelativeResize="0"/>
          <p:nvPr/>
        </p:nvPicPr>
        <p:blipFill>
          <a:blip r:embed="rId3">
            <a:alphaModFix/>
          </a:blip>
          <a:stretch>
            <a:fillRect/>
          </a:stretch>
        </p:blipFill>
        <p:spPr>
          <a:xfrm>
            <a:off x="8130318" y="1923229"/>
            <a:ext cx="701982" cy="716277"/>
          </a:xfrm>
          <a:prstGeom prst="rect">
            <a:avLst/>
          </a:prstGeom>
          <a:noFill/>
          <a:ln>
            <a:noFill/>
          </a:ln>
        </p:spPr>
      </p:pic>
      <p:pic>
        <p:nvPicPr>
          <p:cNvPr id="153" name="Google Shape;153;p20" title="Albumentations.png"/>
          <p:cNvPicPr preferRelativeResize="0"/>
          <p:nvPr/>
        </p:nvPicPr>
        <p:blipFill>
          <a:blip r:embed="rId4">
            <a:alphaModFix/>
          </a:blip>
          <a:stretch>
            <a:fillRect/>
          </a:stretch>
        </p:blipFill>
        <p:spPr>
          <a:xfrm>
            <a:off x="8157709" y="1234900"/>
            <a:ext cx="647199" cy="660380"/>
          </a:xfrm>
          <a:prstGeom prst="rect">
            <a:avLst/>
          </a:prstGeom>
          <a:noFill/>
          <a:ln>
            <a:noFill/>
          </a:ln>
        </p:spPr>
      </p:pic>
      <p:pic>
        <p:nvPicPr>
          <p:cNvPr descr="File:Created with Matplotlib-logo.svg - Wikimedia Commons" id="154" name="Google Shape;154;p20"/>
          <p:cNvPicPr preferRelativeResize="0"/>
          <p:nvPr/>
        </p:nvPicPr>
        <p:blipFill>
          <a:blip r:embed="rId5">
            <a:alphaModFix/>
          </a:blip>
          <a:stretch>
            <a:fillRect/>
          </a:stretch>
        </p:blipFill>
        <p:spPr>
          <a:xfrm>
            <a:off x="8130319" y="2619412"/>
            <a:ext cx="701978" cy="716273"/>
          </a:xfrm>
          <a:prstGeom prst="rect">
            <a:avLst/>
          </a:prstGeom>
          <a:noFill/>
          <a:ln>
            <a:noFill/>
          </a:ln>
        </p:spPr>
      </p:pic>
      <p:pic>
        <p:nvPicPr>
          <p:cNvPr id="155" name="Google Shape;155;p20" title="pandas.png"/>
          <p:cNvPicPr preferRelativeResize="0"/>
          <p:nvPr/>
        </p:nvPicPr>
        <p:blipFill>
          <a:blip r:embed="rId6">
            <a:alphaModFix/>
          </a:blip>
          <a:stretch>
            <a:fillRect/>
          </a:stretch>
        </p:blipFill>
        <p:spPr>
          <a:xfrm>
            <a:off x="7483119" y="2661336"/>
            <a:ext cx="647199" cy="660379"/>
          </a:xfrm>
          <a:prstGeom prst="rect">
            <a:avLst/>
          </a:prstGeom>
          <a:noFill/>
          <a:ln>
            <a:noFill/>
          </a:ln>
        </p:spPr>
      </p:pic>
      <p:pic>
        <p:nvPicPr>
          <p:cNvPr id="156" name="Google Shape;156;p20" title="pngegg.png"/>
          <p:cNvPicPr preferRelativeResize="0"/>
          <p:nvPr/>
        </p:nvPicPr>
        <p:blipFill>
          <a:blip r:embed="rId7">
            <a:alphaModFix/>
          </a:blip>
          <a:stretch>
            <a:fillRect/>
          </a:stretch>
        </p:blipFill>
        <p:spPr>
          <a:xfrm>
            <a:off x="7094800" y="3377614"/>
            <a:ext cx="1035519" cy="660380"/>
          </a:xfrm>
          <a:prstGeom prst="rect">
            <a:avLst/>
          </a:prstGeom>
          <a:noFill/>
          <a:ln>
            <a:noFill/>
          </a:ln>
        </p:spPr>
      </p:pic>
      <p:pic>
        <p:nvPicPr>
          <p:cNvPr descr="ملف:SCIPY 2.svg - ويكيبيديا" id="157" name="Google Shape;157;p20"/>
          <p:cNvPicPr preferRelativeResize="0"/>
          <p:nvPr/>
        </p:nvPicPr>
        <p:blipFill>
          <a:blip r:embed="rId8">
            <a:alphaModFix/>
          </a:blip>
          <a:stretch>
            <a:fillRect/>
          </a:stretch>
        </p:blipFill>
        <p:spPr>
          <a:xfrm>
            <a:off x="8130319" y="3371493"/>
            <a:ext cx="701978" cy="716273"/>
          </a:xfrm>
          <a:prstGeom prst="rect">
            <a:avLst/>
          </a:prstGeom>
          <a:noFill/>
          <a:ln>
            <a:noFill/>
          </a:ln>
        </p:spPr>
      </p:pic>
      <p:pic>
        <p:nvPicPr>
          <p:cNvPr id="158" name="Google Shape;158;p20" title="umap.png"/>
          <p:cNvPicPr preferRelativeResize="0"/>
          <p:nvPr/>
        </p:nvPicPr>
        <p:blipFill>
          <a:blip r:embed="rId9">
            <a:alphaModFix/>
          </a:blip>
          <a:stretch>
            <a:fillRect/>
          </a:stretch>
        </p:blipFill>
        <p:spPr>
          <a:xfrm>
            <a:off x="8130318" y="4103467"/>
            <a:ext cx="701981" cy="8692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445025"/>
            <a:ext cx="8520600" cy="572700"/>
          </a:xfrm>
          <a:prstGeom prst="rect">
            <a:avLst/>
          </a:prstGeom>
          <a:effectLst>
            <a:outerShdw blurRad="342900" rotWithShape="0" algn="bl" dir="5400000" dist="209550">
              <a:srgbClr val="2C3E50">
                <a:alpha val="20000"/>
              </a:srgbClr>
            </a:outerShdw>
          </a:effectLst>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1" lang="en" sz="2520">
                <a:solidFill>
                  <a:srgbClr val="ECF0F1"/>
                </a:solidFill>
              </a:rPr>
              <a:t>Step 1: Face Detection Models</a:t>
            </a:r>
            <a:endParaRPr b="1" sz="2520">
              <a:solidFill>
                <a:srgbClr val="ECF0F1"/>
              </a:solidFill>
            </a:endParaRPr>
          </a:p>
        </p:txBody>
      </p:sp>
      <p:sp>
        <p:nvSpPr>
          <p:cNvPr id="164" name="Google Shape;164;p21"/>
          <p:cNvSpPr txBox="1"/>
          <p:nvPr/>
        </p:nvSpPr>
        <p:spPr>
          <a:xfrm>
            <a:off x="91575" y="1123275"/>
            <a:ext cx="2929200" cy="3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Custom CNN:</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Architecture: A 5-Layered conv  model trained on the CelebA dataset.</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Benefit: Optimized for specific, high-quality image conditions.</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Limitation: Computationally intensive and less robust in noisy, real-world video streams.</a:t>
            </a:r>
            <a:endParaRPr sz="1700">
              <a:solidFill>
                <a:schemeClr val="lt2"/>
              </a:solidFill>
              <a:latin typeface="Lato"/>
              <a:ea typeface="Lato"/>
              <a:cs typeface="Lato"/>
              <a:sym typeface="Lato"/>
            </a:endParaRPr>
          </a:p>
          <a:p>
            <a:pPr indent="0" lvl="0" marL="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sp>
        <p:nvSpPr>
          <p:cNvPr id="165" name="Google Shape;165;p21"/>
          <p:cNvSpPr txBox="1"/>
          <p:nvPr/>
        </p:nvSpPr>
        <p:spPr>
          <a:xfrm>
            <a:off x="3194112" y="1123275"/>
            <a:ext cx="2929200" cy="3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Haar Cascade:</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Method: Based on the classic Viola-Jones algorithm.</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Benefit: Extremely fast and lightweight, ideal for systems with limited computational resources.</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Limitation: Less accurate and highly sensitive to changes in pose and lighting.</a:t>
            </a:r>
            <a:endParaRPr sz="1700">
              <a:solidFill>
                <a:schemeClr val="lt2"/>
              </a:solidFill>
              <a:latin typeface="Lato"/>
              <a:ea typeface="Lato"/>
              <a:cs typeface="Lato"/>
              <a:sym typeface="Lato"/>
            </a:endParaRPr>
          </a:p>
          <a:p>
            <a:pPr indent="0" lvl="0" marL="45720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sp>
        <p:nvSpPr>
          <p:cNvPr id="166" name="Google Shape;166;p21"/>
          <p:cNvSpPr txBox="1"/>
          <p:nvPr/>
        </p:nvSpPr>
        <p:spPr>
          <a:xfrm>
            <a:off x="6123218" y="1123275"/>
            <a:ext cx="2929200" cy="358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700">
                <a:solidFill>
                  <a:schemeClr val="lt2"/>
                </a:solidFill>
                <a:latin typeface="Lato"/>
                <a:ea typeface="Lato"/>
                <a:cs typeface="Lato"/>
                <a:sym typeface="Lato"/>
              </a:rPr>
              <a:t>YuNet:</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Method: Lightweight deep learning model.</a:t>
            </a:r>
            <a:endParaRPr sz="1700">
              <a:solidFill>
                <a:schemeClr val="lt2"/>
              </a:solidFill>
              <a:latin typeface="Lato"/>
              <a:ea typeface="Lato"/>
              <a:cs typeface="Lato"/>
              <a:sym typeface="Lato"/>
            </a:endParaRPr>
          </a:p>
          <a:p>
            <a:pPr indent="-336550" lvl="0" marL="457200" marR="0" rtl="0" algn="l">
              <a:lnSpc>
                <a:spcPct val="100000"/>
              </a:lnSpc>
              <a:spcBef>
                <a:spcPts val="0"/>
              </a:spcBef>
              <a:spcAft>
                <a:spcPts val="0"/>
              </a:spcAft>
              <a:buClr>
                <a:schemeClr val="lt2"/>
              </a:buClr>
              <a:buSzPts val="1700"/>
              <a:buFont typeface="Lato"/>
              <a:buChar char="●"/>
            </a:pPr>
            <a:r>
              <a:rPr lang="en" sz="1700">
                <a:solidFill>
                  <a:schemeClr val="lt2"/>
                </a:solidFill>
                <a:latin typeface="Lato"/>
                <a:ea typeface="Lato"/>
                <a:cs typeface="Lato"/>
                <a:sym typeface="Lato"/>
              </a:rPr>
              <a:t>Benefit: Provides an excellent balance of speed and accuracy, making it robust to variations in image quality. It is our recommended default detector.</a:t>
            </a:r>
            <a:endParaRPr sz="1700">
              <a:solidFill>
                <a:schemeClr val="lt2"/>
              </a:solidFill>
              <a:latin typeface="Lato"/>
              <a:ea typeface="Lato"/>
              <a:cs typeface="Lato"/>
              <a:sym typeface="Lato"/>
            </a:endParaRPr>
          </a:p>
          <a:p>
            <a:pPr indent="0" lvl="0" marL="457200" marR="0" rtl="0" algn="l">
              <a:lnSpc>
                <a:spcPct val="100000"/>
              </a:lnSpc>
              <a:spcBef>
                <a:spcPts val="0"/>
              </a:spcBef>
              <a:spcAft>
                <a:spcPts val="0"/>
              </a:spcAft>
              <a:buNone/>
            </a:pPr>
            <a:r>
              <a:t/>
            </a:r>
            <a:endParaRPr sz="1700">
              <a:solidFill>
                <a:schemeClr val="lt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10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