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5B0D9F-AA0E-4CC9-A81A-CF5092759737}">
  <a:tblStyle styleId="{545B0D9F-AA0E-4CC9-A81A-CF509275973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Lato-regular.fntdata"/><Relationship Id="rId27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67dfb3c2dd_1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67dfb3c2dd_1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67ee0d8ef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67ee0d8ef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67ee0d8ef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67ee0d8ef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67ee0d8ef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67ee0d8ef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67ee0d8ef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67ee0d8ef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67ee0d8ef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67ee0d8ef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67ee0d8ef9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67ee0d8ef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67ee0d8ef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67ee0d8ef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7dc6798f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67dc6798f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7dfb3c2dd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7dfb3c2dd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67dfb3c2dd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67dfb3c2dd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7dfb3c2dd_1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67dfb3c2dd_1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67dfb3c2dd_1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67dfb3c2dd_1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7dfb3c2dd_1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67dfb3c2dd_1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67dfb3c2dd_1_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67dfb3c2dd_1_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67dfb3c2dd_1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67dfb3c2dd_1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4.jpg"/><Relationship Id="rId5" Type="http://schemas.openxmlformats.org/officeDocument/2006/relationships/image" Target="../media/image10.gif"/><Relationship Id="rId6" Type="http://schemas.openxmlformats.org/officeDocument/2006/relationships/image" Target="../media/image13.gif"/><Relationship Id="rId7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Relationship Id="rId4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15.png"/><Relationship Id="rId7" Type="http://schemas.openxmlformats.org/officeDocument/2006/relationships/image" Target="../media/image12.gif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/>
        </p:nvSpPr>
        <p:spPr>
          <a:xfrm>
            <a:off x="475150" y="373650"/>
            <a:ext cx="8142000" cy="1695300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5400000" dist="209550">
              <a:srgbClr val="2C3E5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ECF0F1"/>
                </a:solidFill>
                <a:latin typeface="Montserrat"/>
                <a:ea typeface="Montserrat"/>
                <a:cs typeface="Montserrat"/>
                <a:sym typeface="Montserrat"/>
              </a:rPr>
              <a:t>Real-Time Face Recognition System with Custom-Trained Deep Learning Models</a:t>
            </a:r>
            <a:endParaRPr b="1" sz="3600">
              <a:solidFill>
                <a:srgbClr val="ECF0F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475150" y="2253450"/>
            <a:ext cx="318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ECF0F1"/>
                </a:solidFill>
                <a:latin typeface="Lato"/>
                <a:ea typeface="Lato"/>
                <a:cs typeface="Lato"/>
                <a:sym typeface="Lato"/>
              </a:rPr>
              <a:t>Graduation Project Presentation</a:t>
            </a:r>
            <a:endParaRPr sz="2000">
              <a:solidFill>
                <a:srgbClr val="ECF0F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475150" y="4663775"/>
            <a:ext cx="5650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F0F1"/>
                </a:solidFill>
                <a:latin typeface="Lato"/>
                <a:ea typeface="Lato"/>
                <a:cs typeface="Lato"/>
                <a:sym typeface="Lato"/>
              </a:rPr>
              <a:t>Computer Science and Engineering Department, Alexandria University</a:t>
            </a:r>
            <a:endParaRPr sz="1200">
              <a:solidFill>
                <a:srgbClr val="ECF0F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475150" y="3095250"/>
            <a:ext cx="3782700" cy="12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F0F1"/>
                </a:solidFill>
                <a:latin typeface="Lato"/>
                <a:ea typeface="Lato"/>
                <a:cs typeface="Lato"/>
                <a:sym typeface="Lato"/>
              </a:rPr>
              <a:t>Team Members:</a:t>
            </a:r>
            <a:endParaRPr>
              <a:solidFill>
                <a:srgbClr val="ECF0F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F0F1"/>
                </a:solidFill>
                <a:latin typeface="Lato"/>
                <a:ea typeface="Lato"/>
                <a:cs typeface="Lato"/>
                <a:sym typeface="Lato"/>
              </a:rPr>
              <a:t>Ahmed Kamal FathAllah (17010210)</a:t>
            </a:r>
            <a:endParaRPr>
              <a:solidFill>
                <a:srgbClr val="ECF0F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F0F1"/>
                </a:solidFill>
                <a:latin typeface="Lato"/>
                <a:ea typeface="Lato"/>
                <a:cs typeface="Lato"/>
                <a:sym typeface="Lato"/>
              </a:rPr>
              <a:t>George Seleim Abd-Allah Khaleel (20010436)</a:t>
            </a:r>
            <a:endParaRPr>
              <a:solidFill>
                <a:srgbClr val="ECF0F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CF0F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3"/>
          <p:cNvSpPr txBox="1"/>
          <p:nvPr/>
        </p:nvSpPr>
        <p:spPr>
          <a:xfrm>
            <a:off x="4834425" y="3095250"/>
            <a:ext cx="40824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F0F1"/>
                </a:solidFill>
                <a:latin typeface="Lato"/>
                <a:ea typeface="Lato"/>
                <a:cs typeface="Lato"/>
                <a:sym typeface="Lato"/>
              </a:rPr>
              <a:t>Supervisors:</a:t>
            </a:r>
            <a:endParaRPr>
              <a:solidFill>
                <a:srgbClr val="ECF0F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F0F1"/>
                </a:solidFill>
                <a:latin typeface="Lato"/>
                <a:ea typeface="Lato"/>
                <a:cs typeface="Lato"/>
                <a:sym typeface="Lato"/>
              </a:rPr>
              <a:t>Dr. Salah Selim</a:t>
            </a:r>
            <a:endParaRPr>
              <a:solidFill>
                <a:srgbClr val="ECF0F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F0F1"/>
                </a:solidFill>
                <a:latin typeface="Lato"/>
                <a:ea typeface="Lato"/>
                <a:cs typeface="Lato"/>
                <a:sym typeface="Lato"/>
              </a:rPr>
              <a:t>Dr. Magdy Abdel-Azeem</a:t>
            </a:r>
            <a:endParaRPr>
              <a:solidFill>
                <a:srgbClr val="ECF0F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CF0F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9" name="Google Shape;139;p13" title="Alexandria University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5950" y="4525450"/>
            <a:ext cx="714900" cy="71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7" name="Google Shape;247;p22"/>
          <p:cNvGraphicFramePr/>
          <p:nvPr/>
        </p:nvGraphicFramePr>
        <p:xfrm>
          <a:off x="-12" y="-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{545B0D9F-AA0E-4CC9-A81A-CF5092759737}</a:tableStyleId>
              </a:tblPr>
              <a:tblGrid>
                <a:gridCol w="1241700"/>
                <a:gridCol w="855475"/>
                <a:gridCol w="1057150"/>
                <a:gridCol w="1099350"/>
                <a:gridCol w="1234650"/>
                <a:gridCol w="3655675"/>
              </a:tblGrid>
              <a:tr h="1206850"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5A6BD"/>
                        </a:buClr>
                        <a:buSzPts val="1000"/>
                        <a:buFont typeface="Lato"/>
                        <a:buChar char="●"/>
                      </a:pPr>
                      <a:r>
                        <a:rPr b="1" i="1" lang="en" sz="1000">
                          <a:solidFill>
                            <a:srgbClr val="D5A6B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Model Version</a:t>
                      </a:r>
                      <a:endParaRPr b="1" i="1" sz="1000">
                        <a:solidFill>
                          <a:srgbClr val="D5A6B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5A6BD"/>
                        </a:buClr>
                        <a:buSzPts val="1000"/>
                        <a:buFont typeface="Lato"/>
                        <a:buChar char="●"/>
                      </a:pPr>
                      <a:r>
                        <a:rPr b="1" i="1" lang="en" sz="1000">
                          <a:solidFill>
                            <a:srgbClr val="D5A6B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Training Epochs</a:t>
                      </a:r>
                      <a:endParaRPr b="1" i="1" sz="1000">
                        <a:solidFill>
                          <a:srgbClr val="D5A6B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5A6BD"/>
                        </a:buClr>
                        <a:buSzPts val="1000"/>
                        <a:buFont typeface="Lato"/>
                        <a:buChar char="●"/>
                      </a:pPr>
                      <a:r>
                        <a:rPr b="1" i="1" lang="en" sz="1000">
                          <a:solidFill>
                            <a:srgbClr val="D5A6B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Learning Rate Schedule Observation</a:t>
                      </a:r>
                      <a:endParaRPr b="1" i="1" sz="1000">
                        <a:solidFill>
                          <a:srgbClr val="D5A6B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5A6BD"/>
                        </a:buClr>
                        <a:buSzPts val="1000"/>
                        <a:buFont typeface="Lato"/>
                        <a:buChar char="●"/>
                      </a:pPr>
                      <a:r>
                        <a:rPr b="1" i="1" lang="en" sz="1000">
                          <a:solidFill>
                            <a:srgbClr val="D5A6B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Lowest Validation Loss (Approx.)</a:t>
                      </a:r>
                      <a:endParaRPr b="1" i="1" sz="1000">
                        <a:solidFill>
                          <a:srgbClr val="D5A6B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5A6BD"/>
                        </a:buClr>
                        <a:buSzPts val="1000"/>
                        <a:buFont typeface="Lato"/>
                        <a:buChar char="●"/>
                      </a:pPr>
                      <a:r>
                        <a:rPr b="1" i="1" lang="en" sz="1000">
                          <a:solidFill>
                            <a:srgbClr val="D5A6B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Final Validation Accuracy (Approx.)</a:t>
                      </a:r>
                      <a:endParaRPr b="1" i="1" sz="1000">
                        <a:solidFill>
                          <a:srgbClr val="D5A6B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D5A6BD"/>
                        </a:buClr>
                        <a:buSzPts val="1000"/>
                        <a:buFont typeface="Lato"/>
                        <a:buChar char="●"/>
                      </a:pPr>
                      <a:r>
                        <a:rPr b="1" i="1" lang="en" sz="1000">
                          <a:solidFill>
                            <a:srgbClr val="D5A6BD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Key Observations</a:t>
                      </a:r>
                      <a:endParaRPr b="1" i="1" sz="1000">
                        <a:solidFill>
                          <a:srgbClr val="D5A6BD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747625">
                <a:tc>
                  <a:txBody>
                    <a:bodyPr/>
                    <a:lstStyle/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00"/>
                        <a:buFont typeface="Lato"/>
                        <a:buChar char="●"/>
                      </a:pPr>
                      <a:r>
                        <a:rPr i="1" lang="en" sz="9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resarksgd69</a:t>
                      </a:r>
                      <a:endParaRPr i="1" sz="9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00"/>
                        <a:buFont typeface="Lato"/>
                        <a:buChar char="●"/>
                      </a:pPr>
                      <a:r>
                        <a:rPr i="1" lang="en" sz="9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 i="1" sz="9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00"/>
                        <a:buFont typeface="Lato"/>
                        <a:buChar char="●"/>
                      </a:pPr>
                      <a:r>
                        <a:rPr i="1" lang="en" sz="9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Step decay, multiple drops</a:t>
                      </a:r>
                      <a:endParaRPr i="1" sz="9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00"/>
                        <a:buFont typeface="Lato"/>
                        <a:buChar char="●"/>
                      </a:pPr>
                      <a:r>
                        <a:rPr i="1" lang="en" sz="9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4.0</a:t>
                      </a:r>
                      <a:endParaRPr i="1" sz="9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00"/>
                        <a:buFont typeface="Lato"/>
                        <a:buChar char="●"/>
                      </a:pPr>
                      <a:r>
                        <a:rPr i="1" lang="en" sz="9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70%</a:t>
                      </a:r>
                      <a:endParaRPr i="1" sz="9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00"/>
                        <a:buFont typeface="Lato"/>
                        <a:buChar char="●"/>
                      </a:pPr>
                      <a:r>
                        <a:rPr i="1" lang="en" sz="9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Steady accuracy increase, but final accuracy is lower compared to other versions.</a:t>
                      </a:r>
                      <a:endParaRPr i="1" sz="9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747625">
                <a:tc>
                  <a:txBody>
                    <a:bodyPr/>
                    <a:lstStyle/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00"/>
                        <a:buFont typeface="Lato"/>
                        <a:buChar char="●"/>
                      </a:pPr>
                      <a:r>
                        <a:rPr i="1" lang="en" sz="9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resarksgd88</a:t>
                      </a:r>
                      <a:endParaRPr i="1" sz="9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00"/>
                        <a:buFont typeface="Lato"/>
                        <a:buChar char="●"/>
                      </a:pPr>
                      <a:r>
                        <a:rPr i="1" lang="en" sz="9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5</a:t>
                      </a:r>
                      <a:endParaRPr i="1" sz="9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00"/>
                        <a:buFont typeface="Lato"/>
                        <a:buChar char="●"/>
                      </a:pPr>
                      <a:r>
                        <a:rPr i="1" lang="en" sz="9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Sharp drop after 2 epochs</a:t>
                      </a:r>
                      <a:endParaRPr i="1" sz="9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00"/>
                        <a:buFont typeface="Lato"/>
                        <a:buChar char="●"/>
                      </a:pPr>
                      <a:r>
                        <a:rPr i="1" lang="en" sz="9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1.75</a:t>
                      </a:r>
                      <a:endParaRPr i="1" sz="9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00"/>
                        <a:buFont typeface="Lato"/>
                        <a:buChar char="●"/>
                      </a:pPr>
                      <a:r>
                        <a:rPr i="1" lang="en" sz="9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88%</a:t>
                      </a:r>
                      <a:endParaRPr i="1" sz="9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00"/>
                        <a:buFont typeface="Lato"/>
                        <a:buChar char="●"/>
                      </a:pPr>
                      <a:r>
                        <a:rPr i="1" lang="en" sz="9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Achieves decent accuracy in very few epochs, suggesting quick convergence or effective fine-tuning.</a:t>
                      </a:r>
                      <a:endParaRPr i="1" sz="9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747625">
                <a:tc>
                  <a:txBody>
                    <a:bodyPr/>
                    <a:lstStyle/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00"/>
                        <a:buFont typeface="Lato"/>
                        <a:buChar char="●"/>
                      </a:pPr>
                      <a:r>
                        <a:rPr i="1" lang="en" sz="9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resarksgd94</a:t>
                      </a:r>
                      <a:endParaRPr i="1" sz="9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00"/>
                        <a:buFont typeface="Lato"/>
                        <a:buChar char="●"/>
                      </a:pPr>
                      <a:r>
                        <a:rPr i="1" lang="en" sz="9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13</a:t>
                      </a:r>
                      <a:endParaRPr i="1" sz="9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00"/>
                        <a:buFont typeface="Lato"/>
                        <a:buChar char="●"/>
                      </a:pPr>
                      <a:r>
                        <a:rPr i="1" lang="en" sz="9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Step decay, gradual drops</a:t>
                      </a:r>
                      <a:endParaRPr i="1" sz="9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00"/>
                        <a:buFont typeface="Lato"/>
                        <a:buChar char="●"/>
                      </a:pPr>
                      <a:r>
                        <a:rPr i="1" lang="en" sz="9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0.7</a:t>
                      </a:r>
                      <a:endParaRPr i="1" sz="9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00"/>
                        <a:buFont typeface="Lato"/>
                        <a:buChar char="●"/>
                      </a:pPr>
                      <a:r>
                        <a:rPr i="1" lang="en" sz="9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92%</a:t>
                      </a:r>
                      <a:endParaRPr i="1" sz="9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00"/>
                        <a:buFont typeface="Lato"/>
                        <a:buChar char="●"/>
                      </a:pPr>
                      <a:r>
                        <a:rPr i="1" lang="en" sz="9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Train loss consistently decreases, val loss plateaus. Shows strong learning over more epochs.</a:t>
                      </a:r>
                      <a:endParaRPr i="1" sz="9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846875">
                <a:tc>
                  <a:txBody>
                    <a:bodyPr/>
                    <a:lstStyle/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00"/>
                        <a:buFont typeface="Lato"/>
                        <a:buChar char="●"/>
                      </a:pPr>
                      <a:r>
                        <a:rPr i="1" lang="en" sz="9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resarksgd95</a:t>
                      </a:r>
                      <a:endParaRPr i="1" sz="9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00"/>
                        <a:buFont typeface="Lato"/>
                        <a:buChar char="●"/>
                      </a:pPr>
                      <a:r>
                        <a:rPr i="1" lang="en" sz="9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</a:t>
                      </a:r>
                      <a:endParaRPr i="1" sz="9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00"/>
                        <a:buFont typeface="Lato"/>
                        <a:buChar char="●"/>
                      </a:pPr>
                      <a:r>
                        <a:rPr i="1" lang="en" sz="9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Single sharp drop</a:t>
                      </a:r>
                      <a:endParaRPr i="1" sz="9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00"/>
                        <a:buFont typeface="Lato"/>
                        <a:buChar char="●"/>
                      </a:pPr>
                      <a:r>
                        <a:rPr i="1" lang="en" sz="9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0.87</a:t>
                      </a:r>
                      <a:endParaRPr i="1" sz="9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00"/>
                        <a:buFont typeface="Lato"/>
                        <a:buChar char="●"/>
                      </a:pPr>
                      <a:r>
                        <a:rPr i="1" lang="en" sz="9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95.8%</a:t>
                      </a:r>
                      <a:endParaRPr i="1" sz="9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900"/>
                        <a:buFont typeface="Lato"/>
                        <a:buChar char="●"/>
                      </a:pPr>
                      <a:r>
                        <a:rPr i="1" lang="en" sz="900">
                          <a:solidFill>
                            <a:schemeClr val="l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Extremely high initial validation accuracy, indicating this likely represents a fine-tuning phase of a highly pre-trained model. Very stable validation accuracy.</a:t>
                      </a:r>
                      <a:endParaRPr i="1" sz="900">
                        <a:solidFill>
                          <a:schemeClr val="l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846875">
                <a:tc>
                  <a:txBody>
                    <a:bodyPr/>
                    <a:lstStyle/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900"/>
                        <a:buFont typeface="Lato"/>
                        <a:buChar char="●"/>
                      </a:pPr>
                      <a:r>
                        <a:rPr i="1" lang="en" sz="900">
                          <a:solidFill>
                            <a:srgbClr val="CC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resarksgdaug94</a:t>
                      </a:r>
                      <a:endParaRPr i="1" sz="900">
                        <a:solidFill>
                          <a:srgbClr val="CC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900"/>
                        <a:buFont typeface="Lato"/>
                        <a:buChar char="●"/>
                      </a:pPr>
                      <a:r>
                        <a:rPr i="1" lang="en" sz="900">
                          <a:solidFill>
                            <a:srgbClr val="CC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</a:t>
                      </a:r>
                      <a:endParaRPr i="1" sz="900">
                        <a:solidFill>
                          <a:srgbClr val="CC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900"/>
                        <a:buFont typeface="Lato"/>
                        <a:buChar char="●"/>
                      </a:pPr>
                      <a:r>
                        <a:rPr i="1" lang="en" sz="900">
                          <a:solidFill>
                            <a:srgbClr val="CC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Step decay, gradual drops</a:t>
                      </a:r>
                      <a:endParaRPr i="1" sz="900">
                        <a:solidFill>
                          <a:srgbClr val="CC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900"/>
                        <a:buFont typeface="Lato"/>
                        <a:buChar char="●"/>
                      </a:pPr>
                      <a:r>
                        <a:rPr i="1" lang="en" sz="900">
                          <a:solidFill>
                            <a:srgbClr val="CC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0.1</a:t>
                      </a:r>
                      <a:endParaRPr i="1" sz="900">
                        <a:solidFill>
                          <a:srgbClr val="CC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900"/>
                        <a:buFont typeface="Lato"/>
                        <a:buChar char="●"/>
                      </a:pPr>
                      <a:r>
                        <a:rPr i="1" lang="en" sz="900">
                          <a:solidFill>
                            <a:srgbClr val="CC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94%</a:t>
                      </a:r>
                      <a:endParaRPr i="1" sz="900">
                        <a:solidFill>
                          <a:srgbClr val="CC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C0000"/>
                        </a:buClr>
                        <a:buSzPts val="900"/>
                        <a:buFont typeface="Lato"/>
                        <a:buChar char="●"/>
                      </a:pPr>
                      <a:r>
                        <a:rPr i="1" lang="en" sz="900">
                          <a:solidFill>
                            <a:srgbClr val="CC0000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Best overall performance in terms of lowest validation loss and sustained high accuracy, suggesting effectiveness of data augmentation.</a:t>
                      </a:r>
                      <a:endParaRPr i="1" sz="900">
                        <a:solidFill>
                          <a:srgbClr val="CC0000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gradFill>
                      <a:gsLst>
                        <a:gs pos="0">
                          <a:srgbClr val="51AB2A"/>
                        </a:gs>
                        <a:gs pos="100000">
                          <a:srgbClr val="203E13"/>
                        </a:gs>
                      </a:gsLst>
                      <a:path path="circle">
                        <a:fillToRect b="50%" l="50%" r="50%" t="50%"/>
                      </a:path>
                      <a:tileRect/>
                    </a:gra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effectLst>
            <a:outerShdw blurRad="342900" rotWithShape="0" algn="bl" dir="5400000" dist="209550">
              <a:srgbClr val="2C3E5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20">
                <a:solidFill>
                  <a:srgbClr val="ECF0F1"/>
                </a:solidFill>
              </a:rPr>
              <a:t>The User Interface: Main Controls</a:t>
            </a:r>
            <a:endParaRPr b="1" sz="2520">
              <a:solidFill>
                <a:srgbClr val="ECF0F1"/>
              </a:solidFill>
            </a:endParaRPr>
          </a:p>
        </p:txBody>
      </p:sp>
      <p:pic>
        <p:nvPicPr>
          <p:cNvPr id="253" name="Google Shape;253;p23" title="Main Controls ESP32 c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900" y="1378573"/>
            <a:ext cx="5366698" cy="287622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3"/>
          <p:cNvSpPr txBox="1"/>
          <p:nvPr/>
        </p:nvSpPr>
        <p:spPr>
          <a:xfrm>
            <a:off x="25775" y="1371600"/>
            <a:ext cx="36249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The main tab provides all core operational controls.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23"/>
          <p:cNvSpPr txBox="1"/>
          <p:nvPr/>
        </p:nvSpPr>
        <p:spPr>
          <a:xfrm>
            <a:off x="25775" y="1964700"/>
            <a:ext cx="36249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Actions: Buttons for "Login Person" and "Register New Person."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23"/>
          <p:cNvSpPr txBox="1"/>
          <p:nvPr/>
        </p:nvSpPr>
        <p:spPr>
          <a:xfrm>
            <a:off x="25775" y="2520138"/>
            <a:ext cx="36249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Live Feed: Real-time video from the selected camera.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23"/>
          <p:cNvSpPr txBox="1"/>
          <p:nvPr/>
        </p:nvSpPr>
        <p:spPr>
          <a:xfrm>
            <a:off x="25775" y="3113250"/>
            <a:ext cx="36249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Threshold Slider: Allows dynamic adjustment of recognition sensitivity.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23"/>
          <p:cNvSpPr txBox="1"/>
          <p:nvPr/>
        </p:nvSpPr>
        <p:spPr>
          <a:xfrm>
            <a:off x="25775" y="3781550"/>
            <a:ext cx="36249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Status &amp; Logs: An area for real-time feedback, including recognition results, match distance, and system messages.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59" name="Google Shape;259;p23"/>
          <p:cNvCxnSpPr/>
          <p:nvPr/>
        </p:nvCxnSpPr>
        <p:spPr>
          <a:xfrm>
            <a:off x="2954600" y="1590750"/>
            <a:ext cx="43701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3"/>
          <p:cNvCxnSpPr/>
          <p:nvPr/>
        </p:nvCxnSpPr>
        <p:spPr>
          <a:xfrm>
            <a:off x="3380025" y="2157950"/>
            <a:ext cx="3325800" cy="20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23"/>
          <p:cNvCxnSpPr/>
          <p:nvPr/>
        </p:nvCxnSpPr>
        <p:spPr>
          <a:xfrm>
            <a:off x="3380025" y="2712250"/>
            <a:ext cx="1637100" cy="1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3"/>
          <p:cNvCxnSpPr/>
          <p:nvPr/>
        </p:nvCxnSpPr>
        <p:spPr>
          <a:xfrm flipH="1" rot="10800000">
            <a:off x="3302675" y="2931450"/>
            <a:ext cx="3364500" cy="3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3"/>
          <p:cNvCxnSpPr/>
          <p:nvPr/>
        </p:nvCxnSpPr>
        <p:spPr>
          <a:xfrm flipH="1" rot="10800000">
            <a:off x="3405800" y="3459875"/>
            <a:ext cx="3364500" cy="5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effectLst>
            <a:outerShdw blurRad="342900" rotWithShape="0" algn="bl" dir="5400000" dist="209550">
              <a:srgbClr val="2C3E5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20">
                <a:solidFill>
                  <a:srgbClr val="ECF0F1"/>
                </a:solidFill>
              </a:rPr>
              <a:t>The User Interface: Settings Tab</a:t>
            </a:r>
            <a:endParaRPr b="1" sz="2520">
              <a:solidFill>
                <a:srgbClr val="ECF0F1"/>
              </a:solidFill>
            </a:endParaRPr>
          </a:p>
        </p:txBody>
      </p:sp>
      <p:sp>
        <p:nvSpPr>
          <p:cNvPr id="269" name="Google Shape;269;p24"/>
          <p:cNvSpPr txBox="1"/>
          <p:nvPr/>
        </p:nvSpPr>
        <p:spPr>
          <a:xfrm>
            <a:off x="25775" y="1371600"/>
            <a:ext cx="36249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This tab allows for on-the-fly system configuration.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24"/>
          <p:cNvSpPr txBox="1"/>
          <p:nvPr/>
        </p:nvSpPr>
        <p:spPr>
          <a:xfrm>
            <a:off x="25775" y="1964700"/>
            <a:ext cx="36249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Camera Selection: Dropdown menu to choose between "Built-in Cam" and "ESP32 Cam."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24"/>
          <p:cNvSpPr txBox="1"/>
          <p:nvPr/>
        </p:nvSpPr>
        <p:spPr>
          <a:xfrm>
            <a:off x="25775" y="2628088"/>
            <a:ext cx="36249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Apply Buttons: Settings are applied instantly without restarting the application.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24"/>
          <p:cNvSpPr txBox="1"/>
          <p:nvPr/>
        </p:nvSpPr>
        <p:spPr>
          <a:xfrm>
            <a:off x="25775" y="3350325"/>
            <a:ext cx="36249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Model Selection: Dropdown menu to switch between "YuNet," "Haar Cascade," and "Custom CNN" face detectors.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3" name="Google Shape;273;p24" title="settings esp32 cam YuNet.PNG"/>
          <p:cNvPicPr preferRelativeResize="0"/>
          <p:nvPr/>
        </p:nvPicPr>
        <p:blipFill rotWithShape="1">
          <a:blip r:embed="rId3">
            <a:alphaModFix/>
          </a:blip>
          <a:srcRect b="0" l="60339" r="0" t="0"/>
          <a:stretch/>
        </p:blipFill>
        <p:spPr>
          <a:xfrm>
            <a:off x="5243825" y="956275"/>
            <a:ext cx="3092573" cy="4187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4" name="Google Shape;274;p24"/>
          <p:cNvCxnSpPr>
            <a:stCxn id="269" idx="3"/>
          </p:cNvCxnSpPr>
          <p:nvPr/>
        </p:nvCxnSpPr>
        <p:spPr>
          <a:xfrm flipH="1" rot="10800000">
            <a:off x="3650675" y="1292550"/>
            <a:ext cx="3010200" cy="37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24"/>
          <p:cNvCxnSpPr>
            <a:stCxn id="270" idx="3"/>
          </p:cNvCxnSpPr>
          <p:nvPr/>
        </p:nvCxnSpPr>
        <p:spPr>
          <a:xfrm flipH="1" rot="10800000">
            <a:off x="3650675" y="1900650"/>
            <a:ext cx="1804200" cy="3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24"/>
          <p:cNvCxnSpPr>
            <a:stCxn id="272" idx="3"/>
          </p:cNvCxnSpPr>
          <p:nvPr/>
        </p:nvCxnSpPr>
        <p:spPr>
          <a:xfrm flipH="1" rot="10800000">
            <a:off x="3650675" y="3131475"/>
            <a:ext cx="1824600" cy="51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24"/>
          <p:cNvCxnSpPr/>
          <p:nvPr/>
        </p:nvCxnSpPr>
        <p:spPr>
          <a:xfrm flipH="1" rot="10800000">
            <a:off x="3362350" y="2420100"/>
            <a:ext cx="2082000" cy="36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24"/>
          <p:cNvCxnSpPr/>
          <p:nvPr/>
        </p:nvCxnSpPr>
        <p:spPr>
          <a:xfrm>
            <a:off x="3382950" y="2853150"/>
            <a:ext cx="2102700" cy="3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effectLst>
            <a:outerShdw blurRad="342900" rotWithShape="0" algn="bl" dir="5400000" dist="209550">
              <a:srgbClr val="2C3E5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20">
                <a:solidFill>
                  <a:srgbClr val="ECF0F1"/>
                </a:solidFill>
              </a:rPr>
              <a:t>The User Interface: Manage Persons</a:t>
            </a:r>
            <a:endParaRPr b="1" sz="2520">
              <a:solidFill>
                <a:srgbClr val="ECF0F1"/>
              </a:solidFill>
            </a:endParaRPr>
          </a:p>
        </p:txBody>
      </p:sp>
      <p:sp>
        <p:nvSpPr>
          <p:cNvPr id="284" name="Google Shape;284;p25"/>
          <p:cNvSpPr txBox="1"/>
          <p:nvPr/>
        </p:nvSpPr>
        <p:spPr>
          <a:xfrm>
            <a:off x="25775" y="1371600"/>
            <a:ext cx="36249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Provides full control over the user database.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5" name="Google Shape;285;p25"/>
          <p:cNvSpPr txBox="1"/>
          <p:nvPr/>
        </p:nvSpPr>
        <p:spPr>
          <a:xfrm>
            <a:off x="25775" y="1964700"/>
            <a:ext cx="36249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Registered List: Displays all individuals in the database with their name and access status.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6" name="Google Shape;286;p25"/>
          <p:cNvSpPr txBox="1"/>
          <p:nvPr/>
        </p:nvSpPr>
        <p:spPr>
          <a:xfrm>
            <a:off x="25775" y="2628088"/>
            <a:ext cx="36249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Delete Functionality: Easily remove individuals from the system with a single click.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25"/>
          <p:cNvSpPr txBox="1"/>
          <p:nvPr/>
        </p:nvSpPr>
        <p:spPr>
          <a:xfrm>
            <a:off x="25775" y="3350325"/>
            <a:ext cx="36249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Status Indicator: Clearly shows whether a person is "Allowed" or "Not Allowed."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8" name="Google Shape;288;p25" title="Manage Persons.PNG"/>
          <p:cNvPicPr preferRelativeResize="0"/>
          <p:nvPr/>
        </p:nvPicPr>
        <p:blipFill rotWithShape="1">
          <a:blip r:embed="rId3">
            <a:alphaModFix/>
          </a:blip>
          <a:srcRect b="0" l="48103" r="0" t="0"/>
          <a:stretch/>
        </p:blipFill>
        <p:spPr>
          <a:xfrm>
            <a:off x="5284782" y="1307850"/>
            <a:ext cx="3706819" cy="383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effectLst>
            <a:outerShdw blurRad="342900" rotWithShape="0" algn="bl" dir="5400000" dist="209550">
              <a:srgbClr val="2C3E5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20">
                <a:solidFill>
                  <a:srgbClr val="ECF0F1"/>
                </a:solidFill>
              </a:rPr>
              <a:t>Results &amp; Challenges</a:t>
            </a:r>
            <a:endParaRPr b="1" sz="2520">
              <a:solidFill>
                <a:srgbClr val="ECF0F1"/>
              </a:solidFill>
            </a:endParaRPr>
          </a:p>
        </p:txBody>
      </p:sp>
      <p:sp>
        <p:nvSpPr>
          <p:cNvPr id="294" name="Google Shape;294;p26"/>
          <p:cNvSpPr txBox="1"/>
          <p:nvPr/>
        </p:nvSpPr>
        <p:spPr>
          <a:xfrm>
            <a:off x="12375" y="3148950"/>
            <a:ext cx="5164200" cy="19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  Challenges: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Handling significant variations in lighting and camera angles.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Optimizing the custom CNN detector for real-time performance.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Ensuring thread-safe database operations to prevent GUI freezing.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26"/>
          <p:cNvSpPr txBox="1"/>
          <p:nvPr/>
        </p:nvSpPr>
        <p:spPr>
          <a:xfrm>
            <a:off x="12375" y="1292575"/>
            <a:ext cx="5164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Performance: The YuNet detector provided the best real-time balance of speed and accuracy.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26"/>
          <p:cNvSpPr txBox="1"/>
          <p:nvPr/>
        </p:nvSpPr>
        <p:spPr>
          <a:xfrm>
            <a:off x="12375" y="1869775"/>
            <a:ext cx="5164200" cy="8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Recognition Accuracy: The custom recognition model demonstrated good accuracy, especially with embedding averaging up to 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approximately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20 people.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26"/>
          <p:cNvSpPr txBox="1"/>
          <p:nvPr/>
        </p:nvSpPr>
        <p:spPr>
          <a:xfrm>
            <a:off x="12375" y="2571750"/>
            <a:ext cx="51642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Flexibility: The modular design successfully allows for easy switching of components (cameras, models).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8" name="Google Shape;298;p26" title="t-SNE UM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4325" y="1757850"/>
            <a:ext cx="4039676" cy="162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6" title="metrics roc accuracy recall precision f1 top k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4325" y="3735775"/>
            <a:ext cx="4039677" cy="1328487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6"/>
          <p:cNvSpPr txBox="1"/>
          <p:nvPr/>
        </p:nvSpPr>
        <p:spPr>
          <a:xfrm>
            <a:off x="5215000" y="1411575"/>
            <a:ext cx="34482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Visualization of Embedding Clusters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26"/>
          <p:cNvSpPr txBox="1"/>
          <p:nvPr/>
        </p:nvSpPr>
        <p:spPr>
          <a:xfrm>
            <a:off x="5131400" y="3385613"/>
            <a:ext cx="3985500" cy="2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Model Verification &amp; Identification Performance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effectLst>
            <a:outerShdw blurRad="342900" rotWithShape="0" algn="bl" dir="5400000" dist="209550">
              <a:srgbClr val="2C3E5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20">
                <a:solidFill>
                  <a:srgbClr val="ECF0F1"/>
                </a:solidFill>
              </a:rPr>
              <a:t>Conclusion</a:t>
            </a:r>
            <a:endParaRPr b="1" sz="2520">
              <a:solidFill>
                <a:srgbClr val="ECF0F1"/>
              </a:solidFill>
            </a:endParaRPr>
          </a:p>
        </p:txBody>
      </p:sp>
      <p:sp>
        <p:nvSpPr>
          <p:cNvPr id="307" name="Google Shape;307;p27"/>
          <p:cNvSpPr txBox="1"/>
          <p:nvPr/>
        </p:nvSpPr>
        <p:spPr>
          <a:xfrm>
            <a:off x="203800" y="1307850"/>
            <a:ext cx="81327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B6D7A8"/>
                </a:solidFill>
                <a:latin typeface="Lato"/>
                <a:ea typeface="Lato"/>
                <a:cs typeface="Lato"/>
                <a:sym typeface="Lato"/>
              </a:rPr>
              <a:t>Successfully developed a robust, flexible, and user-friendly real-time facial recognition system.</a:t>
            </a:r>
            <a:endParaRPr sz="1500">
              <a:solidFill>
                <a:srgbClr val="B6D7A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8" name="Google Shape;308;p27"/>
          <p:cNvSpPr txBox="1"/>
          <p:nvPr/>
        </p:nvSpPr>
        <p:spPr>
          <a:xfrm>
            <a:off x="203800" y="2009850"/>
            <a:ext cx="81327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B6D7A8"/>
                </a:solidFill>
                <a:latin typeface="Lato"/>
                <a:ea typeface="Lato"/>
                <a:cs typeface="Lato"/>
                <a:sym typeface="Lato"/>
              </a:rPr>
              <a:t>Demonstrated the effectiveness of custom-trained deep learning models for specific tasks.</a:t>
            </a:r>
            <a:endParaRPr sz="1500">
              <a:solidFill>
                <a:srgbClr val="B6D7A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9" name="Google Shape;309;p27"/>
          <p:cNvSpPr txBox="1"/>
          <p:nvPr/>
        </p:nvSpPr>
        <p:spPr>
          <a:xfrm>
            <a:off x="203800" y="2711850"/>
            <a:ext cx="81327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B6D7A8"/>
                </a:solidFill>
                <a:latin typeface="Lato"/>
                <a:ea typeface="Lato"/>
                <a:cs typeface="Lato"/>
                <a:sym typeface="Lato"/>
              </a:rPr>
              <a:t>The modular architecture provides a strong foundation for future development and expansion.</a:t>
            </a:r>
            <a:endParaRPr sz="1500">
              <a:solidFill>
                <a:srgbClr val="B6D7A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27"/>
          <p:cNvSpPr txBox="1"/>
          <p:nvPr/>
        </p:nvSpPr>
        <p:spPr>
          <a:xfrm>
            <a:off x="203800" y="3413850"/>
            <a:ext cx="81327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B6D7A8"/>
                </a:solidFill>
                <a:latin typeface="Lato"/>
                <a:ea typeface="Lato"/>
                <a:cs typeface="Lato"/>
                <a:sym typeface="Lato"/>
              </a:rPr>
              <a:t>The project successfully met all initial objectives.</a:t>
            </a:r>
            <a:endParaRPr sz="1500">
              <a:solidFill>
                <a:srgbClr val="B6D7A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effectLst>
            <a:outerShdw blurRad="342900" rotWithShape="0" algn="bl" dir="5400000" dist="209550">
              <a:srgbClr val="2C3E5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20">
                <a:solidFill>
                  <a:srgbClr val="ECF0F1"/>
                </a:solidFill>
              </a:rPr>
              <a:t>Future Work</a:t>
            </a:r>
            <a:endParaRPr b="1" sz="2520">
              <a:solidFill>
                <a:srgbClr val="ECF0F1"/>
              </a:solidFill>
            </a:endParaRPr>
          </a:p>
        </p:txBody>
      </p:sp>
      <p:sp>
        <p:nvSpPr>
          <p:cNvPr id="316" name="Google Shape;316;p28"/>
          <p:cNvSpPr txBox="1"/>
          <p:nvPr/>
        </p:nvSpPr>
        <p:spPr>
          <a:xfrm>
            <a:off x="203800" y="1307850"/>
            <a:ext cx="81327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B6D7A8"/>
                </a:solidFill>
                <a:latin typeface="Lato"/>
                <a:ea typeface="Lato"/>
                <a:cs typeface="Lato"/>
                <a:sym typeface="Lato"/>
              </a:rPr>
              <a:t>Performance Optimization: Implement GPU acceleration (CUDA) for faster inference.</a:t>
            </a:r>
            <a:endParaRPr sz="1500">
              <a:solidFill>
                <a:srgbClr val="B6D7A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7" name="Google Shape;317;p28"/>
          <p:cNvSpPr txBox="1"/>
          <p:nvPr/>
        </p:nvSpPr>
        <p:spPr>
          <a:xfrm>
            <a:off x="203800" y="2009850"/>
            <a:ext cx="81327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B6D7A8"/>
                </a:solidFill>
                <a:latin typeface="Lato"/>
                <a:ea typeface="Lato"/>
                <a:cs typeface="Lato"/>
                <a:sym typeface="Lato"/>
              </a:rPr>
              <a:t>Model Expansion: Add support for other state-of-the-art models (e.g., RetinaFace for detection).</a:t>
            </a:r>
            <a:endParaRPr sz="1500">
              <a:solidFill>
                <a:srgbClr val="B6D7A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28"/>
          <p:cNvSpPr txBox="1"/>
          <p:nvPr/>
        </p:nvSpPr>
        <p:spPr>
          <a:xfrm>
            <a:off x="203800" y="2711850"/>
            <a:ext cx="81327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B6D7A8"/>
                </a:solidFill>
                <a:latin typeface="Lato"/>
                <a:ea typeface="Lato"/>
                <a:cs typeface="Lato"/>
                <a:sym typeface="Lato"/>
              </a:rPr>
              <a:t>Liveness Detection: Incorporate anti-spoofing mechanisms to prevent attacks using photos or videos.</a:t>
            </a:r>
            <a:endParaRPr sz="1500">
              <a:solidFill>
                <a:srgbClr val="B6D7A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p28"/>
          <p:cNvSpPr txBox="1"/>
          <p:nvPr/>
        </p:nvSpPr>
        <p:spPr>
          <a:xfrm>
            <a:off x="203800" y="3413850"/>
            <a:ext cx="81327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B6D7A8"/>
                </a:solidFill>
                <a:latin typeface="Lato"/>
                <a:ea typeface="Lato"/>
                <a:cs typeface="Lato"/>
                <a:sym typeface="Lato"/>
              </a:rPr>
              <a:t>Cloud Integration: Connect the database to a cloud service for multi-device synchronization.</a:t>
            </a:r>
            <a:endParaRPr sz="1500">
              <a:solidFill>
                <a:srgbClr val="B6D7A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0" name="Google Shape;320;p28"/>
          <p:cNvSpPr txBox="1"/>
          <p:nvPr/>
        </p:nvSpPr>
        <p:spPr>
          <a:xfrm>
            <a:off x="203800" y="3975750"/>
            <a:ext cx="81327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6D7A8"/>
              </a:buClr>
              <a:buSzPts val="1500"/>
              <a:buFont typeface="Lato"/>
              <a:buChar char="●"/>
            </a:pPr>
            <a:r>
              <a:rPr lang="en" sz="1500">
                <a:solidFill>
                  <a:srgbClr val="B6D7A8"/>
                </a:solidFill>
                <a:latin typeface="Lato"/>
                <a:ea typeface="Lato"/>
                <a:cs typeface="Lato"/>
                <a:sym typeface="Lato"/>
              </a:rPr>
              <a:t>Deployment: Package the application into a standalone executable for easier distribution.</a:t>
            </a:r>
            <a:endParaRPr sz="1500">
              <a:solidFill>
                <a:srgbClr val="B6D7A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9"/>
          <p:cNvSpPr txBox="1"/>
          <p:nvPr>
            <p:ph type="title"/>
          </p:nvPr>
        </p:nvSpPr>
        <p:spPr>
          <a:xfrm>
            <a:off x="2009850" y="1705950"/>
            <a:ext cx="5124300" cy="1731600"/>
          </a:xfrm>
          <a:prstGeom prst="rect">
            <a:avLst/>
          </a:prstGeom>
          <a:effectLst>
            <a:outerShdw blurRad="342900" rotWithShape="0" algn="bl" dir="5400000" dist="209550">
              <a:srgbClr val="2C3E5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rgbClr val="ECF0F1"/>
                </a:solidFill>
              </a:rPr>
              <a:t> Thank You</a:t>
            </a:r>
            <a:endParaRPr b="1" sz="6400">
              <a:solidFill>
                <a:srgbClr val="ECF0F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/>
        </p:nvSpPr>
        <p:spPr>
          <a:xfrm>
            <a:off x="221425" y="166075"/>
            <a:ext cx="5927700" cy="738000"/>
          </a:xfrm>
          <a:prstGeom prst="rect">
            <a:avLst/>
          </a:prstGeom>
          <a:noFill/>
          <a:ln>
            <a:noFill/>
          </a:ln>
          <a:effectLst>
            <a:outerShdw blurRad="342900" rotWithShape="0" algn="bl" dir="5400000" dist="209550">
              <a:srgbClr val="2C3E5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ECF0F1"/>
                </a:solidFill>
                <a:latin typeface="Montserrat"/>
                <a:ea typeface="Montserrat"/>
                <a:cs typeface="Montserrat"/>
                <a:sym typeface="Montserrat"/>
              </a:rPr>
              <a:t>Introduction: The Need for Robust Identity Verification</a:t>
            </a:r>
            <a:endParaRPr b="1" sz="2500">
              <a:solidFill>
                <a:srgbClr val="ECF0F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14"/>
          <p:cNvSpPr txBox="1"/>
          <p:nvPr/>
        </p:nvSpPr>
        <p:spPr>
          <a:xfrm>
            <a:off x="221425" y="1561500"/>
            <a:ext cx="5743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Growing demand for automated, real-time identity verification in security, access control, and personalized services.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221425" y="2015798"/>
            <a:ext cx="5743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Traditional methods (passwords, ID cards) are often insecure or inefficient.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221425" y="2553300"/>
            <a:ext cx="5743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Facial recognition offers a seamless and non-intrusive solution.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4"/>
          <p:cNvSpPr txBox="1"/>
          <p:nvPr/>
        </p:nvSpPr>
        <p:spPr>
          <a:xfrm>
            <a:off x="221425" y="3049200"/>
            <a:ext cx="5743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Problem: Off-the-shelf solutions can be rigid and may not perform well under varied conditions (e.g., low-light, poor camera quality).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effectLst>
            <a:outerShdw blurRad="342900" rotWithShape="0" algn="bl" dir="5400000" dist="209550">
              <a:srgbClr val="2C3E5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>
                <a:solidFill>
                  <a:srgbClr val="ECF0F1"/>
                </a:solidFill>
                <a:latin typeface="Montserrat"/>
                <a:ea typeface="Montserrat"/>
                <a:cs typeface="Montserrat"/>
                <a:sym typeface="Montserrat"/>
              </a:rPr>
              <a:t>Our Core Objectives</a:t>
            </a:r>
            <a:endParaRPr b="1" sz="2520">
              <a:solidFill>
                <a:srgbClr val="ECF0F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959500" y="1526925"/>
            <a:ext cx="5743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To develop a complete, real-time facial recognition system from the ground up.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959500" y="2103510"/>
            <a:ext cx="5743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To train and integrate custom deep learning models for both face detection and recognition.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959500" y="3175975"/>
            <a:ext cx="5743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To enable support for various camera sources, including built-in webcams and ESP32-CAMs.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5"/>
          <p:cNvSpPr txBox="1"/>
          <p:nvPr/>
        </p:nvSpPr>
        <p:spPr>
          <a:xfrm>
            <a:off x="959500" y="3671875"/>
            <a:ext cx="5743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To create an intuitive Graphical User Interface (GUI) for easy system management and operation.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959500" y="2639747"/>
            <a:ext cx="5743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To build a flexible system supporting multiple face detection models (YuNet, Haar Cascade, Custom CNN).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File:Face Recognition 3252983.png - Wikimedia Commons" id="159" name="Google Shape;15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2200" y="2721738"/>
            <a:ext cx="398525" cy="331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tificial Neural Network with Chip | common visualization o… | Flickr" id="160" name="Google Shape;16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2207" y="2092468"/>
            <a:ext cx="398525" cy="2988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artoon illustration of a man sitting in front of a computer monitor (Provided by Tenor)" id="161" name="Google Shape;16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3513" y="1452213"/>
            <a:ext cx="495900" cy="495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 illustration of an old fashioned camera with a large lens (Provided by Tenor)" id="162" name="Google Shape;16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4850" y="3225033"/>
            <a:ext cx="495875" cy="3574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check mark with a black line on it (Provided by Tenor)" id="163" name="Google Shape;16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32200" y="3712197"/>
            <a:ext cx="398524" cy="3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effectLst>
            <a:outerShdw blurRad="342900" rotWithShape="0" algn="bl" dir="5400000" dist="209550">
              <a:srgbClr val="2C3E5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2520">
                <a:solidFill>
                  <a:srgbClr val="ECF0F1"/>
                </a:solidFill>
              </a:rPr>
              <a:t>High-Level System Architecture</a:t>
            </a:r>
            <a:endParaRPr b="1" sz="2520">
              <a:solidFill>
                <a:srgbClr val="ECF0F1"/>
              </a:solidFill>
            </a:endParaRPr>
          </a:p>
        </p:txBody>
      </p:sp>
      <p:sp>
        <p:nvSpPr>
          <p:cNvPr id="169" name="Google Shape;169;p16"/>
          <p:cNvSpPr txBox="1"/>
          <p:nvPr/>
        </p:nvSpPr>
        <p:spPr>
          <a:xfrm>
            <a:off x="1297500" y="881250"/>
            <a:ext cx="76923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F0F1"/>
                </a:solidFill>
                <a:latin typeface="Lato"/>
                <a:ea typeface="Lato"/>
                <a:cs typeface="Lato"/>
                <a:sym typeface="Lato"/>
              </a:rPr>
              <a:t>Our system is built on a modular Python architecture, separating core functionalities for maintainability and scalability.</a:t>
            </a:r>
            <a:endParaRPr>
              <a:solidFill>
                <a:srgbClr val="ECF0F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521300" y="2578050"/>
            <a:ext cx="17415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Camera Feed (Built-in / ESP32)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2576550" y="2592750"/>
            <a:ext cx="17415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Frame Pre-processing (OpenCV)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1727825" y="4090350"/>
            <a:ext cx="17415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GUI Output (CustomTkinter)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3712800" y="4090350"/>
            <a:ext cx="17415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Database Matching (SQLite)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5697775" y="4090350"/>
            <a:ext cx="19968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Embedding Generation (Custom Recognition Model)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4631800" y="2584350"/>
            <a:ext cx="17415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Face Detection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6" name="Google Shape;176;p16"/>
          <p:cNvCxnSpPr>
            <a:stCxn id="170" idx="3"/>
            <a:endCxn id="171" idx="1"/>
          </p:cNvCxnSpPr>
          <p:nvPr/>
        </p:nvCxnSpPr>
        <p:spPr>
          <a:xfrm>
            <a:off x="2262800" y="2964450"/>
            <a:ext cx="313800" cy="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6"/>
          <p:cNvCxnSpPr>
            <a:stCxn id="171" idx="3"/>
            <a:endCxn id="175" idx="1"/>
          </p:cNvCxnSpPr>
          <p:nvPr/>
        </p:nvCxnSpPr>
        <p:spPr>
          <a:xfrm flipH="1" rot="10800000">
            <a:off x="4318050" y="2970750"/>
            <a:ext cx="313800" cy="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6"/>
          <p:cNvCxnSpPr>
            <a:stCxn id="175" idx="3"/>
            <a:endCxn id="179" idx="1"/>
          </p:cNvCxnSpPr>
          <p:nvPr/>
        </p:nvCxnSpPr>
        <p:spPr>
          <a:xfrm flipH="1" rot="10800000">
            <a:off x="6373300" y="2958150"/>
            <a:ext cx="3138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6"/>
          <p:cNvCxnSpPr>
            <a:stCxn id="179" idx="2"/>
            <a:endCxn id="174" idx="3"/>
          </p:cNvCxnSpPr>
          <p:nvPr/>
        </p:nvCxnSpPr>
        <p:spPr>
          <a:xfrm>
            <a:off x="7557775" y="3344550"/>
            <a:ext cx="136800" cy="11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16"/>
          <p:cNvCxnSpPr>
            <a:stCxn id="174" idx="1"/>
            <a:endCxn id="173" idx="3"/>
          </p:cNvCxnSpPr>
          <p:nvPr/>
        </p:nvCxnSpPr>
        <p:spPr>
          <a:xfrm rot="10800000">
            <a:off x="5454175" y="4476750"/>
            <a:ext cx="24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16"/>
          <p:cNvCxnSpPr>
            <a:stCxn id="173" idx="1"/>
            <a:endCxn id="172" idx="3"/>
          </p:cNvCxnSpPr>
          <p:nvPr/>
        </p:nvCxnSpPr>
        <p:spPr>
          <a:xfrm rot="10800000">
            <a:off x="3469200" y="4476750"/>
            <a:ext cx="24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16"/>
          <p:cNvSpPr/>
          <p:nvPr/>
        </p:nvSpPr>
        <p:spPr>
          <a:xfrm>
            <a:off x="6687050" y="2584350"/>
            <a:ext cx="1741500" cy="772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Face Cropping &amp; Alignment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6"/>
          <p:cNvSpPr/>
          <p:nvPr/>
        </p:nvSpPr>
        <p:spPr>
          <a:xfrm>
            <a:off x="3712800" y="1686063"/>
            <a:ext cx="1098600" cy="56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YuNet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4953250" y="1686063"/>
            <a:ext cx="1098600" cy="56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Haar Cascade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16"/>
          <p:cNvSpPr/>
          <p:nvPr/>
        </p:nvSpPr>
        <p:spPr>
          <a:xfrm>
            <a:off x="6193700" y="1686063"/>
            <a:ext cx="1098600" cy="56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Custom CNN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7" name="Google Shape;187;p16"/>
          <p:cNvCxnSpPr>
            <a:stCxn id="186" idx="2"/>
            <a:endCxn id="175" idx="0"/>
          </p:cNvCxnSpPr>
          <p:nvPr/>
        </p:nvCxnSpPr>
        <p:spPr>
          <a:xfrm flipH="1">
            <a:off x="5502500" y="2251563"/>
            <a:ext cx="1240500" cy="3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16"/>
          <p:cNvCxnSpPr>
            <a:stCxn id="185" idx="2"/>
            <a:endCxn id="175" idx="0"/>
          </p:cNvCxnSpPr>
          <p:nvPr/>
        </p:nvCxnSpPr>
        <p:spPr>
          <a:xfrm>
            <a:off x="5502550" y="2251563"/>
            <a:ext cx="0" cy="3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16"/>
          <p:cNvCxnSpPr>
            <a:stCxn id="184" idx="2"/>
            <a:endCxn id="175" idx="0"/>
          </p:cNvCxnSpPr>
          <p:nvPr/>
        </p:nvCxnSpPr>
        <p:spPr>
          <a:xfrm>
            <a:off x="4262100" y="2251563"/>
            <a:ext cx="1240500" cy="3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effectLst>
            <a:outerShdw blurRad="342900" rotWithShape="0" algn="bl" dir="5400000" dist="209550">
              <a:srgbClr val="2C3E5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20">
                <a:solidFill>
                  <a:srgbClr val="ECF0F1"/>
                </a:solidFill>
              </a:rPr>
              <a:t>System Features</a:t>
            </a:r>
            <a:endParaRPr b="1" sz="2520">
              <a:solidFill>
                <a:srgbClr val="ECF0F1"/>
              </a:solidFill>
            </a:endParaRPr>
          </a:p>
        </p:txBody>
      </p:sp>
      <p:sp>
        <p:nvSpPr>
          <p:cNvPr id="195" name="Google Shape;195;p17"/>
          <p:cNvSpPr txBox="1"/>
          <p:nvPr/>
        </p:nvSpPr>
        <p:spPr>
          <a:xfrm>
            <a:off x="959500" y="1526925"/>
            <a:ext cx="5743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Real-time Performance: Continuous detection and recognition from live video.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959500" y="2103510"/>
            <a:ext cx="5743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Configurable Sources: Easily switch between webcam and IP camera (ESP32).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959500" y="3175975"/>
            <a:ext cx="5743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User Management: Register new individuals, grant/revoke access, and delete profiles via the GUI.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959500" y="3671875"/>
            <a:ext cx="5743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Robust Recognition: Uses embedding averaging for improved accuracy with fluctuating video quality.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959500" y="2639747"/>
            <a:ext cx="5743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Multi-Model Support: Dynamically select the best face detector for the task.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17"/>
          <p:cNvSpPr txBox="1"/>
          <p:nvPr/>
        </p:nvSpPr>
        <p:spPr>
          <a:xfrm>
            <a:off x="959500" y="4167775"/>
            <a:ext cx="5743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Real-time Feedback: GUI displays live camera feed, recognition results, and match confidence.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effectLst>
            <a:outerShdw blurRad="342900" rotWithShape="0" algn="bl" dir="5400000" dist="209550">
              <a:srgbClr val="2C3E5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20">
                <a:solidFill>
                  <a:srgbClr val="ECF0F1"/>
                </a:solidFill>
              </a:rPr>
              <a:t> Technologies Used</a:t>
            </a:r>
            <a:endParaRPr b="1" sz="2520">
              <a:solidFill>
                <a:srgbClr val="ECF0F1"/>
              </a:solidFill>
            </a:endParaRPr>
          </a:p>
        </p:txBody>
      </p:sp>
      <p:sp>
        <p:nvSpPr>
          <p:cNvPr id="206" name="Google Shape;206;p18"/>
          <p:cNvSpPr txBox="1"/>
          <p:nvPr/>
        </p:nvSpPr>
        <p:spPr>
          <a:xfrm>
            <a:off x="959500" y="1526925"/>
            <a:ext cx="5743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Python: Core programming language.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959500" y="2103510"/>
            <a:ext cx="5743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PyTorch: For deep learning model training and inference.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18"/>
          <p:cNvSpPr txBox="1"/>
          <p:nvPr/>
        </p:nvSpPr>
        <p:spPr>
          <a:xfrm>
            <a:off x="959500" y="3175975"/>
            <a:ext cx="5743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CustomTkinter: For the modern graphical user interface.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18"/>
          <p:cNvSpPr txBox="1"/>
          <p:nvPr/>
        </p:nvSpPr>
        <p:spPr>
          <a:xfrm>
            <a:off x="959500" y="3671875"/>
            <a:ext cx="5743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SQLite: For lightweight, on-device database management.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18"/>
          <p:cNvSpPr txBox="1"/>
          <p:nvPr/>
        </p:nvSpPr>
        <p:spPr>
          <a:xfrm>
            <a:off x="959500" y="2639747"/>
            <a:ext cx="5743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OpenCV: For real-time computer vision tasks.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t/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18"/>
          <p:cNvSpPr txBox="1"/>
          <p:nvPr/>
        </p:nvSpPr>
        <p:spPr>
          <a:xfrm>
            <a:off x="959500" y="4167775"/>
            <a:ext cx="5743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NumPy &amp; PIL: For numerical operations and image processing.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a blue and yellow python logo is shown on a white background (Provided by Tenor)" id="212" name="Google Shape;2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9622" y="1526925"/>
            <a:ext cx="693703" cy="495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ytorch logo.png - Wikimedia Commons" id="213" name="Google Shape;2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2377" y="2127855"/>
            <a:ext cx="1648200" cy="40687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OpenCV Logo with text.png - Wikipedia" id="214" name="Google Shape;2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61219" y="2460497"/>
            <a:ext cx="693701" cy="8544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ملف:Tkinter Hallo Welt.png - ويكيبيديا" id="215" name="Google Shape;21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99625" y="3246149"/>
            <a:ext cx="466425" cy="3555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square with a feather and the word sqlite on it (Provided by Tenor)" id="216" name="Google Shape;21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07460" y="3601700"/>
            <a:ext cx="1046437" cy="495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ملف:NumPy logo 2020.svg - ويكيبيديا" id="217" name="Google Shape;217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23250" y="4097610"/>
            <a:ext cx="1046451" cy="471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effectLst>
            <a:outerShdw blurRad="342900" rotWithShape="0" algn="bl" dir="5400000" dist="209550">
              <a:srgbClr val="2C3E5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20">
                <a:solidFill>
                  <a:srgbClr val="ECF0F1"/>
                </a:solidFill>
              </a:rPr>
              <a:t>Step 1: Finding the Face - Detection Models</a:t>
            </a:r>
            <a:endParaRPr b="1" sz="2520">
              <a:solidFill>
                <a:srgbClr val="ECF0F1"/>
              </a:solidFill>
            </a:endParaRPr>
          </a:p>
        </p:txBody>
      </p:sp>
      <p:sp>
        <p:nvSpPr>
          <p:cNvPr id="223" name="Google Shape;223;p19"/>
          <p:cNvSpPr txBox="1"/>
          <p:nvPr/>
        </p:nvSpPr>
        <p:spPr>
          <a:xfrm>
            <a:off x="94575" y="1446175"/>
            <a:ext cx="2871600" cy="20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Custom CNN: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Architecture: ResNet-based.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Dataset: Trained on CelebA dataset (200k+ images).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Note: Optimized for specific conditions but computationally intensive.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19"/>
          <p:cNvSpPr txBox="1"/>
          <p:nvPr/>
        </p:nvSpPr>
        <p:spPr>
          <a:xfrm>
            <a:off x="3136200" y="1446175"/>
            <a:ext cx="2871600" cy="20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Haar Cascade: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Method: Viola-Jones algorithm.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Benefit: Very fast and lightweight, suitable for resource-constrained systems.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6007800" y="1446175"/>
            <a:ext cx="2871600" cy="20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YuNet: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Method: Lightweight deep learning model.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Benefit: Excellent balance of speed and accuracy; our recommended default.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"/>
          <p:cNvSpPr txBox="1"/>
          <p:nvPr/>
        </p:nvSpPr>
        <p:spPr>
          <a:xfrm>
            <a:off x="959500" y="1526925"/>
            <a:ext cx="5743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Concept: We convert each face into a unique numerical vector called an "embedding."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effectLst>
            <a:outerShdw blurRad="342900" rotWithShape="0" algn="bl" dir="5400000" dist="209550">
              <a:srgbClr val="2C3E5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20">
                <a:solidFill>
                  <a:srgbClr val="ECF0F1"/>
                </a:solidFill>
              </a:rPr>
              <a:t>Step 2: Knowing the Face - Embedding Generation</a:t>
            </a:r>
            <a:endParaRPr b="1" sz="2520">
              <a:solidFill>
                <a:srgbClr val="ECF0F1"/>
              </a:solidFill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959500" y="2103510"/>
            <a:ext cx="5743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Model Architecture: Custom-trained ResNet with residual connections and an ArcFace loss function.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0"/>
          <p:cNvSpPr txBox="1"/>
          <p:nvPr/>
        </p:nvSpPr>
        <p:spPr>
          <a:xfrm>
            <a:off x="959500" y="3444100"/>
            <a:ext cx="5743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Training Dataset: VGGFace2-HQ (large-scale dataset for robust training).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4" name="Google Shape;234;p20"/>
          <p:cNvSpPr txBox="1"/>
          <p:nvPr/>
        </p:nvSpPr>
        <p:spPr>
          <a:xfrm>
            <a:off x="959500" y="4006250"/>
            <a:ext cx="5743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Process: The distance between two embeddings determines similarity. A smaller distance means a higher probability of a match.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0"/>
          <p:cNvSpPr txBox="1"/>
          <p:nvPr/>
        </p:nvSpPr>
        <p:spPr>
          <a:xfrm>
            <a:off x="959500" y="2639747"/>
            <a:ext cx="57432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ArcFace Loss: This specialized loss function maximizes the angular distance between different identities in the feature space, leading to highly discriminative embeddings.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effectLst>
            <a:outerShdw blurRad="342900" rotWithShape="0" algn="bl" dir="5400000" dist="209550">
              <a:srgbClr val="2C3E5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20">
                <a:solidFill>
                  <a:srgbClr val="ECF0F1"/>
                </a:solidFill>
              </a:rPr>
              <a:t>Model Training &amp; Evaluation</a:t>
            </a:r>
            <a:endParaRPr b="1" sz="2520">
              <a:solidFill>
                <a:srgbClr val="ECF0F1"/>
              </a:solidFill>
            </a:endParaRPr>
          </a:p>
        </p:txBody>
      </p:sp>
      <p:sp>
        <p:nvSpPr>
          <p:cNvPr id="241" name="Google Shape;241;p21"/>
          <p:cNvSpPr txBox="1"/>
          <p:nvPr/>
        </p:nvSpPr>
        <p:spPr>
          <a:xfrm>
            <a:off x="163750" y="1538425"/>
            <a:ext cx="4408200" cy="16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Face Detection Model (CelebA):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Used the </a:t>
            </a:r>
            <a:r>
              <a:rPr i="1"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facial-detection-celeba-bbox-optimized.ipynb 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notebook.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Focused on minimizing bounding box localization error.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21"/>
          <p:cNvSpPr txBox="1"/>
          <p:nvPr/>
        </p:nvSpPr>
        <p:spPr>
          <a:xfrm>
            <a:off x="4572000" y="1538425"/>
            <a:ext cx="4596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Face Recognition Model (VGGFace2):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Used the </a:t>
            </a:r>
            <a:r>
              <a:rPr i="1"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arkface-residual-connections-part-2 training.ipynb</a:t>
            </a: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notebook.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Trained with ArcFace loss to create a model that is robust to variations in lighting and pose.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Evaluation: Tested on the PINS Face Recognition dataset, achieving high accuracy.</a:t>
            </a:r>
            <a:endParaRPr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