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306" r:id="rId6"/>
    <p:sldId id="257" r:id="rId7"/>
    <p:sldId id="307" r:id="rId8"/>
    <p:sldId id="308" r:id="rId9"/>
    <p:sldId id="309" r:id="rId10"/>
    <p:sldId id="310" r:id="rId11"/>
    <p:sldId id="311" r:id="rId12"/>
    <p:sldId id="284" r:id="rId13"/>
    <p:sldId id="312" r:id="rId14"/>
    <p:sldId id="313" r:id="rId15"/>
    <p:sldId id="314" r:id="rId16"/>
    <p:sldId id="315" r:id="rId17"/>
    <p:sldId id="316" r:id="rId18"/>
    <p:sldId id="317" r:id="rId19"/>
    <p:sldId id="323" r:id="rId20"/>
    <p:sldId id="319" r:id="rId21"/>
    <p:sldId id="282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29" r:id="rId30"/>
    <p:sldId id="328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</p:sldIdLst>
  <p:sldSz cx="9144000" cy="5143500" type="screen16x9"/>
  <p:notesSz cx="6858000" cy="9144000"/>
  <p:embeddedFontLst>
    <p:embeddedFont>
      <p:font typeface="Lexend" panose="020B0604020202020204" charset="0"/>
      <p:regular r:id="rId44"/>
      <p:bold r:id="rId45"/>
    </p:embeddedFont>
    <p:embeddedFont>
      <p:font typeface="Manjari" panose="020B0604020202020204" charset="0"/>
      <p:regular r:id="rId46"/>
      <p:bold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57A866-23B2-468C-9814-34FC19CA0C6E}">
  <a:tblStyle styleId="{0F57A866-23B2-468C-9814-34FC19CA0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18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>
          <a:extLst>
            <a:ext uri="{FF2B5EF4-FFF2-40B4-BE49-F238E27FC236}">
              <a16:creationId xmlns:a16="http://schemas.microsoft.com/office/drawing/2014/main" id="{CB4A846F-49FE-2790-A6ED-FA627C328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>
            <a:extLst>
              <a:ext uri="{FF2B5EF4-FFF2-40B4-BE49-F238E27FC236}">
                <a16:creationId xmlns:a16="http://schemas.microsoft.com/office/drawing/2014/main" id="{BFF6E1D1-6F5F-15C9-D0E1-3DBD8D2C4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>
            <a:extLst>
              <a:ext uri="{FF2B5EF4-FFF2-40B4-BE49-F238E27FC236}">
                <a16:creationId xmlns:a16="http://schemas.microsoft.com/office/drawing/2014/main" id="{387247B2-F635-1184-664F-8A3DD7D7C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29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>
          <a:extLst>
            <a:ext uri="{FF2B5EF4-FFF2-40B4-BE49-F238E27FC236}">
              <a16:creationId xmlns:a16="http://schemas.microsoft.com/office/drawing/2014/main" id="{E4E3A32B-CC47-73EA-B749-686B34F6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>
            <a:extLst>
              <a:ext uri="{FF2B5EF4-FFF2-40B4-BE49-F238E27FC236}">
                <a16:creationId xmlns:a16="http://schemas.microsoft.com/office/drawing/2014/main" id="{73D3ADB9-F98B-5CA7-1EF6-95313DEF38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>
            <a:extLst>
              <a:ext uri="{FF2B5EF4-FFF2-40B4-BE49-F238E27FC236}">
                <a16:creationId xmlns:a16="http://schemas.microsoft.com/office/drawing/2014/main" id="{959B32BA-051B-BF6B-7CBC-F17663CA1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7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0E1EB7BA-A61E-7452-5255-C43B86E3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B19FFBD5-6B97-D4A0-A123-6A91194CB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263BFFEF-5C89-6772-8CF6-AE7EF3E8A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06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F429601C-39CB-2AF2-E9AF-B8A8FA222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419A2F51-855C-DF34-8D26-A990D85BA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1C383B7A-CBF8-67F0-C864-C7F0DD374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100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277F1418-6E00-446A-A336-B00A30A3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8A242570-604C-8B12-49D7-D07E782B0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9048EC5C-6443-77ED-251D-540BE8A47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31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A9A074E3-9B18-890E-A12C-2EA95DC86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6E6DF5F9-E142-35E1-8432-1FE0361F07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6C2CD026-D876-60AB-BB6E-37DC235B4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02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EB39BB6C-C0CE-1F95-4852-B73F99E3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C2FE3AF9-25C4-E63F-8C24-1BF5258CC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06561741-EB24-04F0-D54F-5168A53F4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330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4B0EB487-6FA8-6408-F3F4-AB8C6E1F2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8B64ABFC-A3C5-F2BC-C5A2-44213C551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649C179C-5746-1077-FAD5-F89FBE8A0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88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>
          <a:extLst>
            <a:ext uri="{FF2B5EF4-FFF2-40B4-BE49-F238E27FC236}">
              <a16:creationId xmlns:a16="http://schemas.microsoft.com/office/drawing/2014/main" id="{5C334CF4-7D9D-1E6E-67FE-85E595A0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20f41e19245_0_622:notes">
            <a:extLst>
              <a:ext uri="{FF2B5EF4-FFF2-40B4-BE49-F238E27FC236}">
                <a16:creationId xmlns:a16="http://schemas.microsoft.com/office/drawing/2014/main" id="{9509916D-8F54-2302-7A3E-39BB2F6FBE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20f41e19245_0_622:notes">
            <a:extLst>
              <a:ext uri="{FF2B5EF4-FFF2-40B4-BE49-F238E27FC236}">
                <a16:creationId xmlns:a16="http://schemas.microsoft.com/office/drawing/2014/main" id="{25EB58BB-83B6-995C-60DF-AD62DDFE6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9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8FFB1A4C-BA6E-906F-AD57-38466BE1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4393068B-C75C-7DBF-BE28-CD620FB4B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343DB7DE-0B92-F00D-587A-9E07D055D6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07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20f41e1924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20f41e1924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B2A3A701-6B79-C8F3-AE90-2A2A83EA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8ED6874B-7146-FD04-6681-27D3B917A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38B0AF37-269A-48C6-66CD-AEEBCB80D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832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>
          <a:extLst>
            <a:ext uri="{FF2B5EF4-FFF2-40B4-BE49-F238E27FC236}">
              <a16:creationId xmlns:a16="http://schemas.microsoft.com/office/drawing/2014/main" id="{5664BE18-9301-DEEF-13C3-7F519E500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20f41e19245_0_622:notes">
            <a:extLst>
              <a:ext uri="{FF2B5EF4-FFF2-40B4-BE49-F238E27FC236}">
                <a16:creationId xmlns:a16="http://schemas.microsoft.com/office/drawing/2014/main" id="{8433F220-329B-20E4-93BF-7E5282933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20f41e19245_0_622:notes">
            <a:extLst>
              <a:ext uri="{FF2B5EF4-FFF2-40B4-BE49-F238E27FC236}">
                <a16:creationId xmlns:a16="http://schemas.microsoft.com/office/drawing/2014/main" id="{50EC4EEE-14A7-28FC-AB45-7556537AC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261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1ABA91CA-04B2-14EE-B599-686D9A04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C1DB75BE-DD6E-9091-FB59-043EB8E04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30ED9F45-2146-8530-FD42-7DA28500A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03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>
          <a:extLst>
            <a:ext uri="{FF2B5EF4-FFF2-40B4-BE49-F238E27FC236}">
              <a16:creationId xmlns:a16="http://schemas.microsoft.com/office/drawing/2014/main" id="{F64B7A1D-A318-5D19-EC6D-84C17327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20f41e19245_0_622:notes">
            <a:extLst>
              <a:ext uri="{FF2B5EF4-FFF2-40B4-BE49-F238E27FC236}">
                <a16:creationId xmlns:a16="http://schemas.microsoft.com/office/drawing/2014/main" id="{FE5FE9C1-12EE-7284-9066-D03807747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20f41e19245_0_622:notes">
            <a:extLst>
              <a:ext uri="{FF2B5EF4-FFF2-40B4-BE49-F238E27FC236}">
                <a16:creationId xmlns:a16="http://schemas.microsoft.com/office/drawing/2014/main" id="{85685356-9438-1F8D-69BE-167B93CB1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70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79A4C096-8BCF-9EAD-8957-20E07A55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5F85BE8C-99C1-13F4-C9CC-1226C84F7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D1AAB050-566B-AF8D-1329-DB74F22E2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25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>
          <a:extLst>
            <a:ext uri="{FF2B5EF4-FFF2-40B4-BE49-F238E27FC236}">
              <a16:creationId xmlns:a16="http://schemas.microsoft.com/office/drawing/2014/main" id="{4AB5C302-83B8-44E4-F8C0-5F4518B2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20f41e19245_0_622:notes">
            <a:extLst>
              <a:ext uri="{FF2B5EF4-FFF2-40B4-BE49-F238E27FC236}">
                <a16:creationId xmlns:a16="http://schemas.microsoft.com/office/drawing/2014/main" id="{18B01C41-7D04-DBF5-89E5-EE5A0656D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20f41e19245_0_622:notes">
            <a:extLst>
              <a:ext uri="{FF2B5EF4-FFF2-40B4-BE49-F238E27FC236}">
                <a16:creationId xmlns:a16="http://schemas.microsoft.com/office/drawing/2014/main" id="{452253EB-8C82-40DC-8B6B-D333E6241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487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>
          <a:extLst>
            <a:ext uri="{FF2B5EF4-FFF2-40B4-BE49-F238E27FC236}">
              <a16:creationId xmlns:a16="http://schemas.microsoft.com/office/drawing/2014/main" id="{D10B9C39-C039-0325-FFE1-394640FD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0f41e19245_0_589:notes">
            <a:extLst>
              <a:ext uri="{FF2B5EF4-FFF2-40B4-BE49-F238E27FC236}">
                <a16:creationId xmlns:a16="http://schemas.microsoft.com/office/drawing/2014/main" id="{D0D618F4-BA88-9C91-EB31-2F8DEAC47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0f41e19245_0_589:notes">
            <a:extLst>
              <a:ext uri="{FF2B5EF4-FFF2-40B4-BE49-F238E27FC236}">
                <a16:creationId xmlns:a16="http://schemas.microsoft.com/office/drawing/2014/main" id="{4BC8BFD5-D821-BA49-97C4-86E0D77F4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7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>
          <a:extLst>
            <a:ext uri="{FF2B5EF4-FFF2-40B4-BE49-F238E27FC236}">
              <a16:creationId xmlns:a16="http://schemas.microsoft.com/office/drawing/2014/main" id="{F320F592-4782-FEBF-EBBE-884B4EDE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>
            <a:extLst>
              <a:ext uri="{FF2B5EF4-FFF2-40B4-BE49-F238E27FC236}">
                <a16:creationId xmlns:a16="http://schemas.microsoft.com/office/drawing/2014/main" id="{9ADE0A80-F110-4905-188A-FAA80D5F9F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>
            <a:extLst>
              <a:ext uri="{FF2B5EF4-FFF2-40B4-BE49-F238E27FC236}">
                <a16:creationId xmlns:a16="http://schemas.microsoft.com/office/drawing/2014/main" id="{9D1D13E6-1A46-93DE-6BCD-A4C4C0196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7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>
          <a:extLst>
            <a:ext uri="{FF2B5EF4-FFF2-40B4-BE49-F238E27FC236}">
              <a16:creationId xmlns:a16="http://schemas.microsoft.com/office/drawing/2014/main" id="{0730E283-ACDE-2531-9C25-7638B1B23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>
            <a:extLst>
              <a:ext uri="{FF2B5EF4-FFF2-40B4-BE49-F238E27FC236}">
                <a16:creationId xmlns:a16="http://schemas.microsoft.com/office/drawing/2014/main" id="{F435DBAC-D908-16E4-3380-E25F83860C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>
            <a:extLst>
              <a:ext uri="{FF2B5EF4-FFF2-40B4-BE49-F238E27FC236}">
                <a16:creationId xmlns:a16="http://schemas.microsoft.com/office/drawing/2014/main" id="{F40F5221-EDD8-0219-C4AE-277EC705D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5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>
          <a:extLst>
            <a:ext uri="{FF2B5EF4-FFF2-40B4-BE49-F238E27FC236}">
              <a16:creationId xmlns:a16="http://schemas.microsoft.com/office/drawing/2014/main" id="{FA88F9E9-DB7E-31FA-632E-053041BD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>
            <a:extLst>
              <a:ext uri="{FF2B5EF4-FFF2-40B4-BE49-F238E27FC236}">
                <a16:creationId xmlns:a16="http://schemas.microsoft.com/office/drawing/2014/main" id="{317043BE-6540-66E2-B5D0-C3E7581FD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>
            <a:extLst>
              <a:ext uri="{FF2B5EF4-FFF2-40B4-BE49-F238E27FC236}">
                <a16:creationId xmlns:a16="http://schemas.microsoft.com/office/drawing/2014/main" id="{BB7BC23C-A177-D4C1-94C0-710437326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9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>
          <a:extLst>
            <a:ext uri="{FF2B5EF4-FFF2-40B4-BE49-F238E27FC236}">
              <a16:creationId xmlns:a16="http://schemas.microsoft.com/office/drawing/2014/main" id="{D4CFDE7B-C099-A6F4-FDA3-944553D9E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>
            <a:extLst>
              <a:ext uri="{FF2B5EF4-FFF2-40B4-BE49-F238E27FC236}">
                <a16:creationId xmlns:a16="http://schemas.microsoft.com/office/drawing/2014/main" id="{0872C976-4523-EF68-92C0-2A8617137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>
            <a:extLst>
              <a:ext uri="{FF2B5EF4-FFF2-40B4-BE49-F238E27FC236}">
                <a16:creationId xmlns:a16="http://schemas.microsoft.com/office/drawing/2014/main" id="{2D0DC93F-777D-1991-E2C3-B8013A96A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36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>
          <a:extLst>
            <a:ext uri="{FF2B5EF4-FFF2-40B4-BE49-F238E27FC236}">
              <a16:creationId xmlns:a16="http://schemas.microsoft.com/office/drawing/2014/main" id="{63871FE9-3C86-A6C5-0702-94A1292D6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>
            <a:extLst>
              <a:ext uri="{FF2B5EF4-FFF2-40B4-BE49-F238E27FC236}">
                <a16:creationId xmlns:a16="http://schemas.microsoft.com/office/drawing/2014/main" id="{15C409A9-AC0B-1A7A-B7B0-FB60AA6F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>
            <a:extLst>
              <a:ext uri="{FF2B5EF4-FFF2-40B4-BE49-F238E27FC236}">
                <a16:creationId xmlns:a16="http://schemas.microsoft.com/office/drawing/2014/main" id="{5A129C89-875A-60E4-6B43-1AB105F04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4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3"/>
          <p:cNvGrpSpPr/>
          <p:nvPr/>
        </p:nvGrpSpPr>
        <p:grpSpPr>
          <a:xfrm>
            <a:off x="-871550" y="-1016375"/>
            <a:ext cx="11081975" cy="6703400"/>
            <a:chOff x="-871550" y="-1016375"/>
            <a:chExt cx="11081975" cy="6703400"/>
          </a:xfrm>
        </p:grpSpPr>
        <p:sp>
          <p:nvSpPr>
            <p:cNvPr id="77" name="Google Shape;77;p3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44821" y="-576378"/>
            <a:ext cx="8262669" cy="6318414"/>
            <a:chOff x="744821" y="-576378"/>
            <a:chExt cx="8262669" cy="6318414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3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3"/>
          <p:cNvGrpSpPr/>
          <p:nvPr/>
        </p:nvGrpSpPr>
        <p:grpSpPr>
          <a:xfrm>
            <a:off x="2046988" y="4799750"/>
            <a:ext cx="130200" cy="126125"/>
            <a:chOff x="3935725" y="167575"/>
            <a:chExt cx="130200" cy="126125"/>
          </a:xfrm>
        </p:grpSpPr>
        <p:sp>
          <p:nvSpPr>
            <p:cNvPr id="114" name="Google Shape;114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8845345" y="4235716"/>
            <a:ext cx="101875" cy="134875"/>
            <a:chOff x="3928495" y="333391"/>
            <a:chExt cx="101875" cy="134875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" name="Google Shape;127;p3"/>
          <p:cNvGrpSpPr/>
          <p:nvPr/>
        </p:nvGrpSpPr>
        <p:grpSpPr>
          <a:xfrm>
            <a:off x="133075" y="1443037"/>
            <a:ext cx="445675" cy="119073"/>
            <a:chOff x="3578973" y="2550931"/>
            <a:chExt cx="279193" cy="74593"/>
          </a:xfrm>
        </p:grpSpPr>
        <p:sp>
          <p:nvSpPr>
            <p:cNvPr id="128" name="Google Shape;128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850575" y="293088"/>
            <a:ext cx="130200" cy="126125"/>
            <a:chOff x="3935725" y="167575"/>
            <a:chExt cx="130200" cy="126125"/>
          </a:xfrm>
        </p:grpSpPr>
        <p:sp>
          <p:nvSpPr>
            <p:cNvPr id="139" name="Google Shape;139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1653000" y="3227290"/>
            <a:ext cx="583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8" name="Google Shape;148;p4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55" name="Google Shape;155;p4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4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89" name="Google Shape;189;p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90" name="Google Shape;190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96" name="Google Shape;196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8" name="Google Shape;198;p4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"/>
          <p:cNvSpPr txBox="1">
            <a:spLocks noGrp="1"/>
          </p:cNvSpPr>
          <p:nvPr>
            <p:ph type="subTitle" idx="1"/>
          </p:nvPr>
        </p:nvSpPr>
        <p:spPr>
          <a:xfrm>
            <a:off x="720000" y="1584375"/>
            <a:ext cx="3669600" cy="24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7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382" name="Google Shape;382;p7"/>
            <p:cNvSpPr/>
            <p:nvPr/>
          </p:nvSpPr>
          <p:spPr>
            <a:xfrm flipH="1">
              <a:off x="840220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888612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-99597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-71940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-5400000" flipH="1">
              <a:off x="8045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rot="-5400000" flipH="1">
              <a:off x="66303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88" name="Google Shape;388;p7"/>
          <p:cNvGrpSpPr/>
          <p:nvPr/>
        </p:nvGrpSpPr>
        <p:grpSpPr>
          <a:xfrm>
            <a:off x="-291756" y="-32167"/>
            <a:ext cx="10389925" cy="4945602"/>
            <a:chOff x="-291756" y="-32167"/>
            <a:chExt cx="10389925" cy="4945602"/>
          </a:xfrm>
        </p:grpSpPr>
        <p:grpSp>
          <p:nvGrpSpPr>
            <p:cNvPr id="389" name="Google Shape;389;p7"/>
            <p:cNvGrpSpPr/>
            <p:nvPr/>
          </p:nvGrpSpPr>
          <p:grpSpPr>
            <a:xfrm rot="-5400000" flipH="1">
              <a:off x="-320951" y="3974459"/>
              <a:ext cx="1064856" cy="813093"/>
              <a:chOff x="3843246" y="357910"/>
              <a:chExt cx="667078" cy="509361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7"/>
            <p:cNvGrpSpPr/>
            <p:nvPr/>
          </p:nvGrpSpPr>
          <p:grpSpPr>
            <a:xfrm rot="-5400000" flipH="1">
              <a:off x="-546918" y="3526701"/>
              <a:ext cx="1337026" cy="826702"/>
              <a:chOff x="3421261" y="191675"/>
              <a:chExt cx="837578" cy="517886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7"/>
            <p:cNvGrpSpPr/>
            <p:nvPr/>
          </p:nvGrpSpPr>
          <p:grpSpPr>
            <a:xfrm flipH="1">
              <a:off x="7941260" y="-32167"/>
              <a:ext cx="2156910" cy="506908"/>
              <a:chOff x="4891825" y="3495059"/>
              <a:chExt cx="1351193" cy="317552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7"/>
            <p:cNvGrpSpPr/>
            <p:nvPr/>
          </p:nvGrpSpPr>
          <p:grpSpPr>
            <a:xfrm rot="5400000" flipH="1">
              <a:off x="9308552" y="3557422"/>
              <a:ext cx="204128" cy="1115878"/>
              <a:chOff x="6605329" y="191675"/>
              <a:chExt cx="127876" cy="699040"/>
            </a:xfrm>
          </p:grpSpPr>
          <p:sp>
            <p:nvSpPr>
              <p:cNvPr id="404" name="Google Shape;404;p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7"/>
          <p:cNvGrpSpPr/>
          <p:nvPr/>
        </p:nvGrpSpPr>
        <p:grpSpPr>
          <a:xfrm>
            <a:off x="567613" y="190012"/>
            <a:ext cx="8370163" cy="4726098"/>
            <a:chOff x="567613" y="190012"/>
            <a:chExt cx="8370163" cy="4726098"/>
          </a:xfrm>
        </p:grpSpPr>
        <p:grpSp>
          <p:nvGrpSpPr>
            <p:cNvPr id="407" name="Google Shape;407;p7"/>
            <p:cNvGrpSpPr/>
            <p:nvPr/>
          </p:nvGrpSpPr>
          <p:grpSpPr>
            <a:xfrm flipH="1">
              <a:off x="8807575" y="1325038"/>
              <a:ext cx="130200" cy="126125"/>
              <a:chOff x="3935725" y="167575"/>
              <a:chExt cx="130200" cy="126125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11" name="Google Shape;411;p7"/>
            <p:cNvGrpSpPr/>
            <p:nvPr/>
          </p:nvGrpSpPr>
          <p:grpSpPr>
            <a:xfrm flipH="1">
              <a:off x="652044" y="190012"/>
              <a:ext cx="449076" cy="119073"/>
              <a:chOff x="7108302" y="2550931"/>
              <a:chExt cx="281323" cy="74593"/>
            </a:xfrm>
          </p:grpSpPr>
          <p:sp>
            <p:nvSpPr>
              <p:cNvPr id="412" name="Google Shape;41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7"/>
            <p:cNvGrpSpPr/>
            <p:nvPr/>
          </p:nvGrpSpPr>
          <p:grpSpPr>
            <a:xfrm flipH="1">
              <a:off x="6728255" y="4778554"/>
              <a:ext cx="101875" cy="134875"/>
              <a:chOff x="3928495" y="333391"/>
              <a:chExt cx="101875" cy="134875"/>
            </a:xfrm>
          </p:grpSpPr>
          <p:grpSp>
            <p:nvGrpSpPr>
              <p:cNvPr id="423" name="Google Shape;423;p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424" name="Google Shape;424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6" name="Google Shape;426;p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427" name="Google Shape;427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9" name="Google Shape;429;p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430" name="Google Shape;430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2" name="Google Shape;432;p7"/>
            <p:cNvGrpSpPr/>
            <p:nvPr/>
          </p:nvGrpSpPr>
          <p:grpSpPr>
            <a:xfrm flipH="1">
              <a:off x="567613" y="668313"/>
              <a:ext cx="130200" cy="126125"/>
              <a:chOff x="3935725" y="167575"/>
              <a:chExt cx="130200" cy="126125"/>
            </a:xfrm>
          </p:grpSpPr>
          <p:sp>
            <p:nvSpPr>
              <p:cNvPr id="433" name="Google Shape;433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 rot="10800000" flipH="1">
              <a:off x="7240419" y="4797037"/>
              <a:ext cx="449076" cy="119073"/>
              <a:chOff x="7108302" y="2550931"/>
              <a:chExt cx="281323" cy="74593"/>
            </a:xfrm>
          </p:grpSpPr>
          <p:sp>
            <p:nvSpPr>
              <p:cNvPr id="437" name="Google Shape;43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16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3" name="Google Shape;883;p16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884" name="Google Shape;884;p16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885" name="Google Shape;885;p1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8" name="Google Shape;888;p16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889" name="Google Shape;889;p16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16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896" name="Google Shape;896;p1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16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900" name="Google Shape;900;p1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3" name="Google Shape;903;p16"/>
          <p:cNvGrpSpPr/>
          <p:nvPr/>
        </p:nvGrpSpPr>
        <p:grpSpPr>
          <a:xfrm rot="10800000">
            <a:off x="-1203475" y="-1091289"/>
            <a:ext cx="11678150" cy="7308000"/>
            <a:chOff x="-1203475" y="-1159175"/>
            <a:chExt cx="11678150" cy="7308000"/>
          </a:xfrm>
        </p:grpSpPr>
        <p:sp>
          <p:nvSpPr>
            <p:cNvPr id="904" name="Google Shape;904;p16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 rot="5400000">
              <a:off x="806525" y="5387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 rot="5400000">
              <a:off x="7409450" y="-503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 rot="10800000">
              <a:off x="8793375" y="2523174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 rot="10800000">
              <a:off x="9057475" y="2275925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10" name="Google Shape;910;p16"/>
          <p:cNvGrpSpPr/>
          <p:nvPr/>
        </p:nvGrpSpPr>
        <p:grpSpPr>
          <a:xfrm>
            <a:off x="369575" y="271165"/>
            <a:ext cx="8594413" cy="4761123"/>
            <a:chOff x="369575" y="271165"/>
            <a:chExt cx="8594413" cy="4761123"/>
          </a:xfrm>
        </p:grpSpPr>
        <p:grpSp>
          <p:nvGrpSpPr>
            <p:cNvPr id="911" name="Google Shape;911;p16"/>
            <p:cNvGrpSpPr/>
            <p:nvPr/>
          </p:nvGrpSpPr>
          <p:grpSpPr>
            <a:xfrm rot="10800000" flipH="1">
              <a:off x="369575" y="3736113"/>
              <a:ext cx="130200" cy="126125"/>
              <a:chOff x="3935725" y="167575"/>
              <a:chExt cx="130200" cy="126125"/>
            </a:xfrm>
          </p:grpSpPr>
          <p:sp>
            <p:nvSpPr>
              <p:cNvPr id="912" name="Google Shape;912;p1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15" name="Google Shape;915;p16"/>
            <p:cNvGrpSpPr/>
            <p:nvPr/>
          </p:nvGrpSpPr>
          <p:grpSpPr>
            <a:xfrm rot="10800000" flipH="1">
              <a:off x="6713629" y="4913215"/>
              <a:ext cx="449076" cy="119073"/>
              <a:chOff x="6173265" y="2528990"/>
              <a:chExt cx="281323" cy="74593"/>
            </a:xfrm>
          </p:grpSpPr>
          <p:sp>
            <p:nvSpPr>
              <p:cNvPr id="916" name="Google Shape;916;p16"/>
              <p:cNvSpPr/>
              <p:nvPr/>
            </p:nvSpPr>
            <p:spPr>
              <a:xfrm>
                <a:off x="6411963" y="2528990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6350158" y="2528990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6292614" y="2528990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6235071" y="2528990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6173265" y="2528990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1" name="Google Shape;921;p16"/>
            <p:cNvGrpSpPr/>
            <p:nvPr/>
          </p:nvGrpSpPr>
          <p:grpSpPr>
            <a:xfrm rot="10800000" flipH="1">
              <a:off x="2477220" y="273846"/>
              <a:ext cx="101875" cy="134875"/>
              <a:chOff x="3928495" y="333391"/>
              <a:chExt cx="101875" cy="134875"/>
            </a:xfrm>
          </p:grpSpPr>
          <p:grpSp>
            <p:nvGrpSpPr>
              <p:cNvPr id="922" name="Google Shape;922;p16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23" name="Google Shape;923;p1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1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5" name="Google Shape;925;p16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26" name="Google Shape;926;p1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1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8" name="Google Shape;928;p16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29" name="Google Shape;929;p1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1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31" name="Google Shape;931;p16"/>
            <p:cNvGrpSpPr/>
            <p:nvPr/>
          </p:nvGrpSpPr>
          <p:grpSpPr>
            <a:xfrm rot="10800000" flipH="1">
              <a:off x="8833788" y="3194538"/>
              <a:ext cx="130200" cy="126125"/>
              <a:chOff x="4159975" y="1365875"/>
              <a:chExt cx="130200" cy="126125"/>
            </a:xfrm>
          </p:grpSpPr>
          <p:sp>
            <p:nvSpPr>
              <p:cNvPr id="932" name="Google Shape;932;p16"/>
              <p:cNvSpPr/>
              <p:nvPr/>
            </p:nvSpPr>
            <p:spPr>
              <a:xfrm>
                <a:off x="4159975" y="13658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4225075" y="14000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4159975" y="14356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35" name="Google Shape;935;p16"/>
            <p:cNvGrpSpPr/>
            <p:nvPr/>
          </p:nvGrpSpPr>
          <p:grpSpPr>
            <a:xfrm flipH="1">
              <a:off x="1617854" y="271165"/>
              <a:ext cx="449076" cy="119073"/>
              <a:chOff x="7108302" y="2550931"/>
              <a:chExt cx="281323" cy="74593"/>
            </a:xfrm>
          </p:grpSpPr>
          <p:sp>
            <p:nvSpPr>
              <p:cNvPr id="936" name="Google Shape;936;p16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1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0" name="Google Shape;1020;p18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021" name="Google Shape;1021;p18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027" name="Google Shape;1027;p18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028" name="Google Shape;1028;p18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029" name="Google Shape;1029;p1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18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033" name="Google Shape;1033;p18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18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036" name="Google Shape;1036;p1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18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043" name="Google Shape;1043;p1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5" name="Google Shape;1045;p18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046" name="Google Shape;1046;p18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047" name="Google Shape;1047;p1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049" name="Google Shape;1049;p1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050" name="Google Shape;1050;p18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051" name="Google Shape;1051;p18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8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8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8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18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062" name="Google Shape;1062;p18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063" name="Google Shape;1063;p18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18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5" name="Google Shape;1065;p18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066" name="Google Shape;1066;p18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18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8" name="Google Shape;1068;p18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069" name="Google Shape;1069;p18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18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71" name="Google Shape;1071;p18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072" name="Google Shape;1072;p1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075" name="Google Shape;1075;p18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6" name="Google Shape;1086;p18"/>
          <p:cNvSpPr txBox="1">
            <a:spLocks noGrp="1"/>
          </p:cNvSpPr>
          <p:nvPr>
            <p:ph type="title"/>
          </p:nvPr>
        </p:nvSpPr>
        <p:spPr>
          <a:xfrm>
            <a:off x="720000" y="1784150"/>
            <a:ext cx="38520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8"/>
          <p:cNvSpPr txBox="1">
            <a:spLocks noGrp="1"/>
          </p:cNvSpPr>
          <p:nvPr>
            <p:ph type="subTitle" idx="1"/>
          </p:nvPr>
        </p:nvSpPr>
        <p:spPr>
          <a:xfrm>
            <a:off x="720000" y="2449450"/>
            <a:ext cx="3852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2" r:id="rId7"/>
    <p:sldLayoutId id="2147483663" r:id="rId8"/>
    <p:sldLayoutId id="2147483664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Khaledabdelkader/Coronary_Heart_Disease_Risk_Analysis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1940825" y="673937"/>
            <a:ext cx="5262300" cy="2504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Coronary Heart Disease Risk Analysis</a:t>
            </a:r>
            <a:endParaRPr dirty="0"/>
          </a:p>
        </p:txBody>
      </p:sp>
      <p:sp>
        <p:nvSpPr>
          <p:cNvPr id="1854" name="Google Shape;1854;p32"/>
          <p:cNvSpPr txBox="1">
            <a:spLocks noGrp="1"/>
          </p:cNvSpPr>
          <p:nvPr>
            <p:ph type="subTitle" idx="1"/>
          </p:nvPr>
        </p:nvSpPr>
        <p:spPr>
          <a:xfrm>
            <a:off x="1860795" y="3503154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fr" dirty="0"/>
              <a:t>repared by Ahmed Khaled</a:t>
            </a:r>
            <a:endParaRPr dirty="0"/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>
          <a:extLst>
            <a:ext uri="{FF2B5EF4-FFF2-40B4-BE49-F238E27FC236}">
              <a16:creationId xmlns:a16="http://schemas.microsoft.com/office/drawing/2014/main" id="{2770E11F-4E52-3489-AA23-9036C502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>
            <a:extLst>
              <a:ext uri="{FF2B5EF4-FFF2-40B4-BE49-F238E27FC236}">
                <a16:creationId xmlns:a16="http://schemas.microsoft.com/office/drawing/2014/main" id="{6EE4E8BD-D151-C7B6-113A-BA2F23A52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663" y="1901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6B6D3-FA93-EB0E-B92E-3E125B5C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4" y="1176728"/>
            <a:ext cx="8423998" cy="28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>
          <a:extLst>
            <a:ext uri="{FF2B5EF4-FFF2-40B4-BE49-F238E27FC236}">
              <a16:creationId xmlns:a16="http://schemas.microsoft.com/office/drawing/2014/main" id="{4051EE54-3402-CD2C-EDBA-13A0020E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>
            <a:extLst>
              <a:ext uri="{FF2B5EF4-FFF2-40B4-BE49-F238E27FC236}">
                <a16:creationId xmlns:a16="http://schemas.microsoft.com/office/drawing/2014/main" id="{8987E13B-24C8-BD27-213C-3BCBFBE61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Insights</a:t>
            </a:r>
            <a:endParaRPr dirty="0"/>
          </a:p>
        </p:txBody>
      </p:sp>
      <p:sp>
        <p:nvSpPr>
          <p:cNvPr id="1920" name="Google Shape;1920;p35">
            <a:extLst>
              <a:ext uri="{FF2B5EF4-FFF2-40B4-BE49-F238E27FC236}">
                <a16:creationId xmlns:a16="http://schemas.microsoft.com/office/drawing/2014/main" id="{C588137D-A3B4-1248-DB2C-EF4669634C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grpSp>
        <p:nvGrpSpPr>
          <p:cNvPr id="1921" name="Google Shape;1921;p35">
            <a:extLst>
              <a:ext uri="{FF2B5EF4-FFF2-40B4-BE49-F238E27FC236}">
                <a16:creationId xmlns:a16="http://schemas.microsoft.com/office/drawing/2014/main" id="{A44C8823-1C06-9A55-4FC6-12D8843DCA28}"/>
              </a:ext>
            </a:extLst>
          </p:cNvPr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>
              <a:extLst>
                <a:ext uri="{FF2B5EF4-FFF2-40B4-BE49-F238E27FC236}">
                  <a16:creationId xmlns:a16="http://schemas.microsoft.com/office/drawing/2014/main" id="{367C48BC-2430-FE69-ADC9-4C5F880EE278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>
              <a:extLst>
                <a:ext uri="{FF2B5EF4-FFF2-40B4-BE49-F238E27FC236}">
                  <a16:creationId xmlns:a16="http://schemas.microsoft.com/office/drawing/2014/main" id="{68BDB256-213F-CB91-A800-B267C8CA896B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>
              <a:extLst>
                <a:ext uri="{FF2B5EF4-FFF2-40B4-BE49-F238E27FC236}">
                  <a16:creationId xmlns:a16="http://schemas.microsoft.com/office/drawing/2014/main" id="{5138581B-31F9-3C1F-3062-651265008333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>
            <a:extLst>
              <a:ext uri="{FF2B5EF4-FFF2-40B4-BE49-F238E27FC236}">
                <a16:creationId xmlns:a16="http://schemas.microsoft.com/office/drawing/2014/main" id="{3EACE00C-21C7-EDAB-DABA-CB8CFE12FA82}"/>
              </a:ext>
            </a:extLst>
          </p:cNvPr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>
              <a:extLst>
                <a:ext uri="{FF2B5EF4-FFF2-40B4-BE49-F238E27FC236}">
                  <a16:creationId xmlns:a16="http://schemas.microsoft.com/office/drawing/2014/main" id="{7CEEC309-16E0-5384-22BE-941AB7059915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>
              <a:extLst>
                <a:ext uri="{FF2B5EF4-FFF2-40B4-BE49-F238E27FC236}">
                  <a16:creationId xmlns:a16="http://schemas.microsoft.com/office/drawing/2014/main" id="{FED0BAA7-8676-2A55-1BD4-3EC35FFAC4E9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>
              <a:extLst>
                <a:ext uri="{FF2B5EF4-FFF2-40B4-BE49-F238E27FC236}">
                  <a16:creationId xmlns:a16="http://schemas.microsoft.com/office/drawing/2014/main" id="{50AE2EB9-C3B1-FA09-A746-69A723E0F822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>
              <a:extLst>
                <a:ext uri="{FF2B5EF4-FFF2-40B4-BE49-F238E27FC236}">
                  <a16:creationId xmlns:a16="http://schemas.microsoft.com/office/drawing/2014/main" id="{B2C4413C-28BB-777F-409D-284698D49CA3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>
              <a:extLst>
                <a:ext uri="{FF2B5EF4-FFF2-40B4-BE49-F238E27FC236}">
                  <a16:creationId xmlns:a16="http://schemas.microsoft.com/office/drawing/2014/main" id="{1FDC263D-31E4-E436-F88B-A48DBDA44BE1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>
              <a:extLst>
                <a:ext uri="{FF2B5EF4-FFF2-40B4-BE49-F238E27FC236}">
                  <a16:creationId xmlns:a16="http://schemas.microsoft.com/office/drawing/2014/main" id="{17237788-8B7B-7748-0CC1-80873011A740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>
              <a:extLst>
                <a:ext uri="{FF2B5EF4-FFF2-40B4-BE49-F238E27FC236}">
                  <a16:creationId xmlns:a16="http://schemas.microsoft.com/office/drawing/2014/main" id="{B5FDD294-ACCC-9307-5C65-15C12BA12E9E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>
              <a:extLst>
                <a:ext uri="{FF2B5EF4-FFF2-40B4-BE49-F238E27FC236}">
                  <a16:creationId xmlns:a16="http://schemas.microsoft.com/office/drawing/2014/main" id="{8D455ADA-2B08-9704-2552-CDA40F401EB2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>
              <a:extLst>
                <a:ext uri="{FF2B5EF4-FFF2-40B4-BE49-F238E27FC236}">
                  <a16:creationId xmlns:a16="http://schemas.microsoft.com/office/drawing/2014/main" id="{67D57A97-2AED-2A55-36CE-E5D36D039252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>
              <a:extLst>
                <a:ext uri="{FF2B5EF4-FFF2-40B4-BE49-F238E27FC236}">
                  <a16:creationId xmlns:a16="http://schemas.microsoft.com/office/drawing/2014/main" id="{11F7743B-ED94-25E5-BEEE-0247C32B1D69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04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/>
          <p:cNvSpPr txBox="1">
            <a:spLocks noGrp="1"/>
          </p:cNvSpPr>
          <p:nvPr>
            <p:ph type="title"/>
          </p:nvPr>
        </p:nvSpPr>
        <p:spPr>
          <a:xfrm>
            <a:off x="545357" y="1121829"/>
            <a:ext cx="38520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gender</a:t>
            </a:r>
            <a:endParaRPr dirty="0"/>
          </a:p>
        </p:txBody>
      </p:sp>
      <p:sp>
        <p:nvSpPr>
          <p:cNvPr id="2497" name="Google Shape;2497;p60"/>
          <p:cNvSpPr txBox="1">
            <a:spLocks noGrp="1"/>
          </p:cNvSpPr>
          <p:nvPr>
            <p:ph type="subTitle" idx="1"/>
          </p:nvPr>
        </p:nvSpPr>
        <p:spPr>
          <a:xfrm>
            <a:off x="306190" y="2097728"/>
            <a:ext cx="3852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As you see the number of females greater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than the number of males .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832B4102-406F-7475-5DBC-5B58A879B116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B471E-DF14-208D-91B3-8E0165C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57" y="957761"/>
            <a:ext cx="4521791" cy="3494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F40492CF-1226-558E-602C-22A99A20E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7B18B4E4-7CFC-C842-5F44-F22247321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5357" y="1121829"/>
            <a:ext cx="38520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Categories of Age</a:t>
            </a:r>
            <a:endParaRPr dirty="0"/>
          </a:p>
        </p:txBody>
      </p:sp>
      <p:sp>
        <p:nvSpPr>
          <p:cNvPr id="2497" name="Google Shape;2497;p60">
            <a:extLst>
              <a:ext uri="{FF2B5EF4-FFF2-40B4-BE49-F238E27FC236}">
                <a16:creationId xmlns:a16="http://schemas.microsoft.com/office/drawing/2014/main" id="{53409AF2-8706-8960-6B7E-D96FEDA5A8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891" y="2009648"/>
            <a:ext cx="3650105" cy="225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 divided age in categories every category differ form the another category by ten years.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Is see that most of ages fill in age 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41 to 50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BC2D949B-1273-2B0D-4620-378D43E5E572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63001-3D1B-5546-657D-7F48F85F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90" y="899410"/>
            <a:ext cx="4775948" cy="35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53FDB94D-6CA0-7C04-AF05-62D18BE90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227EB1FF-4EE0-98D8-23B2-4CCEE0899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61" y="1121829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Categories of Education</a:t>
            </a:r>
            <a:endParaRPr dirty="0"/>
          </a:p>
        </p:txBody>
      </p:sp>
      <p:sp>
        <p:nvSpPr>
          <p:cNvPr id="2497" name="Google Shape;2497;p60">
            <a:extLst>
              <a:ext uri="{FF2B5EF4-FFF2-40B4-BE49-F238E27FC236}">
                <a16:creationId xmlns:a16="http://schemas.microsoft.com/office/drawing/2014/main" id="{ED436843-DF08-4C8D-9539-194D9090FA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891" y="2009648"/>
            <a:ext cx="3650105" cy="225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unfortunately, most of data is in the low level and intermediate level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88BF9E84-7570-88D4-5696-0D65A5AAF1A7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199B4-0E94-789D-F06B-8A06549C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36" y="926917"/>
            <a:ext cx="4440290" cy="35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3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CFF7E4C0-710F-C117-C56B-FB78E1DFF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C9920C24-0DBA-79F8-B316-FAC666D6E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61" y="1121829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</a:t>
            </a:r>
            <a:r>
              <a:rPr lang="fr" sz="2400" dirty="0"/>
              <a:t>urrent Smoker </a:t>
            </a:r>
            <a:endParaRPr dirty="0"/>
          </a:p>
        </p:txBody>
      </p:sp>
      <p:sp>
        <p:nvSpPr>
          <p:cNvPr id="2497" name="Google Shape;2497;p60">
            <a:extLst>
              <a:ext uri="{FF2B5EF4-FFF2-40B4-BE49-F238E27FC236}">
                <a16:creationId xmlns:a16="http://schemas.microsoft.com/office/drawing/2014/main" id="{653EE411-9F63-CCB9-6728-C5571A50C3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891" y="2009648"/>
            <a:ext cx="3650105" cy="225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number of smokers and non-smokers are close to each other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which means the percentage of smokers is high.</a:t>
            </a:r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2A1DA441-A9C5-57F3-61DA-9E09740468C5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52ED-EA5C-C7ED-C50A-0CE202F3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16" y="801974"/>
            <a:ext cx="4848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518D1786-FBA0-EAFF-7C99-B01EBD2E8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09523B8D-9FEC-E34E-8FF8-341F5E952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cigsPerDay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37E08C2C-1A2C-04D5-0856-70F01F0CDFBB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FF8535-C22B-159E-F3C2-8EF1B893E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5261"/>
            <a:ext cx="2877876" cy="287945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data is distributed across all numbers, but the average is 20, which is the central value around which all numbers fluctuate.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 see two strange numbers </a:t>
            </a:r>
          </a:p>
          <a:p>
            <a:pPr marL="139700" indent="0"/>
            <a:r>
              <a:rPr lang="en-US" dirty="0"/>
              <a:t>     60 and 70 cigs per day </a:t>
            </a:r>
          </a:p>
          <a:p>
            <a:pPr marL="139700" indent="0"/>
            <a:r>
              <a:rPr lang="en-US" dirty="0"/>
              <a:t>      (12 cases)</a:t>
            </a:r>
          </a:p>
          <a:p>
            <a:pPr marL="139700" indent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B474-69D9-5AC2-08AD-F58A2F63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72" y="1047384"/>
            <a:ext cx="6071017" cy="35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8D865C02-9284-6C6B-DE0E-5EAE1274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195C1D40-4634-810F-482C-1B6C93397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783" y="186792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Diseases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39AB9A7B-4E38-6470-B29D-145FA8582410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C78B5-570D-75CC-D4AA-8860B3C2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1" y="852192"/>
            <a:ext cx="4144780" cy="2119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6FEC1-0A48-0B15-E1A8-67D381BF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79" y="799613"/>
            <a:ext cx="4563303" cy="2224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FE681-A257-A050-87DC-08E6549C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4" y="3141726"/>
            <a:ext cx="4454934" cy="1776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478B7-AC11-F32A-1012-3C1BEE13C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162" y="3076620"/>
            <a:ext cx="4196045" cy="19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78315D8A-1121-248B-839A-3A8A1796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671E3DD8-5680-DC92-7CA8-77C5B71A2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Total </a:t>
            </a:r>
            <a:r>
              <a:rPr lang="en-US" sz="2400" dirty="0" err="1"/>
              <a:t>cholestral</a:t>
            </a:r>
            <a:r>
              <a:rPr lang="en-US" sz="2400" dirty="0"/>
              <a:t> 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40FA0C1E-17E4-C5F7-E773-A50DE8F0E420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4A1B6F-9D25-5943-3BF9-EF63A6C3F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5261"/>
            <a:ext cx="2877876" cy="287945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 See that data is normally distributed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But there is large numbers more than 248.5</a:t>
            </a:r>
          </a:p>
          <a:p>
            <a:pPr marL="139700" indent="0"/>
            <a:r>
              <a:rPr lang="en-US" dirty="0"/>
              <a:t>          (1540 cases)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is small numbers </a:t>
            </a:r>
          </a:p>
          <a:p>
            <a:pPr marL="139700" indent="0"/>
            <a:r>
              <a:rPr lang="en-US" dirty="0"/>
              <a:t>        Less than 120.5(3 cases)</a:t>
            </a:r>
          </a:p>
          <a:p>
            <a:pPr marL="139700" indent="0"/>
            <a:endParaRPr lang="en-US" dirty="0"/>
          </a:p>
          <a:p>
            <a:pPr marL="139700" indent="0"/>
            <a:r>
              <a:rPr lang="en-US" dirty="0"/>
              <a:t>-     Which of them is important?</a:t>
            </a:r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BD01E-D600-8705-D05A-8B332B59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07" y="747035"/>
            <a:ext cx="5582782" cy="39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2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>
          <a:extLst>
            <a:ext uri="{FF2B5EF4-FFF2-40B4-BE49-F238E27FC236}">
              <a16:creationId xmlns:a16="http://schemas.microsoft.com/office/drawing/2014/main" id="{32512859-92B1-1BF5-2A78-BDFC4B95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8">
            <a:extLst>
              <a:ext uri="{FF2B5EF4-FFF2-40B4-BE49-F238E27FC236}">
                <a16:creationId xmlns:a16="http://schemas.microsoft.com/office/drawing/2014/main" id="{AD96D2B0-FF69-82F3-F2C8-5641096FE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76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total </a:t>
            </a:r>
            <a:r>
              <a:rPr lang="en-US" dirty="0" err="1"/>
              <a:t>choestral</a:t>
            </a:r>
            <a:endParaRPr dirty="0"/>
          </a:p>
        </p:txBody>
      </p:sp>
      <p:sp>
        <p:nvSpPr>
          <p:cNvPr id="2411" name="Google Shape;2411;p58">
            <a:extLst>
              <a:ext uri="{FF2B5EF4-FFF2-40B4-BE49-F238E27FC236}">
                <a16:creationId xmlns:a16="http://schemas.microsoft.com/office/drawing/2014/main" id="{CDFCC14C-6E73-461A-713E-60BD0C94ECEE}"/>
              </a:ext>
            </a:extLst>
          </p:cNvPr>
          <p:cNvSpPr txBox="1"/>
          <p:nvPr/>
        </p:nvSpPr>
        <p:spPr>
          <a:xfrm>
            <a:off x="395973" y="776273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Desirable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2" name="Google Shape;2412;p58">
            <a:extLst>
              <a:ext uri="{FF2B5EF4-FFF2-40B4-BE49-F238E27FC236}">
                <a16:creationId xmlns:a16="http://schemas.microsoft.com/office/drawing/2014/main" id="{D5312C94-580D-1D11-A848-9C07CCD95E02}"/>
              </a:ext>
            </a:extLst>
          </p:cNvPr>
          <p:cNvSpPr txBox="1"/>
          <p:nvPr/>
        </p:nvSpPr>
        <p:spPr>
          <a:xfrm>
            <a:off x="505752" y="1439509"/>
            <a:ext cx="28146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Less than 200 mg/dL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3" name="Google Shape;2413;p58">
            <a:extLst>
              <a:ext uri="{FF2B5EF4-FFF2-40B4-BE49-F238E27FC236}">
                <a16:creationId xmlns:a16="http://schemas.microsoft.com/office/drawing/2014/main" id="{E879A90A-87A6-4432-3EA9-8E11A1E3612F}"/>
              </a:ext>
            </a:extLst>
          </p:cNvPr>
          <p:cNvSpPr txBox="1"/>
          <p:nvPr/>
        </p:nvSpPr>
        <p:spPr>
          <a:xfrm>
            <a:off x="408314" y="3177288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4" name="Google Shape;2414;p58">
            <a:extLst>
              <a:ext uri="{FF2B5EF4-FFF2-40B4-BE49-F238E27FC236}">
                <a16:creationId xmlns:a16="http://schemas.microsoft.com/office/drawing/2014/main" id="{9B065493-DCF9-D891-2518-92FDC2B2C0E7}"/>
              </a:ext>
            </a:extLst>
          </p:cNvPr>
          <p:cNvSpPr txBox="1"/>
          <p:nvPr/>
        </p:nvSpPr>
        <p:spPr>
          <a:xfrm>
            <a:off x="505752" y="3636669"/>
            <a:ext cx="2722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240 mg/dL and above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5" name="Google Shape;2415;p58">
            <a:extLst>
              <a:ext uri="{FF2B5EF4-FFF2-40B4-BE49-F238E27FC236}">
                <a16:creationId xmlns:a16="http://schemas.microsoft.com/office/drawing/2014/main" id="{3CB2B50F-904C-15B2-81F6-CE8BD71E9D68}"/>
              </a:ext>
            </a:extLst>
          </p:cNvPr>
          <p:cNvSpPr txBox="1"/>
          <p:nvPr/>
        </p:nvSpPr>
        <p:spPr>
          <a:xfrm>
            <a:off x="408314" y="2059760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BorderLine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6" name="Google Shape;2416;p58">
            <a:extLst>
              <a:ext uri="{FF2B5EF4-FFF2-40B4-BE49-F238E27FC236}">
                <a16:creationId xmlns:a16="http://schemas.microsoft.com/office/drawing/2014/main" id="{C90DFFE5-895A-E76D-8411-6CE0F014F221}"/>
              </a:ext>
            </a:extLst>
          </p:cNvPr>
          <p:cNvSpPr txBox="1"/>
          <p:nvPr/>
        </p:nvSpPr>
        <p:spPr>
          <a:xfrm>
            <a:off x="505752" y="2474141"/>
            <a:ext cx="28270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200-239 mg/dL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7" name="Google Shape;2417;p58">
            <a:extLst>
              <a:ext uri="{FF2B5EF4-FFF2-40B4-BE49-F238E27FC236}">
                <a16:creationId xmlns:a16="http://schemas.microsoft.com/office/drawing/2014/main" id="{01063485-48AD-B534-2CE7-1D4E5E146B25}"/>
              </a:ext>
            </a:extLst>
          </p:cNvPr>
          <p:cNvSpPr/>
          <p:nvPr/>
        </p:nvSpPr>
        <p:spPr>
          <a:xfrm>
            <a:off x="163768" y="1291476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8" name="Google Shape;2418;p58">
            <a:extLst>
              <a:ext uri="{FF2B5EF4-FFF2-40B4-BE49-F238E27FC236}">
                <a16:creationId xmlns:a16="http://schemas.microsoft.com/office/drawing/2014/main" id="{65217AE6-3C78-BAE8-BD7C-7C9CF5AEBB56}"/>
              </a:ext>
            </a:extLst>
          </p:cNvPr>
          <p:cNvSpPr/>
          <p:nvPr/>
        </p:nvSpPr>
        <p:spPr>
          <a:xfrm>
            <a:off x="163768" y="2234382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9" name="Google Shape;2419;p58">
            <a:extLst>
              <a:ext uri="{FF2B5EF4-FFF2-40B4-BE49-F238E27FC236}">
                <a16:creationId xmlns:a16="http://schemas.microsoft.com/office/drawing/2014/main" id="{0DC3095F-CA55-4D2F-9CD6-983AAE3D54C8}"/>
              </a:ext>
            </a:extLst>
          </p:cNvPr>
          <p:cNvSpPr/>
          <p:nvPr/>
        </p:nvSpPr>
        <p:spPr>
          <a:xfrm flipV="1">
            <a:off x="143673" y="3301819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36032-BE89-2BA6-B6C5-E9E5D21E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51" y="1013460"/>
            <a:ext cx="484822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Agenda</a:t>
            </a:r>
            <a:endParaRPr dirty="0"/>
          </a:p>
        </p:txBody>
      </p:sp>
      <p:sp>
        <p:nvSpPr>
          <p:cNvPr id="1906" name="Google Shape;1906;p34"/>
          <p:cNvSpPr txBox="1">
            <a:spLocks noGrp="1"/>
          </p:cNvSpPr>
          <p:nvPr>
            <p:ph type="title" idx="5"/>
          </p:nvPr>
        </p:nvSpPr>
        <p:spPr>
          <a:xfrm>
            <a:off x="901087" y="1440375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1907" name="Google Shape;1907;p34"/>
          <p:cNvSpPr txBox="1">
            <a:spLocks noGrp="1"/>
          </p:cNvSpPr>
          <p:nvPr>
            <p:ph type="title" idx="7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1908" name="Google Shape;1908;p34"/>
          <p:cNvSpPr txBox="1">
            <a:spLocks noGrp="1"/>
          </p:cNvSpPr>
          <p:nvPr>
            <p:ph type="title" idx="8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1909" name="Google Shape;1909;p34"/>
          <p:cNvSpPr txBox="1">
            <a:spLocks noGrp="1"/>
          </p:cNvSpPr>
          <p:nvPr>
            <p:ph type="title" idx="6"/>
          </p:nvPr>
        </p:nvSpPr>
        <p:spPr>
          <a:xfrm>
            <a:off x="901087" y="3155327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1910" name="Google Shape;1910;p34"/>
          <p:cNvSpPr txBox="1">
            <a:spLocks noGrp="1"/>
          </p:cNvSpPr>
          <p:nvPr>
            <p:ph type="subTitle" idx="9"/>
          </p:nvPr>
        </p:nvSpPr>
        <p:spPr>
          <a:xfrm>
            <a:off x="1806625" y="1153000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911" name="Google Shape;1911;p34"/>
          <p:cNvSpPr txBox="1">
            <a:spLocks noGrp="1"/>
          </p:cNvSpPr>
          <p:nvPr>
            <p:ph type="subTitle" idx="13"/>
          </p:nvPr>
        </p:nvSpPr>
        <p:spPr>
          <a:xfrm>
            <a:off x="5672813" y="1181938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912" name="Google Shape;1912;p34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Feature Insights</a:t>
            </a:r>
            <a:endParaRPr dirty="0"/>
          </a:p>
        </p:txBody>
      </p:sp>
      <p:sp>
        <p:nvSpPr>
          <p:cNvPr id="1913" name="Google Shape;1913;p34"/>
          <p:cNvSpPr txBox="1">
            <a:spLocks noGrp="1"/>
          </p:cNvSpPr>
          <p:nvPr>
            <p:ph type="subTitle" idx="15"/>
          </p:nvPr>
        </p:nvSpPr>
        <p:spPr>
          <a:xfrm>
            <a:off x="5672813" y="318128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Features Realationships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22C077AF-5472-C60A-5357-D755E0F5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7FAF6381-7E01-64AC-A1F4-D7AB14C3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sysBP&amp;diaBP</a:t>
            </a:r>
            <a:r>
              <a:rPr lang="en-US" sz="2400" dirty="0"/>
              <a:t> 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0E0D889A-9FFA-5D4A-72C7-4A5F4D95C9BD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3E034E-9E0E-6085-29EF-96231382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5261"/>
            <a:ext cx="3350302" cy="3496623"/>
          </a:xfrm>
        </p:spPr>
        <p:txBody>
          <a:bodyPr/>
          <a:lstStyle/>
          <a:p>
            <a:pPr marL="425450" indent="-285750">
              <a:buFontTx/>
              <a:buChar char="-"/>
            </a:pPr>
            <a:r>
              <a:rPr lang="en-US" dirty="0"/>
              <a:t>I see large numbers in systolic greater than 184.5 (283 cases) 5 cases of them don’t have hypertension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25450" indent="-285750">
              <a:buFontTx/>
              <a:buChar char="-"/>
            </a:pPr>
            <a:r>
              <a:rPr lang="en-US" dirty="0"/>
              <a:t>I see small numbers less than 52.5 which is 5 cases (hypotension)</a:t>
            </a:r>
          </a:p>
          <a:p>
            <a:pPr marL="425450" indent="-285750">
              <a:buFontTx/>
              <a:buChar char="-"/>
            </a:pPr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2B7A3-F205-94A7-76A6-CBE5DC3F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85" y="747035"/>
            <a:ext cx="5329003" cy="41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8"/>
          <p:cNvSpPr txBox="1">
            <a:spLocks noGrp="1"/>
          </p:cNvSpPr>
          <p:nvPr>
            <p:ph type="title"/>
          </p:nvPr>
        </p:nvSpPr>
        <p:spPr>
          <a:xfrm>
            <a:off x="720000" y="276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Blood Pressure</a:t>
            </a:r>
            <a:endParaRPr dirty="0"/>
          </a:p>
        </p:txBody>
      </p:sp>
      <p:sp>
        <p:nvSpPr>
          <p:cNvPr id="2411" name="Google Shape;2411;p58"/>
          <p:cNvSpPr txBox="1"/>
          <p:nvPr/>
        </p:nvSpPr>
        <p:spPr>
          <a:xfrm>
            <a:off x="460781" y="420563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Low(Hypotension)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2" name="Google Shape;2412;p58"/>
          <p:cNvSpPr txBox="1"/>
          <p:nvPr/>
        </p:nvSpPr>
        <p:spPr>
          <a:xfrm>
            <a:off x="630611" y="1034661"/>
            <a:ext cx="23299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Sys: &lt;90 | Dia: &lt;60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3" name="Google Shape;2413;p58"/>
          <p:cNvSpPr txBox="1"/>
          <p:nvPr/>
        </p:nvSpPr>
        <p:spPr>
          <a:xfrm>
            <a:off x="538290" y="2131237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Elevated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4" name="Google Shape;2414;p58"/>
          <p:cNvSpPr txBox="1"/>
          <p:nvPr/>
        </p:nvSpPr>
        <p:spPr>
          <a:xfrm>
            <a:off x="538289" y="2516353"/>
            <a:ext cx="2722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Sys: 120-129 | Dia:&lt;80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5" name="Google Shape;2415;p58"/>
          <p:cNvSpPr txBox="1"/>
          <p:nvPr/>
        </p:nvSpPr>
        <p:spPr>
          <a:xfrm>
            <a:off x="538290" y="1379650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Normal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6" name="Google Shape;2416;p58"/>
          <p:cNvSpPr txBox="1"/>
          <p:nvPr/>
        </p:nvSpPr>
        <p:spPr>
          <a:xfrm>
            <a:off x="538290" y="1768098"/>
            <a:ext cx="28270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Sys: 90-119 | Dia: 60-79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7" name="Google Shape;2417;p58"/>
          <p:cNvSpPr/>
          <p:nvPr/>
        </p:nvSpPr>
        <p:spPr>
          <a:xfrm>
            <a:off x="197224" y="804435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8" name="Google Shape;2418;p58"/>
          <p:cNvSpPr/>
          <p:nvPr/>
        </p:nvSpPr>
        <p:spPr>
          <a:xfrm>
            <a:off x="194024" y="1589382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9" name="Google Shape;2419;p58"/>
          <p:cNvSpPr/>
          <p:nvPr/>
        </p:nvSpPr>
        <p:spPr>
          <a:xfrm>
            <a:off x="194024" y="2319450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" name="Google Shape;2419;p58">
            <a:extLst>
              <a:ext uri="{FF2B5EF4-FFF2-40B4-BE49-F238E27FC236}">
                <a16:creationId xmlns:a16="http://schemas.microsoft.com/office/drawing/2014/main" id="{C0F383CC-8BC9-ACE2-3BE6-4A1152F5E1B0}"/>
              </a:ext>
            </a:extLst>
          </p:cNvPr>
          <p:cNvSpPr/>
          <p:nvPr/>
        </p:nvSpPr>
        <p:spPr>
          <a:xfrm>
            <a:off x="194024" y="3175669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" name="Google Shape;2419;p58">
            <a:extLst>
              <a:ext uri="{FF2B5EF4-FFF2-40B4-BE49-F238E27FC236}">
                <a16:creationId xmlns:a16="http://schemas.microsoft.com/office/drawing/2014/main" id="{89E02F82-C5DE-9C50-81B1-7F730FE9FDF3}"/>
              </a:ext>
            </a:extLst>
          </p:cNvPr>
          <p:cNvSpPr/>
          <p:nvPr/>
        </p:nvSpPr>
        <p:spPr>
          <a:xfrm>
            <a:off x="194024" y="4030071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" name="Google Shape;2419;p58">
            <a:extLst>
              <a:ext uri="{FF2B5EF4-FFF2-40B4-BE49-F238E27FC236}">
                <a16:creationId xmlns:a16="http://schemas.microsoft.com/office/drawing/2014/main" id="{44FDC350-296B-01B6-D768-FE732DAD7B8C}"/>
              </a:ext>
            </a:extLst>
          </p:cNvPr>
          <p:cNvSpPr/>
          <p:nvPr/>
        </p:nvSpPr>
        <p:spPr>
          <a:xfrm>
            <a:off x="194024" y="4622575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" name="Google Shape;2413;p58">
            <a:extLst>
              <a:ext uri="{FF2B5EF4-FFF2-40B4-BE49-F238E27FC236}">
                <a16:creationId xmlns:a16="http://schemas.microsoft.com/office/drawing/2014/main" id="{8CB5D13C-A033-0D89-4245-784C1F47FE07}"/>
              </a:ext>
            </a:extLst>
          </p:cNvPr>
          <p:cNvSpPr txBox="1"/>
          <p:nvPr/>
        </p:nvSpPr>
        <p:spPr>
          <a:xfrm>
            <a:off x="460781" y="2949801"/>
            <a:ext cx="3189324" cy="79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 (Hypertension Stage 1)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Google Shape;2413;p58">
            <a:extLst>
              <a:ext uri="{FF2B5EF4-FFF2-40B4-BE49-F238E27FC236}">
                <a16:creationId xmlns:a16="http://schemas.microsoft.com/office/drawing/2014/main" id="{923B3C88-CC2B-8F3B-314F-2CFD3EB620EF}"/>
              </a:ext>
            </a:extLst>
          </p:cNvPr>
          <p:cNvSpPr txBox="1"/>
          <p:nvPr/>
        </p:nvSpPr>
        <p:spPr>
          <a:xfrm>
            <a:off x="513247" y="3825062"/>
            <a:ext cx="3189324" cy="79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 (Hypertension Stage 2)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" name="Google Shape;2413;p58">
            <a:extLst>
              <a:ext uri="{FF2B5EF4-FFF2-40B4-BE49-F238E27FC236}">
                <a16:creationId xmlns:a16="http://schemas.microsoft.com/office/drawing/2014/main" id="{7678EEEF-8A94-E103-C986-5018B8FF9226}"/>
              </a:ext>
            </a:extLst>
          </p:cNvPr>
          <p:cNvSpPr txBox="1"/>
          <p:nvPr/>
        </p:nvSpPr>
        <p:spPr>
          <a:xfrm>
            <a:off x="438768" y="4404869"/>
            <a:ext cx="3189324" cy="60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Hypertensive crisis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9544C1-4055-2B32-2CF3-0AE511A7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22" y="1034660"/>
            <a:ext cx="5339055" cy="37322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3C741483-0C72-D9D6-E997-E327BD43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F28B8B87-52B2-0BA6-8DE4-C367381B1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BMI 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0841A3CB-42FC-301A-90E6-2E816E2E63C5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79F9AC-96DA-0084-3515-9A7745D1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5261"/>
            <a:ext cx="2877876" cy="287945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 See that data is normally distributed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But there is large numbers more than 35.495</a:t>
            </a:r>
          </a:p>
          <a:p>
            <a:pPr marL="139700" indent="0"/>
            <a:r>
              <a:rPr lang="en-US" dirty="0"/>
              <a:t>          (96 cases)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is one case</a:t>
            </a:r>
          </a:p>
          <a:p>
            <a:pPr marL="139700" indent="0"/>
            <a:r>
              <a:rPr lang="en-US" dirty="0"/>
              <a:t>        Less than </a:t>
            </a:r>
            <a:r>
              <a:rPr lang="en-US" b="0" i="0" dirty="0">
                <a:effectLst/>
                <a:latin typeface="system-ui"/>
              </a:rPr>
              <a:t>15.615 (15.54)</a:t>
            </a:r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B2DFB-9781-3B67-82C9-C14A2C1B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10" y="805241"/>
            <a:ext cx="5119141" cy="39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3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>
          <a:extLst>
            <a:ext uri="{FF2B5EF4-FFF2-40B4-BE49-F238E27FC236}">
              <a16:creationId xmlns:a16="http://schemas.microsoft.com/office/drawing/2014/main" id="{795B6801-B5E2-7F1E-985F-A51E4BC4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8">
            <a:extLst>
              <a:ext uri="{FF2B5EF4-FFF2-40B4-BE49-F238E27FC236}">
                <a16:creationId xmlns:a16="http://schemas.microsoft.com/office/drawing/2014/main" id="{611B9EED-9222-8901-70EF-F7F0514FF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3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BMI</a:t>
            </a:r>
            <a:endParaRPr dirty="0"/>
          </a:p>
        </p:txBody>
      </p:sp>
      <p:sp>
        <p:nvSpPr>
          <p:cNvPr id="2412" name="Google Shape;2412;p58">
            <a:extLst>
              <a:ext uri="{FF2B5EF4-FFF2-40B4-BE49-F238E27FC236}">
                <a16:creationId xmlns:a16="http://schemas.microsoft.com/office/drawing/2014/main" id="{B73BC6A0-DD31-5ECA-7C36-4648108D13B3}"/>
              </a:ext>
            </a:extLst>
          </p:cNvPr>
          <p:cNvSpPr txBox="1"/>
          <p:nvPr/>
        </p:nvSpPr>
        <p:spPr>
          <a:xfrm>
            <a:off x="538289" y="1090166"/>
            <a:ext cx="23299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&lt; 18.5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3" name="Google Shape;2413;p58">
            <a:extLst>
              <a:ext uri="{FF2B5EF4-FFF2-40B4-BE49-F238E27FC236}">
                <a16:creationId xmlns:a16="http://schemas.microsoft.com/office/drawing/2014/main" id="{30BE1443-4FE9-FD32-5E4D-D098F6D7B1C7}"/>
              </a:ext>
            </a:extLst>
          </p:cNvPr>
          <p:cNvSpPr txBox="1"/>
          <p:nvPr/>
        </p:nvSpPr>
        <p:spPr>
          <a:xfrm>
            <a:off x="538290" y="2131237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Overweight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4" name="Google Shape;2414;p58">
            <a:extLst>
              <a:ext uri="{FF2B5EF4-FFF2-40B4-BE49-F238E27FC236}">
                <a16:creationId xmlns:a16="http://schemas.microsoft.com/office/drawing/2014/main" id="{507F6093-CAC4-FF18-127B-3DCDC4EFF044}"/>
              </a:ext>
            </a:extLst>
          </p:cNvPr>
          <p:cNvSpPr txBox="1"/>
          <p:nvPr/>
        </p:nvSpPr>
        <p:spPr>
          <a:xfrm>
            <a:off x="538289" y="2516353"/>
            <a:ext cx="2722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25 - 29.9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5" name="Google Shape;2415;p58">
            <a:extLst>
              <a:ext uri="{FF2B5EF4-FFF2-40B4-BE49-F238E27FC236}">
                <a16:creationId xmlns:a16="http://schemas.microsoft.com/office/drawing/2014/main" id="{CE925E12-DFF1-B87B-13DF-03C69A1D1667}"/>
              </a:ext>
            </a:extLst>
          </p:cNvPr>
          <p:cNvSpPr txBox="1"/>
          <p:nvPr/>
        </p:nvSpPr>
        <p:spPr>
          <a:xfrm>
            <a:off x="538290" y="1334650"/>
            <a:ext cx="24222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Normal Weight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6" name="Google Shape;2416;p58">
            <a:extLst>
              <a:ext uri="{FF2B5EF4-FFF2-40B4-BE49-F238E27FC236}">
                <a16:creationId xmlns:a16="http://schemas.microsoft.com/office/drawing/2014/main" id="{7009522E-C8CA-4EE2-177C-1D1545586FF3}"/>
              </a:ext>
            </a:extLst>
          </p:cNvPr>
          <p:cNvSpPr txBox="1"/>
          <p:nvPr/>
        </p:nvSpPr>
        <p:spPr>
          <a:xfrm>
            <a:off x="538290" y="1768098"/>
            <a:ext cx="28270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18.5 - 24.9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7" name="Google Shape;2417;p58">
            <a:extLst>
              <a:ext uri="{FF2B5EF4-FFF2-40B4-BE49-F238E27FC236}">
                <a16:creationId xmlns:a16="http://schemas.microsoft.com/office/drawing/2014/main" id="{4D0EDC1D-FA26-032E-13A6-B74ACD07678B}"/>
              </a:ext>
            </a:extLst>
          </p:cNvPr>
          <p:cNvSpPr/>
          <p:nvPr/>
        </p:nvSpPr>
        <p:spPr>
          <a:xfrm>
            <a:off x="197224" y="804435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8" name="Google Shape;2418;p58">
            <a:extLst>
              <a:ext uri="{FF2B5EF4-FFF2-40B4-BE49-F238E27FC236}">
                <a16:creationId xmlns:a16="http://schemas.microsoft.com/office/drawing/2014/main" id="{854E4B10-F17D-80F4-0BEC-F125FE650389}"/>
              </a:ext>
            </a:extLst>
          </p:cNvPr>
          <p:cNvSpPr/>
          <p:nvPr/>
        </p:nvSpPr>
        <p:spPr>
          <a:xfrm>
            <a:off x="3765959" y="1643500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9" name="Google Shape;2419;p58">
            <a:extLst>
              <a:ext uri="{FF2B5EF4-FFF2-40B4-BE49-F238E27FC236}">
                <a16:creationId xmlns:a16="http://schemas.microsoft.com/office/drawing/2014/main" id="{C5D8700B-D4E2-0095-179F-F86EA4907034}"/>
              </a:ext>
            </a:extLst>
          </p:cNvPr>
          <p:cNvSpPr/>
          <p:nvPr/>
        </p:nvSpPr>
        <p:spPr>
          <a:xfrm>
            <a:off x="223940" y="2288058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4FC6E-7EE6-08CE-516C-ECE1ADE1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59" y="804435"/>
            <a:ext cx="259510" cy="253332"/>
          </a:xfrm>
          <a:prstGeom prst="rect">
            <a:avLst/>
          </a:prstGeom>
        </p:spPr>
      </p:pic>
      <p:sp>
        <p:nvSpPr>
          <p:cNvPr id="3" name="Google Shape;2417;p58">
            <a:extLst>
              <a:ext uri="{FF2B5EF4-FFF2-40B4-BE49-F238E27FC236}">
                <a16:creationId xmlns:a16="http://schemas.microsoft.com/office/drawing/2014/main" id="{86C13E83-00BF-46FD-507D-41E90C8D709C}"/>
              </a:ext>
            </a:extLst>
          </p:cNvPr>
          <p:cNvSpPr/>
          <p:nvPr/>
        </p:nvSpPr>
        <p:spPr>
          <a:xfrm>
            <a:off x="198077" y="1540613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" name="Google Shape;2418;p58">
            <a:extLst>
              <a:ext uri="{FF2B5EF4-FFF2-40B4-BE49-F238E27FC236}">
                <a16:creationId xmlns:a16="http://schemas.microsoft.com/office/drawing/2014/main" id="{7841D508-2EE2-62DE-8073-E228B9CBFB6B}"/>
              </a:ext>
            </a:extLst>
          </p:cNvPr>
          <p:cNvSpPr/>
          <p:nvPr/>
        </p:nvSpPr>
        <p:spPr>
          <a:xfrm>
            <a:off x="3765959" y="2355383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8" name="Google Shape;2411;p58">
            <a:extLst>
              <a:ext uri="{FF2B5EF4-FFF2-40B4-BE49-F238E27FC236}">
                <a16:creationId xmlns:a16="http://schemas.microsoft.com/office/drawing/2014/main" id="{F85714AE-AA70-8758-D65D-DB87BC0EFE61}"/>
              </a:ext>
            </a:extLst>
          </p:cNvPr>
          <p:cNvSpPr txBox="1"/>
          <p:nvPr/>
        </p:nvSpPr>
        <p:spPr>
          <a:xfrm>
            <a:off x="476240" y="353588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Underweight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" name="Google Shape;2411;p58">
            <a:extLst>
              <a:ext uri="{FF2B5EF4-FFF2-40B4-BE49-F238E27FC236}">
                <a16:creationId xmlns:a16="http://schemas.microsoft.com/office/drawing/2014/main" id="{52B65B3D-DCA6-F5EE-97CF-C7366616BFD9}"/>
              </a:ext>
            </a:extLst>
          </p:cNvPr>
          <p:cNvSpPr txBox="1"/>
          <p:nvPr/>
        </p:nvSpPr>
        <p:spPr>
          <a:xfrm>
            <a:off x="4111354" y="367085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Obese (Class 1)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" name="Google Shape;2411;p58">
            <a:extLst>
              <a:ext uri="{FF2B5EF4-FFF2-40B4-BE49-F238E27FC236}">
                <a16:creationId xmlns:a16="http://schemas.microsoft.com/office/drawing/2014/main" id="{0607BE19-588A-8948-0896-0F6799E6BAC9}"/>
              </a:ext>
            </a:extLst>
          </p:cNvPr>
          <p:cNvSpPr txBox="1"/>
          <p:nvPr/>
        </p:nvSpPr>
        <p:spPr>
          <a:xfrm>
            <a:off x="4111354" y="1226748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Obese (Class 2)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Google Shape;2411;p58">
            <a:extLst>
              <a:ext uri="{FF2B5EF4-FFF2-40B4-BE49-F238E27FC236}">
                <a16:creationId xmlns:a16="http://schemas.microsoft.com/office/drawing/2014/main" id="{C426B252-0320-204D-6A5A-E6F657766F35}"/>
              </a:ext>
            </a:extLst>
          </p:cNvPr>
          <p:cNvSpPr txBox="1"/>
          <p:nvPr/>
        </p:nvSpPr>
        <p:spPr>
          <a:xfrm>
            <a:off x="4033844" y="1946546"/>
            <a:ext cx="2669605" cy="7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Obese (class 3)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" name="Google Shape;2412;p58">
            <a:extLst>
              <a:ext uri="{FF2B5EF4-FFF2-40B4-BE49-F238E27FC236}">
                <a16:creationId xmlns:a16="http://schemas.microsoft.com/office/drawing/2014/main" id="{F91E4A0E-FCED-85F1-2C93-C0DF0D4425F2}"/>
              </a:ext>
            </a:extLst>
          </p:cNvPr>
          <p:cNvSpPr txBox="1"/>
          <p:nvPr/>
        </p:nvSpPr>
        <p:spPr>
          <a:xfrm>
            <a:off x="4203676" y="1029854"/>
            <a:ext cx="23299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30 - 34.9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7" name="Google Shape;2412;p58">
            <a:extLst>
              <a:ext uri="{FF2B5EF4-FFF2-40B4-BE49-F238E27FC236}">
                <a16:creationId xmlns:a16="http://schemas.microsoft.com/office/drawing/2014/main" id="{310E8402-CE9B-E91B-7A21-55BC10B14B1B}"/>
              </a:ext>
            </a:extLst>
          </p:cNvPr>
          <p:cNvSpPr txBox="1"/>
          <p:nvPr/>
        </p:nvSpPr>
        <p:spPr>
          <a:xfrm>
            <a:off x="4203676" y="1870972"/>
            <a:ext cx="23299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35 - 39.9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" name="Google Shape;2412;p58">
            <a:extLst>
              <a:ext uri="{FF2B5EF4-FFF2-40B4-BE49-F238E27FC236}">
                <a16:creationId xmlns:a16="http://schemas.microsoft.com/office/drawing/2014/main" id="{1ABCC083-272D-2F57-56DE-AD53B1A28FE4}"/>
              </a:ext>
            </a:extLst>
          </p:cNvPr>
          <p:cNvSpPr txBox="1"/>
          <p:nvPr/>
        </p:nvSpPr>
        <p:spPr>
          <a:xfrm>
            <a:off x="4203676" y="2546036"/>
            <a:ext cx="23299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BMI ≥ 40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C92ED7-9EBE-04A7-33A0-58667BA8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89" y="2949801"/>
            <a:ext cx="7277724" cy="1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03BC8C20-0A32-9EBF-B9F1-B3835665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11F8A161-BC08-FEC4-C6A5-50CE13F73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Heart Rate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E228B44B-8EA0-7E4A-4414-F47667F2E37B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ABE3368-36FE-FEEA-6E51-F7C6E3BD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5261"/>
            <a:ext cx="2877876" cy="2879459"/>
          </a:xfrm>
        </p:spPr>
        <p:txBody>
          <a:bodyPr/>
          <a:lstStyle/>
          <a:p>
            <a:pPr marL="139700" indent="0"/>
            <a:endParaRPr lang="en-US" dirty="0"/>
          </a:p>
          <a:p>
            <a:pPr>
              <a:buFontTx/>
              <a:buChar char="-"/>
            </a:pPr>
            <a:r>
              <a:rPr lang="en-US" dirty="0"/>
              <a:t>But there is large numbers more than 105.5</a:t>
            </a:r>
          </a:p>
          <a:p>
            <a:pPr marL="139700" indent="0"/>
            <a:r>
              <a:rPr lang="en-US" dirty="0"/>
              <a:t>          (73 cases)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is 3 cases only</a:t>
            </a:r>
          </a:p>
          <a:p>
            <a:pPr marL="139700" indent="0"/>
            <a:r>
              <a:rPr lang="en-US" dirty="0"/>
              <a:t>        Less than </a:t>
            </a:r>
            <a:r>
              <a:rPr lang="en-US" b="0" i="0" dirty="0">
                <a:effectLst/>
                <a:latin typeface="system-ui"/>
              </a:rPr>
              <a:t> (45.5)</a:t>
            </a:r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EDE88-7BDF-79B1-4BCC-CEAA1798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861060"/>
            <a:ext cx="5410200" cy="37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>
          <a:extLst>
            <a:ext uri="{FF2B5EF4-FFF2-40B4-BE49-F238E27FC236}">
              <a16:creationId xmlns:a16="http://schemas.microsoft.com/office/drawing/2014/main" id="{3123C244-AA54-E368-BDE1-5B8341CD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8">
            <a:extLst>
              <a:ext uri="{FF2B5EF4-FFF2-40B4-BE49-F238E27FC236}">
                <a16:creationId xmlns:a16="http://schemas.microsoft.com/office/drawing/2014/main" id="{31625271-7007-C45F-EFB5-53A16E099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76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Heart Rate</a:t>
            </a:r>
            <a:endParaRPr dirty="0"/>
          </a:p>
        </p:txBody>
      </p:sp>
      <p:sp>
        <p:nvSpPr>
          <p:cNvPr id="2411" name="Google Shape;2411;p58">
            <a:extLst>
              <a:ext uri="{FF2B5EF4-FFF2-40B4-BE49-F238E27FC236}">
                <a16:creationId xmlns:a16="http://schemas.microsoft.com/office/drawing/2014/main" id="{9E776350-0F13-BBBE-6550-3C22E614A51D}"/>
              </a:ext>
            </a:extLst>
          </p:cNvPr>
          <p:cNvSpPr txBox="1"/>
          <p:nvPr/>
        </p:nvSpPr>
        <p:spPr>
          <a:xfrm>
            <a:off x="395973" y="776273"/>
            <a:ext cx="2814659" cy="7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Bradycardia (Low)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2" name="Google Shape;2412;p58">
            <a:extLst>
              <a:ext uri="{FF2B5EF4-FFF2-40B4-BE49-F238E27FC236}">
                <a16:creationId xmlns:a16="http://schemas.microsoft.com/office/drawing/2014/main" id="{1F2C0660-0AED-2A0E-E025-38C2ED14750E}"/>
              </a:ext>
            </a:extLst>
          </p:cNvPr>
          <p:cNvSpPr txBox="1"/>
          <p:nvPr/>
        </p:nvSpPr>
        <p:spPr>
          <a:xfrm>
            <a:off x="505752" y="1442060"/>
            <a:ext cx="28146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HR &lt; 60 bpm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3" name="Google Shape;2413;p58">
            <a:extLst>
              <a:ext uri="{FF2B5EF4-FFF2-40B4-BE49-F238E27FC236}">
                <a16:creationId xmlns:a16="http://schemas.microsoft.com/office/drawing/2014/main" id="{8380171F-C8C9-18FF-FDDF-CA807171A5DC}"/>
              </a:ext>
            </a:extLst>
          </p:cNvPr>
          <p:cNvSpPr txBox="1"/>
          <p:nvPr/>
        </p:nvSpPr>
        <p:spPr>
          <a:xfrm>
            <a:off x="408314" y="3177288"/>
            <a:ext cx="272207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Tachycardia (High)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4" name="Google Shape;2414;p58">
            <a:extLst>
              <a:ext uri="{FF2B5EF4-FFF2-40B4-BE49-F238E27FC236}">
                <a16:creationId xmlns:a16="http://schemas.microsoft.com/office/drawing/2014/main" id="{20D21CA1-DB3F-146C-4C36-C64C9C070DCD}"/>
              </a:ext>
            </a:extLst>
          </p:cNvPr>
          <p:cNvSpPr txBox="1"/>
          <p:nvPr/>
        </p:nvSpPr>
        <p:spPr>
          <a:xfrm>
            <a:off x="505752" y="3636669"/>
            <a:ext cx="2722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HR &gt; 100 bpm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5" name="Google Shape;2415;p58">
            <a:extLst>
              <a:ext uri="{FF2B5EF4-FFF2-40B4-BE49-F238E27FC236}">
                <a16:creationId xmlns:a16="http://schemas.microsoft.com/office/drawing/2014/main" id="{39A9EAA6-C3F7-C5D1-2F04-C8514D70471E}"/>
              </a:ext>
            </a:extLst>
          </p:cNvPr>
          <p:cNvSpPr txBox="1"/>
          <p:nvPr/>
        </p:nvSpPr>
        <p:spPr>
          <a:xfrm>
            <a:off x="408314" y="2059760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Normal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6" name="Google Shape;2416;p58">
            <a:extLst>
              <a:ext uri="{FF2B5EF4-FFF2-40B4-BE49-F238E27FC236}">
                <a16:creationId xmlns:a16="http://schemas.microsoft.com/office/drawing/2014/main" id="{2A15967C-94B7-1455-7936-DABFDF42F2C8}"/>
              </a:ext>
            </a:extLst>
          </p:cNvPr>
          <p:cNvSpPr txBox="1"/>
          <p:nvPr/>
        </p:nvSpPr>
        <p:spPr>
          <a:xfrm>
            <a:off x="505752" y="2474141"/>
            <a:ext cx="28270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HR 60 - 100 bpm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7" name="Google Shape;2417;p58">
            <a:extLst>
              <a:ext uri="{FF2B5EF4-FFF2-40B4-BE49-F238E27FC236}">
                <a16:creationId xmlns:a16="http://schemas.microsoft.com/office/drawing/2014/main" id="{C105C2BB-105D-099D-45C4-0EE02B288D64}"/>
              </a:ext>
            </a:extLst>
          </p:cNvPr>
          <p:cNvSpPr/>
          <p:nvPr/>
        </p:nvSpPr>
        <p:spPr>
          <a:xfrm>
            <a:off x="163768" y="1291476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8" name="Google Shape;2418;p58">
            <a:extLst>
              <a:ext uri="{FF2B5EF4-FFF2-40B4-BE49-F238E27FC236}">
                <a16:creationId xmlns:a16="http://schemas.microsoft.com/office/drawing/2014/main" id="{5DD7FD69-2C7D-AB2C-2280-BCC350686C9F}"/>
              </a:ext>
            </a:extLst>
          </p:cNvPr>
          <p:cNvSpPr/>
          <p:nvPr/>
        </p:nvSpPr>
        <p:spPr>
          <a:xfrm>
            <a:off x="163768" y="2234382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9" name="Google Shape;2419;p58">
            <a:extLst>
              <a:ext uri="{FF2B5EF4-FFF2-40B4-BE49-F238E27FC236}">
                <a16:creationId xmlns:a16="http://schemas.microsoft.com/office/drawing/2014/main" id="{E26B737F-088A-B7EA-001C-08F983FBACDF}"/>
              </a:ext>
            </a:extLst>
          </p:cNvPr>
          <p:cNvSpPr/>
          <p:nvPr/>
        </p:nvSpPr>
        <p:spPr>
          <a:xfrm flipV="1">
            <a:off x="143673" y="3301819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5173-3110-9570-53E2-770435C1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69" y="943449"/>
            <a:ext cx="4848225" cy="3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2A977A29-5D2D-67B1-0C6D-D72D3E1F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363B19E2-6BF9-5940-1BC1-15CBEDFCC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glucose 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360EAA89-91DB-2576-1EBD-766038807142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1BE3E6-162D-8F15-2117-615C4BB45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738" y="1355261"/>
            <a:ext cx="2877876" cy="287945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 See that data is normally distributed 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But there is large numbers more than 107</a:t>
            </a:r>
          </a:p>
          <a:p>
            <a:pPr marL="139700" indent="0"/>
            <a:r>
              <a:rPr lang="en-US" dirty="0"/>
              <a:t>          (214 cases).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is 16 cases</a:t>
            </a:r>
          </a:p>
          <a:p>
            <a:pPr marL="139700" indent="0"/>
            <a:r>
              <a:rPr lang="en-US" dirty="0"/>
              <a:t>        Less than </a:t>
            </a:r>
            <a:r>
              <a:rPr lang="en-US" dirty="0">
                <a:latin typeface="system-ui"/>
              </a:rPr>
              <a:t>51.</a:t>
            </a:r>
          </a:p>
          <a:p>
            <a:pPr marL="139700" indent="0"/>
            <a:endParaRPr lang="en-US" dirty="0">
              <a:latin typeface="system-ui"/>
            </a:endParaRPr>
          </a:p>
          <a:p>
            <a:pPr marL="139700" indent="0"/>
            <a:r>
              <a:rPr lang="en-US" dirty="0">
                <a:latin typeface="system-ui"/>
              </a:rPr>
              <a:t>-      Which is important?</a:t>
            </a:r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7F546-735C-A8A3-C2B4-64EAE486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059180"/>
            <a:ext cx="5394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2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>
          <a:extLst>
            <a:ext uri="{FF2B5EF4-FFF2-40B4-BE49-F238E27FC236}">
              <a16:creationId xmlns:a16="http://schemas.microsoft.com/office/drawing/2014/main" id="{58D12E65-DE33-686C-B6D2-49A6CDD0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8">
            <a:extLst>
              <a:ext uri="{FF2B5EF4-FFF2-40B4-BE49-F238E27FC236}">
                <a16:creationId xmlns:a16="http://schemas.microsoft.com/office/drawing/2014/main" id="{05236BBD-00F2-E7C2-A0ED-61820398A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76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glucose</a:t>
            </a:r>
            <a:endParaRPr dirty="0"/>
          </a:p>
        </p:txBody>
      </p:sp>
      <p:sp>
        <p:nvSpPr>
          <p:cNvPr id="2411" name="Google Shape;2411;p58">
            <a:extLst>
              <a:ext uri="{FF2B5EF4-FFF2-40B4-BE49-F238E27FC236}">
                <a16:creationId xmlns:a16="http://schemas.microsoft.com/office/drawing/2014/main" id="{09179C35-B37F-1BF6-6238-D053416897FD}"/>
              </a:ext>
            </a:extLst>
          </p:cNvPr>
          <p:cNvSpPr txBox="1"/>
          <p:nvPr/>
        </p:nvSpPr>
        <p:spPr>
          <a:xfrm>
            <a:off x="395973" y="776273"/>
            <a:ext cx="2814659" cy="7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Normal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2" name="Google Shape;2412;p58">
            <a:extLst>
              <a:ext uri="{FF2B5EF4-FFF2-40B4-BE49-F238E27FC236}">
                <a16:creationId xmlns:a16="http://schemas.microsoft.com/office/drawing/2014/main" id="{523BEB6A-A213-1328-5EB5-EE41640EF03E}"/>
              </a:ext>
            </a:extLst>
          </p:cNvPr>
          <p:cNvSpPr txBox="1"/>
          <p:nvPr/>
        </p:nvSpPr>
        <p:spPr>
          <a:xfrm>
            <a:off x="405984" y="1448289"/>
            <a:ext cx="3131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Fasting Glucose &lt; 100 mg/dL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3" name="Google Shape;2413;p58">
            <a:extLst>
              <a:ext uri="{FF2B5EF4-FFF2-40B4-BE49-F238E27FC236}">
                <a16:creationId xmlns:a16="http://schemas.microsoft.com/office/drawing/2014/main" id="{EE7EC678-B347-5472-D020-7C3C367A9B29}"/>
              </a:ext>
            </a:extLst>
          </p:cNvPr>
          <p:cNvSpPr txBox="1"/>
          <p:nvPr/>
        </p:nvSpPr>
        <p:spPr>
          <a:xfrm>
            <a:off x="408314" y="3177288"/>
            <a:ext cx="272207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Diabetes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4" name="Google Shape;2414;p58">
            <a:extLst>
              <a:ext uri="{FF2B5EF4-FFF2-40B4-BE49-F238E27FC236}">
                <a16:creationId xmlns:a16="http://schemas.microsoft.com/office/drawing/2014/main" id="{60C21A5C-2972-7FC7-72E3-4D200E5B9970}"/>
              </a:ext>
            </a:extLst>
          </p:cNvPr>
          <p:cNvSpPr txBox="1"/>
          <p:nvPr/>
        </p:nvSpPr>
        <p:spPr>
          <a:xfrm>
            <a:off x="505752" y="3636669"/>
            <a:ext cx="2722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Fasting Glucose ≥ 126 mg/dL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5" name="Google Shape;2415;p58">
            <a:extLst>
              <a:ext uri="{FF2B5EF4-FFF2-40B4-BE49-F238E27FC236}">
                <a16:creationId xmlns:a16="http://schemas.microsoft.com/office/drawing/2014/main" id="{EF294859-4378-CAA8-C6BE-98B568F1EF7E}"/>
              </a:ext>
            </a:extLst>
          </p:cNvPr>
          <p:cNvSpPr txBox="1"/>
          <p:nvPr/>
        </p:nvSpPr>
        <p:spPr>
          <a:xfrm>
            <a:off x="408314" y="2059760"/>
            <a:ext cx="21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Prediabetes</a:t>
            </a:r>
            <a:endParaRPr sz="2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6" name="Google Shape;2416;p58">
            <a:extLst>
              <a:ext uri="{FF2B5EF4-FFF2-40B4-BE49-F238E27FC236}">
                <a16:creationId xmlns:a16="http://schemas.microsoft.com/office/drawing/2014/main" id="{FA647297-F52B-8044-EC3D-F0C43DA132B8}"/>
              </a:ext>
            </a:extLst>
          </p:cNvPr>
          <p:cNvSpPr txBox="1"/>
          <p:nvPr/>
        </p:nvSpPr>
        <p:spPr>
          <a:xfrm>
            <a:off x="505752" y="2474141"/>
            <a:ext cx="28270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Range: Fasting Glucose 100 - 125 mg/dL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7" name="Google Shape;2417;p58">
            <a:extLst>
              <a:ext uri="{FF2B5EF4-FFF2-40B4-BE49-F238E27FC236}">
                <a16:creationId xmlns:a16="http://schemas.microsoft.com/office/drawing/2014/main" id="{455173FF-0F6A-B6EE-E564-598A291E0BE4}"/>
              </a:ext>
            </a:extLst>
          </p:cNvPr>
          <p:cNvSpPr/>
          <p:nvPr/>
        </p:nvSpPr>
        <p:spPr>
          <a:xfrm>
            <a:off x="163768" y="1291476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8" name="Google Shape;2418;p58">
            <a:extLst>
              <a:ext uri="{FF2B5EF4-FFF2-40B4-BE49-F238E27FC236}">
                <a16:creationId xmlns:a16="http://schemas.microsoft.com/office/drawing/2014/main" id="{4815B487-6F06-C6BD-A2BB-F5C3A8990703}"/>
              </a:ext>
            </a:extLst>
          </p:cNvPr>
          <p:cNvSpPr/>
          <p:nvPr/>
        </p:nvSpPr>
        <p:spPr>
          <a:xfrm>
            <a:off x="163768" y="2234382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419" name="Google Shape;2419;p58">
            <a:extLst>
              <a:ext uri="{FF2B5EF4-FFF2-40B4-BE49-F238E27FC236}">
                <a16:creationId xmlns:a16="http://schemas.microsoft.com/office/drawing/2014/main" id="{1AED70E4-72AD-2043-CB73-FFDBA46B194B}"/>
              </a:ext>
            </a:extLst>
          </p:cNvPr>
          <p:cNvSpPr/>
          <p:nvPr/>
        </p:nvSpPr>
        <p:spPr>
          <a:xfrm flipV="1">
            <a:off x="143673" y="3301819"/>
            <a:ext cx="252300" cy="25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A0899-D86D-869B-8678-3AFE4BBC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61" y="1002659"/>
            <a:ext cx="4848225" cy="36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2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>
          <a:extLst>
            <a:ext uri="{FF2B5EF4-FFF2-40B4-BE49-F238E27FC236}">
              <a16:creationId xmlns:a16="http://schemas.microsoft.com/office/drawing/2014/main" id="{3D405E1B-2984-5AF8-1C06-8D79693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0">
            <a:extLst>
              <a:ext uri="{FF2B5EF4-FFF2-40B4-BE49-F238E27FC236}">
                <a16:creationId xmlns:a16="http://schemas.microsoft.com/office/drawing/2014/main" id="{8C2B7C63-61C6-0359-10F0-CECDD3214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911" y="539687"/>
            <a:ext cx="4337396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CHD Risk in 10 years </a:t>
            </a:r>
            <a:r>
              <a:rPr lang="fr" sz="2400" dirty="0"/>
              <a:t> </a:t>
            </a:r>
            <a:endParaRPr dirty="0"/>
          </a:p>
        </p:txBody>
      </p:sp>
      <p:sp>
        <p:nvSpPr>
          <p:cNvPr id="2" name="Google Shape;2496;p60">
            <a:extLst>
              <a:ext uri="{FF2B5EF4-FFF2-40B4-BE49-F238E27FC236}">
                <a16:creationId xmlns:a16="http://schemas.microsoft.com/office/drawing/2014/main" id="{932132FE-F008-02ED-4F03-6C0BBBC7697F}"/>
              </a:ext>
            </a:extLst>
          </p:cNvPr>
          <p:cNvSpPr txBox="1">
            <a:spLocks/>
          </p:cNvSpPr>
          <p:nvPr/>
        </p:nvSpPr>
        <p:spPr>
          <a:xfrm>
            <a:off x="2399481" y="81635"/>
            <a:ext cx="3852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dirty="0"/>
              <a:t>Feature Insights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3EE8D6-A3B4-CC8D-0E33-0E7C1418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738" y="1355261"/>
            <a:ext cx="7650362" cy="52687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Target feature                                  - data is imbalanced                           - No&gt;Yes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  <a:p>
            <a:pPr marL="13970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84240-414C-6E12-D4B4-C97CECF3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" y="2200847"/>
            <a:ext cx="4740592" cy="256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8ECB6-9671-B7BF-CD05-9DD45B86B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87" y="2200848"/>
            <a:ext cx="4039302" cy="2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>
          <a:extLst>
            <a:ext uri="{FF2B5EF4-FFF2-40B4-BE49-F238E27FC236}">
              <a16:creationId xmlns:a16="http://schemas.microsoft.com/office/drawing/2014/main" id="{FAA8CF9C-4223-4697-2568-BC9072D0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>
            <a:extLst>
              <a:ext uri="{FF2B5EF4-FFF2-40B4-BE49-F238E27FC236}">
                <a16:creationId xmlns:a16="http://schemas.microsoft.com/office/drawing/2014/main" id="{B912E175-3378-BC1C-3905-72EDD4C5D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7900" y="2253450"/>
            <a:ext cx="5838000" cy="1604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  <a:endParaRPr dirty="0"/>
          </a:p>
        </p:txBody>
      </p:sp>
      <p:sp>
        <p:nvSpPr>
          <p:cNvPr id="1920" name="Google Shape;1920;p35">
            <a:extLst>
              <a:ext uri="{FF2B5EF4-FFF2-40B4-BE49-F238E27FC236}">
                <a16:creationId xmlns:a16="http://schemas.microsoft.com/office/drawing/2014/main" id="{ABCF1EA4-9AA9-31EB-5767-7BF8F11AB88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04</a:t>
            </a:r>
            <a:endParaRPr dirty="0"/>
          </a:p>
        </p:txBody>
      </p:sp>
      <p:grpSp>
        <p:nvGrpSpPr>
          <p:cNvPr id="1921" name="Google Shape;1921;p35">
            <a:extLst>
              <a:ext uri="{FF2B5EF4-FFF2-40B4-BE49-F238E27FC236}">
                <a16:creationId xmlns:a16="http://schemas.microsoft.com/office/drawing/2014/main" id="{4A239770-A1CE-B4B8-A0B6-BC9A457651CA}"/>
              </a:ext>
            </a:extLst>
          </p:cNvPr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>
              <a:extLst>
                <a:ext uri="{FF2B5EF4-FFF2-40B4-BE49-F238E27FC236}">
                  <a16:creationId xmlns:a16="http://schemas.microsoft.com/office/drawing/2014/main" id="{2656A1B3-E22E-31B2-A668-ED718CBA2DE4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>
              <a:extLst>
                <a:ext uri="{FF2B5EF4-FFF2-40B4-BE49-F238E27FC236}">
                  <a16:creationId xmlns:a16="http://schemas.microsoft.com/office/drawing/2014/main" id="{E1C9817A-8F8A-4742-07A0-0A2453A1A908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>
              <a:extLst>
                <a:ext uri="{FF2B5EF4-FFF2-40B4-BE49-F238E27FC236}">
                  <a16:creationId xmlns:a16="http://schemas.microsoft.com/office/drawing/2014/main" id="{BC4860E7-DD13-A28F-3CF5-978D48955E89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>
            <a:extLst>
              <a:ext uri="{FF2B5EF4-FFF2-40B4-BE49-F238E27FC236}">
                <a16:creationId xmlns:a16="http://schemas.microsoft.com/office/drawing/2014/main" id="{118006C7-9972-445C-7917-B51E188332EF}"/>
              </a:ext>
            </a:extLst>
          </p:cNvPr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>
              <a:extLst>
                <a:ext uri="{FF2B5EF4-FFF2-40B4-BE49-F238E27FC236}">
                  <a16:creationId xmlns:a16="http://schemas.microsoft.com/office/drawing/2014/main" id="{216D08D7-8844-4644-F8F4-7B767020DCB2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>
              <a:extLst>
                <a:ext uri="{FF2B5EF4-FFF2-40B4-BE49-F238E27FC236}">
                  <a16:creationId xmlns:a16="http://schemas.microsoft.com/office/drawing/2014/main" id="{53BFF268-FE5C-DE2D-34A8-B2D92F3A13E9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>
              <a:extLst>
                <a:ext uri="{FF2B5EF4-FFF2-40B4-BE49-F238E27FC236}">
                  <a16:creationId xmlns:a16="http://schemas.microsoft.com/office/drawing/2014/main" id="{99CD0E25-0502-C9EA-7764-F8871594ED17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>
              <a:extLst>
                <a:ext uri="{FF2B5EF4-FFF2-40B4-BE49-F238E27FC236}">
                  <a16:creationId xmlns:a16="http://schemas.microsoft.com/office/drawing/2014/main" id="{AF6AEE0C-691C-A62D-560C-7B3AC85194FD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>
              <a:extLst>
                <a:ext uri="{FF2B5EF4-FFF2-40B4-BE49-F238E27FC236}">
                  <a16:creationId xmlns:a16="http://schemas.microsoft.com/office/drawing/2014/main" id="{33519CAA-369C-2306-BE54-DF7A8F6AF5AD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>
              <a:extLst>
                <a:ext uri="{FF2B5EF4-FFF2-40B4-BE49-F238E27FC236}">
                  <a16:creationId xmlns:a16="http://schemas.microsoft.com/office/drawing/2014/main" id="{7A07C7A7-4A08-8C24-520A-1DD9150E849A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>
              <a:extLst>
                <a:ext uri="{FF2B5EF4-FFF2-40B4-BE49-F238E27FC236}">
                  <a16:creationId xmlns:a16="http://schemas.microsoft.com/office/drawing/2014/main" id="{4DAB560B-5956-E7E3-4F5F-0098896D2916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>
              <a:extLst>
                <a:ext uri="{FF2B5EF4-FFF2-40B4-BE49-F238E27FC236}">
                  <a16:creationId xmlns:a16="http://schemas.microsoft.com/office/drawing/2014/main" id="{2183024C-34D7-8CE4-C4B5-3C659BD96EBC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>
              <a:extLst>
                <a:ext uri="{FF2B5EF4-FFF2-40B4-BE49-F238E27FC236}">
                  <a16:creationId xmlns:a16="http://schemas.microsoft.com/office/drawing/2014/main" id="{758C3978-B41F-6E8F-8CFA-36853A00FC73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>
              <a:extLst>
                <a:ext uri="{FF2B5EF4-FFF2-40B4-BE49-F238E27FC236}">
                  <a16:creationId xmlns:a16="http://schemas.microsoft.com/office/drawing/2014/main" id="{8ED92C5A-6F52-9B69-DF78-296073066466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27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/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20" name="Google Shape;1920;p35"/>
          <p:cNvSpPr txBox="1">
            <a:spLocks noGrp="1"/>
          </p:cNvSpPr>
          <p:nvPr>
            <p:ph type="title" idx="2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grpSp>
        <p:nvGrpSpPr>
          <p:cNvPr id="1921" name="Google Shape;1921;p35"/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/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131186-E2F7-CB48-C6B1-F9B7D3D39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431974"/>
            <a:ext cx="7814400" cy="3368625"/>
          </a:xfrm>
        </p:spPr>
        <p:txBody>
          <a:bodyPr/>
          <a:lstStyle/>
          <a:p>
            <a:r>
              <a:rPr lang="en-US" dirty="0"/>
              <a:t>I see that the number of females greater than males in all education level  except in high level.</a:t>
            </a:r>
          </a:p>
          <a:p>
            <a:endParaRPr lang="en-US" dirty="0"/>
          </a:p>
          <a:p>
            <a:r>
              <a:rPr lang="en-US" dirty="0"/>
              <a:t>I see number of male smoking greater than number of females.</a:t>
            </a:r>
          </a:p>
          <a:p>
            <a:endParaRPr lang="en-US" dirty="0"/>
          </a:p>
          <a:p>
            <a:r>
              <a:rPr lang="en-US" dirty="0"/>
              <a:t>Number of males that smoke greater than not unlike females.  </a:t>
            </a:r>
          </a:p>
          <a:p>
            <a:endParaRPr lang="en-US" dirty="0"/>
          </a:p>
          <a:p>
            <a:r>
              <a:rPr lang="en-US" dirty="0"/>
              <a:t>I see that people that smoke 60 and70 </a:t>
            </a:r>
            <a:r>
              <a:rPr lang="en-US" dirty="0" err="1"/>
              <a:t>cigrattes</a:t>
            </a:r>
            <a:r>
              <a:rPr lang="en-US" dirty="0"/>
              <a:t> per day all are males.</a:t>
            </a:r>
          </a:p>
          <a:p>
            <a:endParaRPr lang="en-US" dirty="0"/>
          </a:p>
          <a:p>
            <a:r>
              <a:rPr lang="en-US" dirty="0"/>
              <a:t>The number of females that take blood pressure medication(89) greater than number of males(35).</a:t>
            </a:r>
          </a:p>
          <a:p>
            <a:endParaRPr lang="en-US" dirty="0"/>
          </a:p>
          <a:p>
            <a:r>
              <a:rPr lang="en-US" dirty="0"/>
              <a:t>The number of females the have stroke(15) greater than number of males(10)</a:t>
            </a:r>
          </a:p>
          <a:p>
            <a:endParaRPr lang="en-US" dirty="0"/>
          </a:p>
          <a:p>
            <a:r>
              <a:rPr lang="en-US" dirty="0"/>
              <a:t>Same in hypertension.</a:t>
            </a:r>
          </a:p>
          <a:p>
            <a:endParaRPr lang="en-US" dirty="0"/>
          </a:p>
          <a:p>
            <a:r>
              <a:rPr lang="en-US" dirty="0"/>
              <a:t>In diabetes the two numbers are more close to each other 52 and 57.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98E95-F76E-B86C-448A-C243930D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analysis</a:t>
            </a:r>
          </a:p>
        </p:txBody>
      </p:sp>
    </p:spTree>
    <p:extLst>
      <p:ext uri="{BB962C8B-B14F-4D97-AF65-F5344CB8AC3E}">
        <p14:creationId xmlns:p14="http://schemas.microsoft.com/office/powerpoint/2010/main" val="339359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068B1E-505F-3BF8-2D28-BF4B12EB3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0" y="1196340"/>
            <a:ext cx="7844880" cy="3215640"/>
          </a:xfrm>
        </p:spPr>
        <p:txBody>
          <a:bodyPr/>
          <a:lstStyle/>
          <a:p>
            <a:pPr>
              <a:buAutoNum type="arabicPeriod" startAt="9"/>
            </a:pPr>
            <a:r>
              <a:rPr lang="en-US" dirty="0"/>
              <a:t>Same in total cholesterol   females are higher than males in all categories.</a:t>
            </a:r>
          </a:p>
          <a:p>
            <a:pPr>
              <a:buAutoNum type="arabicPeriod" startAt="9"/>
            </a:pPr>
            <a:endParaRPr lang="en-US" dirty="0"/>
          </a:p>
          <a:p>
            <a:pPr>
              <a:buAutoNum type="arabicPeriod" startAt="9"/>
            </a:pPr>
            <a:r>
              <a:rPr lang="en-US" dirty="0"/>
              <a:t>Same in hypertension.</a:t>
            </a:r>
          </a:p>
          <a:p>
            <a:pPr>
              <a:buAutoNum type="arabicPeriod" startAt="9"/>
            </a:pPr>
            <a:endParaRPr lang="en-US" dirty="0"/>
          </a:p>
          <a:p>
            <a:pPr>
              <a:buAutoNum type="arabicPeriod" startAt="9"/>
            </a:pPr>
            <a:r>
              <a:rPr lang="en-US" dirty="0"/>
              <a:t>Same in BMI except in overweight category males greater than females.</a:t>
            </a:r>
          </a:p>
          <a:p>
            <a:pPr>
              <a:buAutoNum type="arabicPeriod" startAt="9"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12. Something strange in heart rate, males that have low heart rate (</a:t>
            </a:r>
            <a:r>
              <a:rPr lang="en-US" dirty="0" err="1"/>
              <a:t>Bardycardia</a:t>
            </a:r>
            <a:r>
              <a:rPr lang="en-US" dirty="0"/>
              <a:t>) higher than females.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13.  same in glucose  but males and females are very  close to each other in diabetes category  (53,56)</a:t>
            </a:r>
          </a:p>
          <a:p>
            <a:pPr marL="139700" indent="0">
              <a:buNone/>
            </a:pPr>
            <a:endParaRPr lang="en-US" dirty="0"/>
          </a:p>
          <a:p>
            <a:pPr>
              <a:buAutoNum type="arabicPeriod" startAt="14"/>
            </a:pPr>
            <a:r>
              <a:rPr lang="en-US" u="sng" dirty="0"/>
              <a:t>Important</a:t>
            </a:r>
            <a:r>
              <a:rPr lang="en-US" dirty="0"/>
              <a:t>:  males that have CHD risk in 10 years more than females Although in data number of females</a:t>
            </a:r>
          </a:p>
          <a:p>
            <a:pPr marL="139700" indent="0">
              <a:buNone/>
            </a:pPr>
            <a:r>
              <a:rPr lang="en-US" dirty="0"/>
              <a:t>         greater than number of males.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F5060-5310-BBB8-B1C3-5E8AAA57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analysis</a:t>
            </a:r>
          </a:p>
        </p:txBody>
      </p:sp>
    </p:spTree>
    <p:extLst>
      <p:ext uri="{BB962C8B-B14F-4D97-AF65-F5344CB8AC3E}">
        <p14:creationId xmlns:p14="http://schemas.microsoft.com/office/powerpoint/2010/main" val="1512859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798BF0-E01D-0507-E0EB-1D591FED5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54590"/>
            <a:ext cx="8341555" cy="3752125"/>
          </a:xfrm>
        </p:spPr>
        <p:txBody>
          <a:bodyPr/>
          <a:lstStyle/>
          <a:p>
            <a:r>
              <a:rPr lang="en-US" dirty="0"/>
              <a:t>In all ranges of age the low level and intermediate level are higher than the other.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2. I have 2 ranges 51 to 60 ,61 to 70  the highest two ranges that take blood pressure medication.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3. The number of smokers increase at the beginning but after range 41 to 50 the no of smokers decrease.</a:t>
            </a:r>
          </a:p>
          <a:p>
            <a:pPr marL="139700" indent="0">
              <a:buNone/>
            </a:pPr>
            <a:endParaRPr lang="en-US" dirty="0"/>
          </a:p>
          <a:p>
            <a:pPr>
              <a:buAutoNum type="arabicPeriod" startAt="4"/>
            </a:pPr>
            <a:r>
              <a:rPr lang="en-US" dirty="0"/>
              <a:t>The range from</a:t>
            </a:r>
            <a:r>
              <a:rPr lang="en-US" u="sng" dirty="0"/>
              <a:t> 51 </a:t>
            </a:r>
            <a:r>
              <a:rPr lang="en-US" dirty="0"/>
              <a:t>to </a:t>
            </a:r>
            <a:r>
              <a:rPr lang="en-US" u="sng" dirty="0"/>
              <a:t>60</a:t>
            </a:r>
            <a:r>
              <a:rPr lang="en-US" dirty="0"/>
              <a:t> is the highest in all diseases(stroke , diabetes, hypertension).</a:t>
            </a:r>
          </a:p>
          <a:p>
            <a:pPr>
              <a:buAutoNum type="arabicPeriod" startAt="4"/>
            </a:pPr>
            <a:endParaRPr lang="en-US" dirty="0"/>
          </a:p>
          <a:p>
            <a:pPr>
              <a:buAutoNum type="arabicPeriod" startAt="4"/>
            </a:pPr>
            <a:r>
              <a:rPr lang="en-US" dirty="0"/>
              <a:t>I have a lot of people that have </a:t>
            </a:r>
            <a:r>
              <a:rPr lang="en-US" u="sng" dirty="0"/>
              <a:t>high cholesterol </a:t>
            </a:r>
            <a:r>
              <a:rPr lang="en-US" dirty="0"/>
              <a:t>but most of them fall in range 41 to 50 and 51 to 60</a:t>
            </a:r>
          </a:p>
          <a:p>
            <a:pPr marL="139700" indent="0">
              <a:buNone/>
            </a:pPr>
            <a:r>
              <a:rPr lang="en-US" dirty="0"/>
              <a:t>         take care not range 61 to 70 that is mean no relation between age and cholesterol.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6. Blood pressure categories distributed in all ranges but as the range of age increase the crisis category increase.</a:t>
            </a:r>
          </a:p>
          <a:p>
            <a:pPr marL="139700" indent="0">
              <a:buNone/>
            </a:pPr>
            <a:endParaRPr lang="en-US" dirty="0"/>
          </a:p>
          <a:p>
            <a:pPr>
              <a:buAutoNum type="arabicPeriod" startAt="7"/>
            </a:pPr>
            <a:r>
              <a:rPr lang="en-US" dirty="0"/>
              <a:t>(41 to 50)&amp;(51 to 60) have the highest </a:t>
            </a:r>
            <a:r>
              <a:rPr lang="en-US" dirty="0" err="1"/>
              <a:t>bmi</a:t>
            </a:r>
            <a:r>
              <a:rPr lang="en-US" dirty="0"/>
              <a:t> (</a:t>
            </a:r>
            <a:r>
              <a:rPr lang="en-US" dirty="0" err="1"/>
              <a:t>underweight,overweight</a:t>
            </a:r>
            <a:r>
              <a:rPr lang="en-US" dirty="0"/>
              <a:t> , obese 1, obese 2,obese 3).</a:t>
            </a:r>
          </a:p>
          <a:p>
            <a:pPr>
              <a:buAutoNum type="arabicPeriod" startAt="7"/>
            </a:pPr>
            <a:endParaRPr lang="en-US" dirty="0"/>
          </a:p>
          <a:p>
            <a:pPr>
              <a:buAutoNum type="arabicPeriod" startAt="7"/>
            </a:pPr>
            <a:r>
              <a:rPr lang="en-US" dirty="0"/>
              <a:t>Same in heart rate.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A9E9A-1A3E-A106-3950-64DF5267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116090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FC8AE72-25DE-B028-8596-729EF729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04144"/>
            <a:ext cx="8079226" cy="3394331"/>
          </a:xfrm>
        </p:spPr>
        <p:txBody>
          <a:bodyPr/>
          <a:lstStyle/>
          <a:p>
            <a:r>
              <a:rPr lang="en-US" dirty="0"/>
              <a:t>Range 51 to 60 is higher than the other in prediabetes and diabetes.</a:t>
            </a:r>
          </a:p>
          <a:p>
            <a:r>
              <a:rPr lang="en-US" dirty="0"/>
              <a:t>CHD risk among the ranges of 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40688F-162B-D90C-C088-FCCA291B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26727-C959-D23D-68F2-E15EEE4C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80" y="1858781"/>
            <a:ext cx="7544019" cy="3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4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9F4ECD-CB5B-B0FB-F9E3-3212F7F1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60" y="1184223"/>
            <a:ext cx="7846879" cy="3777521"/>
          </a:xfrm>
        </p:spPr>
        <p:txBody>
          <a:bodyPr/>
          <a:lstStyle/>
          <a:p>
            <a:r>
              <a:rPr lang="en-US" dirty="0"/>
              <a:t>All people that take blood pressure medication have hypertension.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170A3-E8B1-A2C8-5C91-1FF38C7D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ED489-8DCB-BF7A-CDCD-D8106F40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09" y="1656118"/>
            <a:ext cx="5906324" cy="22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3062B30-50ED-373C-DBCD-C9680804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16768"/>
            <a:ext cx="7936820" cy="3650104"/>
          </a:xfrm>
        </p:spPr>
        <p:txBody>
          <a:bodyPr/>
          <a:lstStyle/>
          <a:p>
            <a:r>
              <a:rPr lang="en-US" dirty="0"/>
              <a:t>There is a strong relationship between stroke and hypertension.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996F1A-8F20-C3C7-1DA9-A5F69B80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450F8-5202-0177-F740-E9567572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5" y="1596452"/>
            <a:ext cx="5887272" cy="2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86E16D-E4EB-65CB-DE12-86B379AA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13" y="1198273"/>
            <a:ext cx="8799226" cy="3500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4828B-D238-3A4D-A4F0-9E56C0B9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B484C-A604-04AF-2120-91F8F367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" y="1273224"/>
            <a:ext cx="4002372" cy="314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8E51E-6FD5-3765-4CBE-1F4B01DF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50" y="1306601"/>
            <a:ext cx="4212237" cy="30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3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89F6C8-D940-07DE-993C-F37A4CE9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269" y="1199214"/>
            <a:ext cx="8514413" cy="3605134"/>
          </a:xfrm>
        </p:spPr>
        <p:txBody>
          <a:bodyPr/>
          <a:lstStyle/>
          <a:p>
            <a:r>
              <a:rPr lang="en-US" dirty="0"/>
              <a:t>Most of people that have high cholesterol  fall in low level education.</a:t>
            </a:r>
          </a:p>
          <a:p>
            <a:endParaRPr lang="en-US" dirty="0"/>
          </a:p>
          <a:p>
            <a:r>
              <a:rPr lang="en-US" dirty="0"/>
              <a:t>There is  a strong relationship between current smoker and cholesterol categories look at the plot.</a:t>
            </a:r>
          </a:p>
          <a:p>
            <a:pPr marL="139700" indent="0">
              <a:buNone/>
            </a:pPr>
            <a:endParaRPr lang="en-US" dirty="0"/>
          </a:p>
          <a:p>
            <a:pPr>
              <a:buAutoNum type="arabicPeriod" startAt="3"/>
            </a:pPr>
            <a:r>
              <a:rPr lang="en-US" dirty="0"/>
              <a:t>Strong relationship between cholesterol and all diseases(</a:t>
            </a:r>
            <a:r>
              <a:rPr lang="en-US" dirty="0" err="1"/>
              <a:t>BPMeds</a:t>
            </a:r>
            <a:r>
              <a:rPr lang="en-US" dirty="0"/>
              <a:t>, Hypertension, diabetes, stroke).</a:t>
            </a:r>
          </a:p>
          <a:p>
            <a:pPr>
              <a:buAutoNum type="arabicPeriod" startAt="3"/>
            </a:pPr>
            <a:endParaRPr lang="en-US" dirty="0"/>
          </a:p>
          <a:p>
            <a:pPr>
              <a:buAutoNum type="arabicPeriod" startAt="3"/>
            </a:pPr>
            <a:r>
              <a:rPr lang="en-US" dirty="0"/>
              <a:t>High cholesterol has the highest number of highest hypertension stage 2 and crisis.</a:t>
            </a:r>
          </a:p>
          <a:p>
            <a:pPr>
              <a:buAutoNum type="arabicPeriod" startAt="3"/>
            </a:pPr>
            <a:endParaRPr lang="en-US" dirty="0"/>
          </a:p>
          <a:p>
            <a:pPr>
              <a:buAutoNum type="arabicPeriod" startAt="3"/>
            </a:pPr>
            <a:r>
              <a:rPr lang="en-US" dirty="0"/>
              <a:t>As the BMI , glucose, heart rate increase the total cholesterol increase.</a:t>
            </a:r>
          </a:p>
          <a:p>
            <a:pPr>
              <a:buAutoNum type="arabicPeriod" startAt="3"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6-    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FB8FA-F7DD-D78B-508C-4342F1B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DD72C-B0CA-DD91-F264-1D4C9F70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3" y="3312826"/>
            <a:ext cx="6857816" cy="17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8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2F7176-4DA5-55A0-478A-8FEEDDAC9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21698"/>
            <a:ext cx="7966800" cy="3222886"/>
          </a:xfrm>
        </p:spPr>
        <p:txBody>
          <a:bodyPr/>
          <a:lstStyle/>
          <a:p>
            <a:r>
              <a:rPr lang="en-US" dirty="0"/>
              <a:t>blood pressure and coronary heart disease.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ED9839-A64C-B423-A15E-702A5363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F34D6-6A74-96B8-281D-57B57D1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25" y="1626432"/>
            <a:ext cx="7310388" cy="29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6E39-A74B-A08B-1FC7-1B8DCFF5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901" y="1859458"/>
            <a:ext cx="3957404" cy="1318456"/>
          </a:xfrm>
        </p:spPr>
        <p:txBody>
          <a:bodyPr/>
          <a:lstStyle/>
          <a:p>
            <a:r>
              <a:rPr lang="en-US" dirty="0"/>
              <a:t>Look at the dashboard</a:t>
            </a:r>
          </a:p>
        </p:txBody>
      </p:sp>
    </p:spTree>
    <p:extLst>
      <p:ext uri="{BB962C8B-B14F-4D97-AF65-F5344CB8AC3E}">
        <p14:creationId xmlns:p14="http://schemas.microsoft.com/office/powerpoint/2010/main" val="24818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41" name="Google Shape;1941;p36"/>
          <p:cNvSpPr txBox="1">
            <a:spLocks noGrp="1"/>
          </p:cNvSpPr>
          <p:nvPr>
            <p:ph type="subTitle" idx="1"/>
          </p:nvPr>
        </p:nvSpPr>
        <p:spPr>
          <a:xfrm>
            <a:off x="720000" y="1379095"/>
            <a:ext cx="7479620" cy="250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The Framingham Heart Study Dataset is a comprehensive collection of patient information from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 an ongoing cardiovascular study in Framingham , Massachusetts. The dataset aims to predict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 the 10-year risk of future coronary heart disease (CHD) in patients based on various health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 attributes.</a:t>
            </a:r>
          </a:p>
          <a:p>
            <a:pPr algn="l"/>
            <a:endParaRPr lang="en-US" b="1" i="0" dirty="0">
              <a:solidFill>
                <a:srgbClr val="FFFFFF"/>
              </a:solidFill>
              <a:effectLst/>
              <a:latin typeface="system-ui"/>
            </a:endParaRP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It includes over </a:t>
            </a:r>
            <a:r>
              <a:rPr lang="en-US" b="1" i="0" u="sng" dirty="0">
                <a:solidFill>
                  <a:srgbClr val="FFFFFF"/>
                </a:solidFill>
                <a:effectLst/>
                <a:latin typeface="system-ui"/>
              </a:rPr>
              <a:t>4,000 records </a:t>
            </a: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and </a:t>
            </a:r>
            <a:r>
              <a:rPr lang="en-US" b="1" i="0" u="sng" dirty="0">
                <a:solidFill>
                  <a:srgbClr val="FFFFFF"/>
                </a:solidFill>
                <a:effectLst/>
                <a:latin typeface="system-ui"/>
              </a:rPr>
              <a:t>15 attributes</a:t>
            </a: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, making it a valuable resource for researchers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 and data scientists working on predictive modeling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  in healthcare.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E2C6172-008B-0BDA-2768-92CF00B6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84375"/>
            <a:ext cx="7382184" cy="2475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https://github.com/AhmedKhaledabdelkader/Coronary_Heart_Disease_Risk_Analysis/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Dashboard link:</a:t>
            </a:r>
          </a:p>
          <a:p>
            <a:pPr marL="139700" indent="0">
              <a:buNone/>
            </a:pPr>
            <a:r>
              <a:rPr lang="en-US" dirty="0"/>
              <a:t>            </a:t>
            </a:r>
            <a:r>
              <a:rPr lang="en-US" u="sng" dirty="0"/>
              <a:t>https://coronary-heart-disease-risk-analysis.streamlit.app/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7E90B-A960-459F-5CAE-13BA06C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83671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425F-E6C2-A902-5780-1C5AE4D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13" y="2161398"/>
            <a:ext cx="7704000" cy="5727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183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>
          <a:extLst>
            <a:ext uri="{FF2B5EF4-FFF2-40B4-BE49-F238E27FC236}">
              <a16:creationId xmlns:a16="http://schemas.microsoft.com/office/drawing/2014/main" id="{56BE6B44-1C2D-9C9A-3CB4-0548CBBCF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>
            <a:extLst>
              <a:ext uri="{FF2B5EF4-FFF2-40B4-BE49-F238E27FC236}">
                <a16:creationId xmlns:a16="http://schemas.microsoft.com/office/drawing/2014/main" id="{9E3CCDB5-4966-EAE1-51C7-54FD3A312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920" name="Google Shape;1920;p35">
            <a:extLst>
              <a:ext uri="{FF2B5EF4-FFF2-40B4-BE49-F238E27FC236}">
                <a16:creationId xmlns:a16="http://schemas.microsoft.com/office/drawing/2014/main" id="{AD13BE07-97A4-96AD-0372-1E87021ED4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grpSp>
        <p:nvGrpSpPr>
          <p:cNvPr id="1921" name="Google Shape;1921;p35">
            <a:extLst>
              <a:ext uri="{FF2B5EF4-FFF2-40B4-BE49-F238E27FC236}">
                <a16:creationId xmlns:a16="http://schemas.microsoft.com/office/drawing/2014/main" id="{0C3580C9-A87C-A108-31A2-F44922D2F8EA}"/>
              </a:ext>
            </a:extLst>
          </p:cNvPr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>
              <a:extLst>
                <a:ext uri="{FF2B5EF4-FFF2-40B4-BE49-F238E27FC236}">
                  <a16:creationId xmlns:a16="http://schemas.microsoft.com/office/drawing/2014/main" id="{7A5A169D-0457-1503-8760-30B11F22DA70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>
              <a:extLst>
                <a:ext uri="{FF2B5EF4-FFF2-40B4-BE49-F238E27FC236}">
                  <a16:creationId xmlns:a16="http://schemas.microsoft.com/office/drawing/2014/main" id="{28527D87-67A4-4147-C4EF-FBBDF8349959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>
              <a:extLst>
                <a:ext uri="{FF2B5EF4-FFF2-40B4-BE49-F238E27FC236}">
                  <a16:creationId xmlns:a16="http://schemas.microsoft.com/office/drawing/2014/main" id="{5151A627-66DD-4FDD-11DB-D86E88D080CB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>
            <a:extLst>
              <a:ext uri="{FF2B5EF4-FFF2-40B4-BE49-F238E27FC236}">
                <a16:creationId xmlns:a16="http://schemas.microsoft.com/office/drawing/2014/main" id="{D15CA1F7-BF92-ED81-195E-86CD42E7341B}"/>
              </a:ext>
            </a:extLst>
          </p:cNvPr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>
              <a:extLst>
                <a:ext uri="{FF2B5EF4-FFF2-40B4-BE49-F238E27FC236}">
                  <a16:creationId xmlns:a16="http://schemas.microsoft.com/office/drawing/2014/main" id="{2B83C187-EF76-FFC5-2200-6E7B7C557351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>
              <a:extLst>
                <a:ext uri="{FF2B5EF4-FFF2-40B4-BE49-F238E27FC236}">
                  <a16:creationId xmlns:a16="http://schemas.microsoft.com/office/drawing/2014/main" id="{C3BFA600-622B-18F1-9F07-CBADEEAD2A72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>
              <a:extLst>
                <a:ext uri="{FF2B5EF4-FFF2-40B4-BE49-F238E27FC236}">
                  <a16:creationId xmlns:a16="http://schemas.microsoft.com/office/drawing/2014/main" id="{B72EBD36-A429-F7DB-CD57-5CB3C0A5F931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>
              <a:extLst>
                <a:ext uri="{FF2B5EF4-FFF2-40B4-BE49-F238E27FC236}">
                  <a16:creationId xmlns:a16="http://schemas.microsoft.com/office/drawing/2014/main" id="{9ABF6659-E444-3491-7D03-8E635E9702F6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>
              <a:extLst>
                <a:ext uri="{FF2B5EF4-FFF2-40B4-BE49-F238E27FC236}">
                  <a16:creationId xmlns:a16="http://schemas.microsoft.com/office/drawing/2014/main" id="{7A018147-00BC-E69C-BC6E-AC5DDC8638A4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>
              <a:extLst>
                <a:ext uri="{FF2B5EF4-FFF2-40B4-BE49-F238E27FC236}">
                  <a16:creationId xmlns:a16="http://schemas.microsoft.com/office/drawing/2014/main" id="{57CDE4E4-BCE4-80CE-6618-C05F52D4C8D1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>
              <a:extLst>
                <a:ext uri="{FF2B5EF4-FFF2-40B4-BE49-F238E27FC236}">
                  <a16:creationId xmlns:a16="http://schemas.microsoft.com/office/drawing/2014/main" id="{7139E8D2-53B3-A5AF-8159-D1BEAEB4C447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>
              <a:extLst>
                <a:ext uri="{FF2B5EF4-FFF2-40B4-BE49-F238E27FC236}">
                  <a16:creationId xmlns:a16="http://schemas.microsoft.com/office/drawing/2014/main" id="{FCB5D75F-F7A3-97AB-C63C-456EAF476295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>
              <a:extLst>
                <a:ext uri="{FF2B5EF4-FFF2-40B4-BE49-F238E27FC236}">
                  <a16:creationId xmlns:a16="http://schemas.microsoft.com/office/drawing/2014/main" id="{FA136EE6-17D8-A500-2CD1-B737530AEA4D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>
              <a:extLst>
                <a:ext uri="{FF2B5EF4-FFF2-40B4-BE49-F238E27FC236}">
                  <a16:creationId xmlns:a16="http://schemas.microsoft.com/office/drawing/2014/main" id="{E2753E3B-1CE0-BED3-9C8A-FB6526BB7FD2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85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893" name="Google Shape;1893;p33"/>
          <p:cNvSpPr txBox="1">
            <a:spLocks noGrp="1"/>
          </p:cNvSpPr>
          <p:nvPr>
            <p:ph type="body" idx="1"/>
          </p:nvPr>
        </p:nvSpPr>
        <p:spPr>
          <a:xfrm>
            <a:off x="487653" y="1017725"/>
            <a:ext cx="2323002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Key Features</a:t>
            </a:r>
            <a:endParaRPr sz="2400" b="1" dirty="0"/>
          </a:p>
        </p:txBody>
      </p:sp>
      <p:graphicFrame>
        <p:nvGraphicFramePr>
          <p:cNvPr id="1894" name="Google Shape;1894;p33"/>
          <p:cNvGraphicFramePr/>
          <p:nvPr>
            <p:extLst>
              <p:ext uri="{D42A27DB-BD31-4B8C-83A1-F6EECF244321}">
                <p14:modId xmlns:p14="http://schemas.microsoft.com/office/powerpoint/2010/main" val="375653183"/>
              </p:ext>
            </p:extLst>
          </p:nvPr>
        </p:nvGraphicFramePr>
        <p:xfrm>
          <a:off x="720000" y="1590425"/>
          <a:ext cx="7704000" cy="2103180"/>
        </p:xfrm>
        <a:graphic>
          <a:graphicData uri="http://schemas.openxmlformats.org/drawingml/2006/table">
            <a:tbl>
              <a:tblPr>
                <a:noFill/>
                <a:tableStyleId>{0F57A866-23B2-468C-9814-34FC19CA0C6E}</a:tableStyleId>
              </a:tblPr>
              <a:tblGrid>
                <a:gridCol w="221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male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the gender of the individual (1 = male, 0 = female).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education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The education level of the individual, typically categorized (e.g., 1 for primary, 2 for secondary, 3 for faculty ,4 for graduation.).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currentSmoker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is currently a smoker (1 = yes, 0 = no).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cigsPerDay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The number of cigarettes the individual smokes per day.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BPMeds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is currently taking blood pressure medication (1 = yes, 0 = no).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prevalentStroke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has had a stroke before (1 = yes, 0 = no).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42E336-9573-28BF-BE10-0EC6D2EF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9007"/>
              </p:ext>
            </p:extLst>
          </p:nvPr>
        </p:nvGraphicFramePr>
        <p:xfrm>
          <a:off x="720000" y="3693605"/>
          <a:ext cx="7704000" cy="341365"/>
        </p:xfrm>
        <a:graphic>
          <a:graphicData uri="http://schemas.openxmlformats.org/drawingml/2006/table">
            <a:tbl>
              <a:tblPr>
                <a:noFill/>
                <a:tableStyleId>{0F57A866-23B2-468C-9814-34FC19CA0C6E}</a:tableStyleId>
              </a:tblPr>
              <a:tblGrid>
                <a:gridCol w="2210589">
                  <a:extLst>
                    <a:ext uri="{9D8B030D-6E8A-4147-A177-3AD203B41FA5}">
                      <a16:colId xmlns:a16="http://schemas.microsoft.com/office/drawing/2014/main" val="308402379"/>
                    </a:ext>
                  </a:extLst>
                </a:gridCol>
                <a:gridCol w="5493411">
                  <a:extLst>
                    <a:ext uri="{9D8B030D-6E8A-4147-A177-3AD203B41FA5}">
                      <a16:colId xmlns:a16="http://schemas.microsoft.com/office/drawing/2014/main" val="989884757"/>
                    </a:ext>
                  </a:extLst>
                </a:gridCol>
              </a:tblGrid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prevalentHyp</a:t>
                      </a:r>
                      <a:endParaRPr lang="en-US"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has been diagnosed with hypertension (1 = yes, 0 = no)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188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76DA11-227F-1C47-9240-3D4ED51A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43466"/>
              </p:ext>
            </p:extLst>
          </p:nvPr>
        </p:nvGraphicFramePr>
        <p:xfrm>
          <a:off x="720000" y="4034970"/>
          <a:ext cx="7704000" cy="341365"/>
        </p:xfrm>
        <a:graphic>
          <a:graphicData uri="http://schemas.openxmlformats.org/drawingml/2006/table">
            <a:tbl>
              <a:tblPr>
                <a:noFill/>
                <a:tableStyleId>{0F57A866-23B2-468C-9814-34FC19CA0C6E}</a:tableStyleId>
              </a:tblPr>
              <a:tblGrid>
                <a:gridCol w="2210589">
                  <a:extLst>
                    <a:ext uri="{9D8B030D-6E8A-4147-A177-3AD203B41FA5}">
                      <a16:colId xmlns:a16="http://schemas.microsoft.com/office/drawing/2014/main" val="4253697913"/>
                    </a:ext>
                  </a:extLst>
                </a:gridCol>
                <a:gridCol w="5493411">
                  <a:extLst>
                    <a:ext uri="{9D8B030D-6E8A-4147-A177-3AD203B41FA5}">
                      <a16:colId xmlns:a16="http://schemas.microsoft.com/office/drawing/2014/main" val="502547509"/>
                    </a:ext>
                  </a:extLst>
                </a:gridCol>
              </a:tblGrid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diabetes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has diabetes (1 = yes, 0 = no)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247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>
          <a:extLst>
            <a:ext uri="{FF2B5EF4-FFF2-40B4-BE49-F238E27FC236}">
              <a16:creationId xmlns:a16="http://schemas.microsoft.com/office/drawing/2014/main" id="{05D5BCC8-F899-B387-74F9-7674AE5F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>
            <a:extLst>
              <a:ext uri="{FF2B5EF4-FFF2-40B4-BE49-F238E27FC236}">
                <a16:creationId xmlns:a16="http://schemas.microsoft.com/office/drawing/2014/main" id="{01E72E08-E38E-904C-B1C9-1637FCC10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893" name="Google Shape;1893;p33">
            <a:extLst>
              <a:ext uri="{FF2B5EF4-FFF2-40B4-BE49-F238E27FC236}">
                <a16:creationId xmlns:a16="http://schemas.microsoft.com/office/drawing/2014/main" id="{5C9050FC-34BC-23DF-F939-B0DA714E33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653" y="1017725"/>
            <a:ext cx="2323002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Key Features</a:t>
            </a:r>
            <a:endParaRPr sz="2400" b="1" dirty="0"/>
          </a:p>
        </p:txBody>
      </p:sp>
      <p:graphicFrame>
        <p:nvGraphicFramePr>
          <p:cNvPr id="1894" name="Google Shape;1894;p33">
            <a:extLst>
              <a:ext uri="{FF2B5EF4-FFF2-40B4-BE49-F238E27FC236}">
                <a16:creationId xmlns:a16="http://schemas.microsoft.com/office/drawing/2014/main" id="{3920B169-E66F-DFD8-75D5-4C61F0923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207765"/>
              </p:ext>
            </p:extLst>
          </p:nvPr>
        </p:nvGraphicFramePr>
        <p:xfrm>
          <a:off x="720000" y="1817817"/>
          <a:ext cx="7704000" cy="1966593"/>
        </p:xfrm>
        <a:graphic>
          <a:graphicData uri="http://schemas.openxmlformats.org/drawingml/2006/table">
            <a:tbl>
              <a:tblPr>
                <a:noFill/>
                <a:tableStyleId>{0F57A866-23B2-468C-9814-34FC19CA0C6E}</a:tableStyleId>
              </a:tblPr>
              <a:tblGrid>
                <a:gridCol w="221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totChol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Total cholesterol level in the blood (mg/dL).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sysBP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Systolic blood pressure, the pressure in arteries during heartbeats (mmHg).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diaBP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Diastolic blood pressure, the pressure in arteries between heartbeats (mmHg).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BMI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Body Mass Index, calculated as weight (kg) divided by height (m²), an indicator of body fat.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heartRate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The resting heart rate of the individual (beats per minute).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glucose</a:t>
                      </a:r>
                      <a:endParaRPr sz="9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Blood glucose level, a measure of blood sugar (mg/dL).</a:t>
                      </a:r>
                      <a:endParaRPr sz="9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D9B214-0E2F-EB25-4665-A361AA67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75548"/>
              </p:ext>
            </p:extLst>
          </p:nvPr>
        </p:nvGraphicFramePr>
        <p:xfrm>
          <a:off x="720000" y="3784410"/>
          <a:ext cx="7704000" cy="341365"/>
        </p:xfrm>
        <a:graphic>
          <a:graphicData uri="http://schemas.openxmlformats.org/drawingml/2006/table">
            <a:tbl>
              <a:tblPr>
                <a:noFill/>
                <a:tableStyleId>{0F57A866-23B2-468C-9814-34FC19CA0C6E}</a:tableStyleId>
              </a:tblPr>
              <a:tblGrid>
                <a:gridCol w="2210589">
                  <a:extLst>
                    <a:ext uri="{9D8B030D-6E8A-4147-A177-3AD203B41FA5}">
                      <a16:colId xmlns:a16="http://schemas.microsoft.com/office/drawing/2014/main" val="308402379"/>
                    </a:ext>
                  </a:extLst>
                </a:gridCol>
                <a:gridCol w="5493411">
                  <a:extLst>
                    <a:ext uri="{9D8B030D-6E8A-4147-A177-3AD203B41FA5}">
                      <a16:colId xmlns:a16="http://schemas.microsoft.com/office/drawing/2014/main" val="989884757"/>
                    </a:ext>
                  </a:extLst>
                </a:gridCol>
              </a:tblGrid>
              <a:tr h="341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sng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TenYearCHD</a:t>
                      </a:r>
                      <a:endParaRPr lang="en-US" sz="900" b="1" u="sng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Indicates if the individual developed coronary heart disease (CHD) within ten years (1 = yes, 0 = no).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1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9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>
          <a:extLst>
            <a:ext uri="{FF2B5EF4-FFF2-40B4-BE49-F238E27FC236}">
              <a16:creationId xmlns:a16="http://schemas.microsoft.com/office/drawing/2014/main" id="{8CBDA5C1-3F82-2AA9-2530-A6A7014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>
            <a:extLst>
              <a:ext uri="{FF2B5EF4-FFF2-40B4-BE49-F238E27FC236}">
                <a16:creationId xmlns:a16="http://schemas.microsoft.com/office/drawing/2014/main" id="{F229BE06-CB94-A6FB-DD92-71ABBB10B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663" y="1901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7FCDB-A4CE-A7A5-2A6B-E82BE6E6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3" y="1232831"/>
            <a:ext cx="8446957" cy="33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6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>
          <a:extLst>
            <a:ext uri="{FF2B5EF4-FFF2-40B4-BE49-F238E27FC236}">
              <a16:creationId xmlns:a16="http://schemas.microsoft.com/office/drawing/2014/main" id="{681A2BC4-81AD-B8DD-C26E-9C60480F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>
            <a:extLst>
              <a:ext uri="{FF2B5EF4-FFF2-40B4-BE49-F238E27FC236}">
                <a16:creationId xmlns:a16="http://schemas.microsoft.com/office/drawing/2014/main" id="{D87F1620-3AAD-3D89-A170-D77FD4D3C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5722" y="809468"/>
            <a:ext cx="5838000" cy="2788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Cleaning And Preprocessing</a:t>
            </a:r>
            <a:endParaRPr dirty="0"/>
          </a:p>
        </p:txBody>
      </p:sp>
      <p:grpSp>
        <p:nvGrpSpPr>
          <p:cNvPr id="1921" name="Google Shape;1921;p35">
            <a:extLst>
              <a:ext uri="{FF2B5EF4-FFF2-40B4-BE49-F238E27FC236}">
                <a16:creationId xmlns:a16="http://schemas.microsoft.com/office/drawing/2014/main" id="{7825A360-C77C-DFF6-CECE-F6D83A88E4DE}"/>
              </a:ext>
            </a:extLst>
          </p:cNvPr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>
              <a:extLst>
                <a:ext uri="{FF2B5EF4-FFF2-40B4-BE49-F238E27FC236}">
                  <a16:creationId xmlns:a16="http://schemas.microsoft.com/office/drawing/2014/main" id="{4A774E66-08A2-71E2-C628-B1BFDBB54028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>
              <a:extLst>
                <a:ext uri="{FF2B5EF4-FFF2-40B4-BE49-F238E27FC236}">
                  <a16:creationId xmlns:a16="http://schemas.microsoft.com/office/drawing/2014/main" id="{B24A3629-03CE-72AA-3ED4-A57C3ECF2932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>
              <a:extLst>
                <a:ext uri="{FF2B5EF4-FFF2-40B4-BE49-F238E27FC236}">
                  <a16:creationId xmlns:a16="http://schemas.microsoft.com/office/drawing/2014/main" id="{8DFCA161-B366-6904-721A-7AABFB0B739A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>
            <a:extLst>
              <a:ext uri="{FF2B5EF4-FFF2-40B4-BE49-F238E27FC236}">
                <a16:creationId xmlns:a16="http://schemas.microsoft.com/office/drawing/2014/main" id="{F31455F2-2303-FF9C-3F56-02267A2A7649}"/>
              </a:ext>
            </a:extLst>
          </p:cNvPr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>
              <a:extLst>
                <a:ext uri="{FF2B5EF4-FFF2-40B4-BE49-F238E27FC236}">
                  <a16:creationId xmlns:a16="http://schemas.microsoft.com/office/drawing/2014/main" id="{9BD2E873-1DBF-E07A-B4C9-1C230DD6AB24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>
              <a:extLst>
                <a:ext uri="{FF2B5EF4-FFF2-40B4-BE49-F238E27FC236}">
                  <a16:creationId xmlns:a16="http://schemas.microsoft.com/office/drawing/2014/main" id="{C75D3A31-B697-D164-0E4C-DB99D543915F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>
              <a:extLst>
                <a:ext uri="{FF2B5EF4-FFF2-40B4-BE49-F238E27FC236}">
                  <a16:creationId xmlns:a16="http://schemas.microsoft.com/office/drawing/2014/main" id="{39E4AC85-8180-5D19-9C5B-A810EDF52061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>
              <a:extLst>
                <a:ext uri="{FF2B5EF4-FFF2-40B4-BE49-F238E27FC236}">
                  <a16:creationId xmlns:a16="http://schemas.microsoft.com/office/drawing/2014/main" id="{1A4092AC-A144-87AF-500F-74538F7E8983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>
              <a:extLst>
                <a:ext uri="{FF2B5EF4-FFF2-40B4-BE49-F238E27FC236}">
                  <a16:creationId xmlns:a16="http://schemas.microsoft.com/office/drawing/2014/main" id="{94B975D4-2901-3B06-246A-B94A7B640DFF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>
              <a:extLst>
                <a:ext uri="{FF2B5EF4-FFF2-40B4-BE49-F238E27FC236}">
                  <a16:creationId xmlns:a16="http://schemas.microsoft.com/office/drawing/2014/main" id="{5A54C02C-3650-55F7-1C1C-8762829F0514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>
              <a:extLst>
                <a:ext uri="{FF2B5EF4-FFF2-40B4-BE49-F238E27FC236}">
                  <a16:creationId xmlns:a16="http://schemas.microsoft.com/office/drawing/2014/main" id="{6DE62689-A74B-C78A-D1F4-AD85509843CB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>
              <a:extLst>
                <a:ext uri="{FF2B5EF4-FFF2-40B4-BE49-F238E27FC236}">
                  <a16:creationId xmlns:a16="http://schemas.microsoft.com/office/drawing/2014/main" id="{D1DEC3DD-EA74-308A-098C-1B4E8DC7F157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>
              <a:extLst>
                <a:ext uri="{FF2B5EF4-FFF2-40B4-BE49-F238E27FC236}">
                  <a16:creationId xmlns:a16="http://schemas.microsoft.com/office/drawing/2014/main" id="{4432B0C5-EB9A-08ED-8E8D-609AD1829937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>
              <a:extLst>
                <a:ext uri="{FF2B5EF4-FFF2-40B4-BE49-F238E27FC236}">
                  <a16:creationId xmlns:a16="http://schemas.microsoft.com/office/drawing/2014/main" id="{67B3E4C0-607A-112D-EAAF-4F41D6A0EAB7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3619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1510</Words>
  <Application>Microsoft Office PowerPoint</Application>
  <PresentationFormat>On-screen Show (16:9)</PresentationFormat>
  <Paragraphs>274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Open Sans</vt:lpstr>
      <vt:lpstr>system-ui</vt:lpstr>
      <vt:lpstr>Manjari</vt:lpstr>
      <vt:lpstr>Arial</vt:lpstr>
      <vt:lpstr>Lexend</vt:lpstr>
      <vt:lpstr>Calibri</vt:lpstr>
      <vt:lpstr>Data Analysis Workshop by Slidesgo</vt:lpstr>
      <vt:lpstr>Coronary Heart Disease Risk Analysis</vt:lpstr>
      <vt:lpstr>Agenda</vt:lpstr>
      <vt:lpstr>Introduction</vt:lpstr>
      <vt:lpstr>Introduction</vt:lpstr>
      <vt:lpstr>Data Overview</vt:lpstr>
      <vt:lpstr>Data Overview</vt:lpstr>
      <vt:lpstr>Data Overview</vt:lpstr>
      <vt:lpstr>Data Overview</vt:lpstr>
      <vt:lpstr>After Cleaning And Preprocessing</vt:lpstr>
      <vt:lpstr>Data Overview</vt:lpstr>
      <vt:lpstr>Feature Insights</vt:lpstr>
      <vt:lpstr>gender</vt:lpstr>
      <vt:lpstr>Categories of Age</vt:lpstr>
      <vt:lpstr>Categories of Education</vt:lpstr>
      <vt:lpstr>Current Smoker </vt:lpstr>
      <vt:lpstr>cigsPerDay </vt:lpstr>
      <vt:lpstr>Diseases</vt:lpstr>
      <vt:lpstr>Total cholestral  </vt:lpstr>
      <vt:lpstr>Categories of total choestral</vt:lpstr>
      <vt:lpstr>sysBP&amp;diaBP  </vt:lpstr>
      <vt:lpstr>Categories of Blood Pressure</vt:lpstr>
      <vt:lpstr>BMI  </vt:lpstr>
      <vt:lpstr>Categories of BMI</vt:lpstr>
      <vt:lpstr>Heart Rate </vt:lpstr>
      <vt:lpstr>Categories of Heart Rate</vt:lpstr>
      <vt:lpstr>glucose  </vt:lpstr>
      <vt:lpstr>Categories of glucose</vt:lpstr>
      <vt:lpstr>CHD Risk in 10 years  </vt:lpstr>
      <vt:lpstr>Feature Relationships</vt:lpstr>
      <vt:lpstr>Gender analysis</vt:lpstr>
      <vt:lpstr>Gender analysis</vt:lpstr>
      <vt:lpstr>Analysis Relationships</vt:lpstr>
      <vt:lpstr>Analysis Relationship</vt:lpstr>
      <vt:lpstr>Analysis Relationships</vt:lpstr>
      <vt:lpstr>Analysis Relationships</vt:lpstr>
      <vt:lpstr>Analysis Relationships</vt:lpstr>
      <vt:lpstr>Analysis Relationships</vt:lpstr>
      <vt:lpstr>Analysis Relationship</vt:lpstr>
      <vt:lpstr>Look at the dashboard</vt:lpstr>
      <vt:lpstr>Resources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Korya</cp:lastModifiedBy>
  <cp:revision>2</cp:revision>
  <dcterms:modified xsi:type="dcterms:W3CDTF">2025-02-02T11:21:41Z</dcterms:modified>
</cp:coreProperties>
</file>